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48"/>
  </p:notesMasterIdLst>
  <p:sldIdLst>
    <p:sldId id="314" r:id="rId2"/>
    <p:sldId id="256" r:id="rId3"/>
    <p:sldId id="258" r:id="rId4"/>
    <p:sldId id="259" r:id="rId5"/>
    <p:sldId id="263" r:id="rId6"/>
    <p:sldId id="264" r:id="rId7"/>
    <p:sldId id="260" r:id="rId8"/>
    <p:sldId id="261" r:id="rId9"/>
    <p:sldId id="313" r:id="rId10"/>
    <p:sldId id="265" r:id="rId11"/>
    <p:sldId id="279" r:id="rId12"/>
    <p:sldId id="280" r:id="rId13"/>
    <p:sldId id="281" r:id="rId14"/>
    <p:sldId id="282" r:id="rId15"/>
    <p:sldId id="283" r:id="rId16"/>
    <p:sldId id="284" r:id="rId17"/>
    <p:sldId id="285" r:id="rId18"/>
    <p:sldId id="286" r:id="rId19"/>
    <p:sldId id="287" r:id="rId20"/>
    <p:sldId id="288" r:id="rId21"/>
    <p:sldId id="276" r:id="rId22"/>
    <p:sldId id="289" r:id="rId23"/>
    <p:sldId id="275" r:id="rId24"/>
    <p:sldId id="309" r:id="rId25"/>
    <p:sldId id="311" r:id="rId26"/>
    <p:sldId id="291" r:id="rId27"/>
    <p:sldId id="293" r:id="rId28"/>
    <p:sldId id="294" r:id="rId29"/>
    <p:sldId id="295" r:id="rId30"/>
    <p:sldId id="296" r:id="rId31"/>
    <p:sldId id="297" r:id="rId32"/>
    <p:sldId id="298" r:id="rId33"/>
    <p:sldId id="299" r:id="rId34"/>
    <p:sldId id="300" r:id="rId35"/>
    <p:sldId id="301" r:id="rId36"/>
    <p:sldId id="302" r:id="rId37"/>
    <p:sldId id="303" r:id="rId38"/>
    <p:sldId id="292" r:id="rId39"/>
    <p:sldId id="304" r:id="rId40"/>
    <p:sldId id="305" r:id="rId41"/>
    <p:sldId id="306" r:id="rId42"/>
    <p:sldId id="290" r:id="rId43"/>
    <p:sldId id="272" r:id="rId44"/>
    <p:sldId id="307" r:id="rId45"/>
    <p:sldId id="278" r:id="rId46"/>
    <p:sldId id="27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e finnestead" initials="Df" lastIdx="5" clrIdx="0">
    <p:extLst>
      <p:ext uri="{19B8F6BF-5375-455C-9EA6-DF929625EA0E}">
        <p15:presenceInfo xmlns:p15="http://schemas.microsoft.com/office/powerpoint/2012/main" userId="6e19b4473db341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316" autoAdjust="0"/>
  </p:normalViewPr>
  <p:slideViewPr>
    <p:cSldViewPr snapToGrid="0">
      <p:cViewPr varScale="1">
        <p:scale>
          <a:sx n="58" d="100"/>
          <a:sy n="58" d="100"/>
        </p:scale>
        <p:origin x="12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25T19:51:09.237" idx="2">
    <p:pos x="10" y="10"/>
    <p:text/>
    <p:extLst>
      <p:ext uri="{C676402C-5697-4E1C-873F-D02D1690AC5C}">
        <p15:threadingInfo xmlns:p15="http://schemas.microsoft.com/office/powerpoint/2012/main" timeZoneBias="300"/>
      </p:ext>
    </p:extLst>
  </p:cm>
  <p:cm authorId="1" dt="2019-04-25T19:51:55.667" idx="4">
    <p:pos x="10" y="106"/>
    <p:text>Who are you, have you conducted a conversation about Medicare
Raise hands</p:text>
    <p:extLst>
      <p:ext uri="{C676402C-5697-4E1C-873F-D02D1690AC5C}">
        <p15:threadingInfo xmlns:p15="http://schemas.microsoft.com/office/powerpoint/2012/main" timeZoneBias="300">
          <p15:parentCm authorId="1"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4-25T19:51:33.755" idx="3">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8ED26-0528-417A-A4D9-8E836548C699}"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B5FFBB28-8738-4B99-A188-C8B0283A6B63}">
      <dgm:prSet phldrT="[Text]" custT="1"/>
      <dgm:spPr/>
      <dgm:t>
        <a:bodyPr/>
        <a:lstStyle/>
        <a:p>
          <a:r>
            <a:rPr lang="en-US" sz="1600" dirty="0"/>
            <a:t>Homecare</a:t>
          </a:r>
        </a:p>
      </dgm:t>
    </dgm:pt>
    <dgm:pt modelId="{8C414E47-C5F5-469B-9071-C59E37828802}" type="parTrans" cxnId="{56E89D09-A0E3-4519-AC95-781CD6B350C9}">
      <dgm:prSet/>
      <dgm:spPr/>
      <dgm:t>
        <a:bodyPr/>
        <a:lstStyle/>
        <a:p>
          <a:endParaRPr lang="en-US"/>
        </a:p>
      </dgm:t>
    </dgm:pt>
    <dgm:pt modelId="{35B1E4F8-81A1-46ED-BD24-1AFB2CA05544}" type="sibTrans" cxnId="{56E89D09-A0E3-4519-AC95-781CD6B350C9}">
      <dgm:prSet/>
      <dgm:spPr/>
      <dgm:t>
        <a:bodyPr/>
        <a:lstStyle/>
        <a:p>
          <a:endParaRPr lang="en-US"/>
        </a:p>
      </dgm:t>
    </dgm:pt>
    <dgm:pt modelId="{F1A69968-5960-4979-8A08-383F7F2FE1DD}">
      <dgm:prSet phldrT="[Text]"/>
      <dgm:spPr/>
      <dgm:t>
        <a:bodyPr/>
        <a:lstStyle/>
        <a:p>
          <a:r>
            <a:rPr lang="en-US" dirty="0"/>
            <a:t>Hospital</a:t>
          </a:r>
        </a:p>
      </dgm:t>
    </dgm:pt>
    <dgm:pt modelId="{99CB39BD-D6BB-4F8C-ABA3-12C52E158FC5}" type="parTrans" cxnId="{E7C0E101-E90E-422B-91F2-4C7F1016598D}">
      <dgm:prSet/>
      <dgm:spPr/>
      <dgm:t>
        <a:bodyPr/>
        <a:lstStyle/>
        <a:p>
          <a:endParaRPr lang="en-US"/>
        </a:p>
      </dgm:t>
    </dgm:pt>
    <dgm:pt modelId="{0CE6CA28-4E8C-4F30-8C2B-B1472CA9B995}" type="sibTrans" cxnId="{E7C0E101-E90E-422B-91F2-4C7F1016598D}">
      <dgm:prSet/>
      <dgm:spPr/>
      <dgm:t>
        <a:bodyPr/>
        <a:lstStyle/>
        <a:p>
          <a:endParaRPr lang="en-US"/>
        </a:p>
      </dgm:t>
    </dgm:pt>
    <dgm:pt modelId="{CD8C9564-47F5-47D2-8D8C-6563C521646B}">
      <dgm:prSet phldrT="[Text]"/>
      <dgm:spPr/>
      <dgm:t>
        <a:bodyPr/>
        <a:lstStyle/>
        <a:p>
          <a:r>
            <a:rPr lang="en-US" dirty="0"/>
            <a:t>Homecare</a:t>
          </a:r>
        </a:p>
      </dgm:t>
    </dgm:pt>
    <dgm:pt modelId="{8E5E59FD-23C7-4FF0-BEBC-EBE087931BF7}" type="parTrans" cxnId="{B9BEFB3F-493F-44D7-AA5A-16EC9B1F136B}">
      <dgm:prSet/>
      <dgm:spPr/>
      <dgm:t>
        <a:bodyPr/>
        <a:lstStyle/>
        <a:p>
          <a:endParaRPr lang="en-US"/>
        </a:p>
      </dgm:t>
    </dgm:pt>
    <dgm:pt modelId="{03B542F6-90FA-4723-808D-1F34EDD4E8E2}" type="sibTrans" cxnId="{B9BEFB3F-493F-44D7-AA5A-16EC9B1F136B}">
      <dgm:prSet/>
      <dgm:spPr/>
      <dgm:t>
        <a:bodyPr/>
        <a:lstStyle/>
        <a:p>
          <a:endParaRPr lang="en-US"/>
        </a:p>
      </dgm:t>
    </dgm:pt>
    <dgm:pt modelId="{C2AA87E2-EA5E-4CEE-86C2-815AEECEA233}">
      <dgm:prSet phldrT="[Text]" custT="1"/>
      <dgm:spPr/>
      <dgm:t>
        <a:bodyPr/>
        <a:lstStyle/>
        <a:p>
          <a:r>
            <a:rPr lang="en-US" sz="1600" dirty="0"/>
            <a:t>Rehab</a:t>
          </a:r>
        </a:p>
      </dgm:t>
    </dgm:pt>
    <dgm:pt modelId="{ABB0CD32-C1E0-4B75-A1EA-07B575EED703}" type="parTrans" cxnId="{C8F4D188-A600-4B41-9F2C-132CD46EDBD3}">
      <dgm:prSet/>
      <dgm:spPr/>
      <dgm:t>
        <a:bodyPr/>
        <a:lstStyle/>
        <a:p>
          <a:endParaRPr lang="en-US"/>
        </a:p>
      </dgm:t>
    </dgm:pt>
    <dgm:pt modelId="{F1F2048F-695B-47A8-BFDE-00DEFCF54306}" type="sibTrans" cxnId="{C8F4D188-A600-4B41-9F2C-132CD46EDBD3}">
      <dgm:prSet/>
      <dgm:spPr/>
      <dgm:t>
        <a:bodyPr/>
        <a:lstStyle/>
        <a:p>
          <a:endParaRPr lang="en-US"/>
        </a:p>
      </dgm:t>
    </dgm:pt>
    <dgm:pt modelId="{3D913B84-D2A0-44D9-A349-B54CF136B866}">
      <dgm:prSet phldrT="[Text]"/>
      <dgm:spPr/>
      <dgm:t>
        <a:bodyPr/>
        <a:lstStyle/>
        <a:p>
          <a:r>
            <a:rPr lang="en-US" dirty="0"/>
            <a:t>Homecare</a:t>
          </a:r>
        </a:p>
      </dgm:t>
    </dgm:pt>
    <dgm:pt modelId="{5E7DA624-056A-4ED7-B0D4-1C61E783BB96}" type="parTrans" cxnId="{8A037D30-FD82-4A0D-A9A1-F49306C0335F}">
      <dgm:prSet/>
      <dgm:spPr/>
      <dgm:t>
        <a:bodyPr/>
        <a:lstStyle/>
        <a:p>
          <a:endParaRPr lang="en-US"/>
        </a:p>
      </dgm:t>
    </dgm:pt>
    <dgm:pt modelId="{8F61B13A-4969-4C1D-B310-76FE80FDA395}" type="sibTrans" cxnId="{8A037D30-FD82-4A0D-A9A1-F49306C0335F}">
      <dgm:prSet/>
      <dgm:spPr/>
      <dgm:t>
        <a:bodyPr/>
        <a:lstStyle/>
        <a:p>
          <a:endParaRPr lang="en-US"/>
        </a:p>
      </dgm:t>
    </dgm:pt>
    <dgm:pt modelId="{5FAE2FDC-B628-4F95-97E7-D755A3E71B08}">
      <dgm:prSet phldrT="[Text]"/>
      <dgm:spPr/>
      <dgm:t>
        <a:bodyPr/>
        <a:lstStyle/>
        <a:p>
          <a:r>
            <a:rPr lang="en-US" dirty="0"/>
            <a:t>Outpatient</a:t>
          </a:r>
        </a:p>
      </dgm:t>
    </dgm:pt>
    <dgm:pt modelId="{D542F9D8-5B91-4B8D-BDBF-512507FA3D50}" type="parTrans" cxnId="{935C2F5C-1A1F-4354-9309-F4A86693A3CB}">
      <dgm:prSet/>
      <dgm:spPr/>
      <dgm:t>
        <a:bodyPr/>
        <a:lstStyle/>
        <a:p>
          <a:endParaRPr lang="en-US"/>
        </a:p>
      </dgm:t>
    </dgm:pt>
    <dgm:pt modelId="{BCED5551-DD97-42E8-A7ED-D28E969B8162}" type="sibTrans" cxnId="{935C2F5C-1A1F-4354-9309-F4A86693A3CB}">
      <dgm:prSet/>
      <dgm:spPr/>
      <dgm:t>
        <a:bodyPr/>
        <a:lstStyle/>
        <a:p>
          <a:endParaRPr lang="en-US"/>
        </a:p>
      </dgm:t>
    </dgm:pt>
    <dgm:pt modelId="{DB25A765-3F4B-4C96-8107-7F37D6794B90}">
      <dgm:prSet phldrT="[Text]" custT="1"/>
      <dgm:spPr/>
      <dgm:t>
        <a:bodyPr/>
        <a:lstStyle/>
        <a:p>
          <a:r>
            <a:rPr lang="en-US" sz="1500" dirty="0"/>
            <a:t>Homecare</a:t>
          </a:r>
        </a:p>
      </dgm:t>
    </dgm:pt>
    <dgm:pt modelId="{53365132-226C-447D-8BDE-7B641029B89D}" type="parTrans" cxnId="{61937309-DE75-4D59-89B4-5C160BE9EDF9}">
      <dgm:prSet/>
      <dgm:spPr/>
      <dgm:t>
        <a:bodyPr/>
        <a:lstStyle/>
        <a:p>
          <a:endParaRPr lang="en-US"/>
        </a:p>
      </dgm:t>
    </dgm:pt>
    <dgm:pt modelId="{B5499145-75CC-4856-981E-67CA49B360D4}" type="sibTrans" cxnId="{61937309-DE75-4D59-89B4-5C160BE9EDF9}">
      <dgm:prSet/>
      <dgm:spPr/>
      <dgm:t>
        <a:bodyPr/>
        <a:lstStyle/>
        <a:p>
          <a:endParaRPr lang="en-US"/>
        </a:p>
      </dgm:t>
    </dgm:pt>
    <dgm:pt modelId="{A5F25EEB-07E8-4251-B21B-1AE3EF22A0ED}">
      <dgm:prSet phldrT="[Text]"/>
      <dgm:spPr/>
      <dgm:t>
        <a:bodyPr/>
        <a:lstStyle/>
        <a:p>
          <a:r>
            <a:rPr lang="en-US" dirty="0"/>
            <a:t>Short Term</a:t>
          </a:r>
        </a:p>
      </dgm:t>
    </dgm:pt>
    <dgm:pt modelId="{42C729E0-AB43-4161-AF6A-0B6ADFD620D5}" type="parTrans" cxnId="{6491F28E-94BF-4100-9AF1-7A3B27CD1095}">
      <dgm:prSet/>
      <dgm:spPr/>
      <dgm:t>
        <a:bodyPr/>
        <a:lstStyle/>
        <a:p>
          <a:endParaRPr lang="en-US"/>
        </a:p>
      </dgm:t>
    </dgm:pt>
    <dgm:pt modelId="{693A287B-2B45-429C-8911-88068758BB0D}" type="sibTrans" cxnId="{6491F28E-94BF-4100-9AF1-7A3B27CD1095}">
      <dgm:prSet/>
      <dgm:spPr/>
      <dgm:t>
        <a:bodyPr/>
        <a:lstStyle/>
        <a:p>
          <a:endParaRPr lang="en-US"/>
        </a:p>
      </dgm:t>
    </dgm:pt>
    <dgm:pt modelId="{8226DB8D-4E77-4FCD-BF8F-65F42DE3A883}">
      <dgm:prSet phldrT="[Text]"/>
      <dgm:spPr/>
      <dgm:t>
        <a:bodyPr/>
        <a:lstStyle/>
        <a:p>
          <a:r>
            <a:rPr lang="en-US" dirty="0"/>
            <a:t>Long Term</a:t>
          </a:r>
        </a:p>
      </dgm:t>
    </dgm:pt>
    <dgm:pt modelId="{790D971E-1AD9-41DA-AA5E-8251A7B1ABF4}" type="parTrans" cxnId="{7242519E-AE09-47C8-88FC-BA6CB00080A3}">
      <dgm:prSet/>
      <dgm:spPr/>
      <dgm:t>
        <a:bodyPr/>
        <a:lstStyle/>
        <a:p>
          <a:endParaRPr lang="en-US"/>
        </a:p>
      </dgm:t>
    </dgm:pt>
    <dgm:pt modelId="{73C0E1C7-C6AE-40A3-91AA-496B095F36F0}" type="sibTrans" cxnId="{7242519E-AE09-47C8-88FC-BA6CB00080A3}">
      <dgm:prSet/>
      <dgm:spPr/>
      <dgm:t>
        <a:bodyPr/>
        <a:lstStyle/>
        <a:p>
          <a:endParaRPr lang="en-US"/>
        </a:p>
      </dgm:t>
    </dgm:pt>
    <dgm:pt modelId="{9FF4F923-3B3F-4679-841C-DB3E7DD39615}" type="pres">
      <dgm:prSet presAssocID="{3648ED26-0528-417A-A4D9-8E836548C699}" presName="theList" presStyleCnt="0">
        <dgm:presLayoutVars>
          <dgm:dir/>
          <dgm:animLvl val="lvl"/>
          <dgm:resizeHandles val="exact"/>
        </dgm:presLayoutVars>
      </dgm:prSet>
      <dgm:spPr/>
    </dgm:pt>
    <dgm:pt modelId="{B1ACAC6F-E660-4C6C-B181-9B4B0E548F68}" type="pres">
      <dgm:prSet presAssocID="{B5FFBB28-8738-4B99-A188-C8B0283A6B63}" presName="compNode" presStyleCnt="0"/>
      <dgm:spPr/>
    </dgm:pt>
    <dgm:pt modelId="{59B402BA-4FA7-4B13-A953-29845DE23D1D}" type="pres">
      <dgm:prSet presAssocID="{B5FFBB28-8738-4B99-A188-C8B0283A6B63}" presName="noGeometry" presStyleCnt="0"/>
      <dgm:spPr/>
    </dgm:pt>
    <dgm:pt modelId="{EAF256EB-228F-4ED6-B0C9-62A4CDF6AA75}" type="pres">
      <dgm:prSet presAssocID="{B5FFBB28-8738-4B99-A188-C8B0283A6B63}" presName="childTextVisible" presStyleLbl="bgAccFollowNode1" presStyleIdx="0" presStyleCnt="3">
        <dgm:presLayoutVars>
          <dgm:bulletEnabled val="1"/>
        </dgm:presLayoutVars>
      </dgm:prSet>
      <dgm:spPr/>
    </dgm:pt>
    <dgm:pt modelId="{78B466EE-16E6-4FED-8059-B7E777C88F7D}" type="pres">
      <dgm:prSet presAssocID="{B5FFBB28-8738-4B99-A188-C8B0283A6B63}" presName="childTextHidden" presStyleLbl="bgAccFollowNode1" presStyleIdx="0" presStyleCnt="3"/>
      <dgm:spPr/>
    </dgm:pt>
    <dgm:pt modelId="{4C02E1DC-C3F6-439C-A2A6-186CB1332AF1}" type="pres">
      <dgm:prSet presAssocID="{B5FFBB28-8738-4B99-A188-C8B0283A6B63}" presName="parentText" presStyleLbl="node1" presStyleIdx="0" presStyleCnt="3" custScaleX="104172" custLinFactNeighborX="-563" custLinFactNeighborY="-5837">
        <dgm:presLayoutVars>
          <dgm:chMax val="1"/>
          <dgm:bulletEnabled val="1"/>
        </dgm:presLayoutVars>
      </dgm:prSet>
      <dgm:spPr/>
    </dgm:pt>
    <dgm:pt modelId="{0E7DDB16-48B0-431C-BD89-DEF5ADF8CA83}" type="pres">
      <dgm:prSet presAssocID="{B5FFBB28-8738-4B99-A188-C8B0283A6B63}" presName="aSpace" presStyleCnt="0"/>
      <dgm:spPr/>
    </dgm:pt>
    <dgm:pt modelId="{FB054BA6-1D56-4357-8851-44399FDC0C8A}" type="pres">
      <dgm:prSet presAssocID="{C2AA87E2-EA5E-4CEE-86C2-815AEECEA233}" presName="compNode" presStyleCnt="0"/>
      <dgm:spPr/>
    </dgm:pt>
    <dgm:pt modelId="{7FC951F1-1F16-493A-913B-034B8EA6C8FF}" type="pres">
      <dgm:prSet presAssocID="{C2AA87E2-EA5E-4CEE-86C2-815AEECEA233}" presName="noGeometry" presStyleCnt="0"/>
      <dgm:spPr/>
    </dgm:pt>
    <dgm:pt modelId="{B9DCCBFD-A693-401A-AF6C-CF0C013E404A}" type="pres">
      <dgm:prSet presAssocID="{C2AA87E2-EA5E-4CEE-86C2-815AEECEA233}" presName="childTextVisible" presStyleLbl="bgAccFollowNode1" presStyleIdx="1" presStyleCnt="3">
        <dgm:presLayoutVars>
          <dgm:bulletEnabled val="1"/>
        </dgm:presLayoutVars>
      </dgm:prSet>
      <dgm:spPr/>
    </dgm:pt>
    <dgm:pt modelId="{40BE945F-2832-4665-B07A-311DDF7FEDED}" type="pres">
      <dgm:prSet presAssocID="{C2AA87E2-EA5E-4CEE-86C2-815AEECEA233}" presName="childTextHidden" presStyleLbl="bgAccFollowNode1" presStyleIdx="1" presStyleCnt="3"/>
      <dgm:spPr/>
    </dgm:pt>
    <dgm:pt modelId="{15DC0166-ECC2-4FAD-BD67-27A725A5B6C3}" type="pres">
      <dgm:prSet presAssocID="{C2AA87E2-EA5E-4CEE-86C2-815AEECEA233}" presName="parentText" presStyleLbl="node1" presStyleIdx="1" presStyleCnt="3">
        <dgm:presLayoutVars>
          <dgm:chMax val="1"/>
          <dgm:bulletEnabled val="1"/>
        </dgm:presLayoutVars>
      </dgm:prSet>
      <dgm:spPr/>
    </dgm:pt>
    <dgm:pt modelId="{0D2AB35F-1EAC-42FC-9C5E-E40600EA806C}" type="pres">
      <dgm:prSet presAssocID="{C2AA87E2-EA5E-4CEE-86C2-815AEECEA233}" presName="aSpace" presStyleCnt="0"/>
      <dgm:spPr/>
    </dgm:pt>
    <dgm:pt modelId="{EABFA951-77A1-41E8-AE2A-5F5684AB759C}" type="pres">
      <dgm:prSet presAssocID="{DB25A765-3F4B-4C96-8107-7F37D6794B90}" presName="compNode" presStyleCnt="0"/>
      <dgm:spPr/>
    </dgm:pt>
    <dgm:pt modelId="{9FDC860B-8351-4BB8-936D-57B2ED2DB6A2}" type="pres">
      <dgm:prSet presAssocID="{DB25A765-3F4B-4C96-8107-7F37D6794B90}" presName="noGeometry" presStyleCnt="0"/>
      <dgm:spPr/>
    </dgm:pt>
    <dgm:pt modelId="{95E28376-E386-4BD6-A5D8-658CE39B7F89}" type="pres">
      <dgm:prSet presAssocID="{DB25A765-3F4B-4C96-8107-7F37D6794B90}" presName="childTextVisible" presStyleLbl="bgAccFollowNode1" presStyleIdx="2" presStyleCnt="3">
        <dgm:presLayoutVars>
          <dgm:bulletEnabled val="1"/>
        </dgm:presLayoutVars>
      </dgm:prSet>
      <dgm:spPr/>
    </dgm:pt>
    <dgm:pt modelId="{66B6730A-34E7-496F-940D-16A1AD82308B}" type="pres">
      <dgm:prSet presAssocID="{DB25A765-3F4B-4C96-8107-7F37D6794B90}" presName="childTextHidden" presStyleLbl="bgAccFollowNode1" presStyleIdx="2" presStyleCnt="3"/>
      <dgm:spPr/>
    </dgm:pt>
    <dgm:pt modelId="{B7610FBF-784D-45CD-88BE-BFE1D05CC60D}" type="pres">
      <dgm:prSet presAssocID="{DB25A765-3F4B-4C96-8107-7F37D6794B90}" presName="parentText" presStyleLbl="node1" presStyleIdx="2" presStyleCnt="3">
        <dgm:presLayoutVars>
          <dgm:chMax val="1"/>
          <dgm:bulletEnabled val="1"/>
        </dgm:presLayoutVars>
      </dgm:prSet>
      <dgm:spPr/>
    </dgm:pt>
  </dgm:ptLst>
  <dgm:cxnLst>
    <dgm:cxn modelId="{E7C0E101-E90E-422B-91F2-4C7F1016598D}" srcId="{B5FFBB28-8738-4B99-A188-C8B0283A6B63}" destId="{F1A69968-5960-4979-8A08-383F7F2FE1DD}" srcOrd="0" destOrd="0" parTransId="{99CB39BD-D6BB-4F8C-ABA3-12C52E158FC5}" sibTransId="{0CE6CA28-4E8C-4F30-8C2B-B1472CA9B995}"/>
    <dgm:cxn modelId="{61937309-DE75-4D59-89B4-5C160BE9EDF9}" srcId="{3648ED26-0528-417A-A4D9-8E836548C699}" destId="{DB25A765-3F4B-4C96-8107-7F37D6794B90}" srcOrd="2" destOrd="0" parTransId="{53365132-226C-447D-8BDE-7B641029B89D}" sibTransId="{B5499145-75CC-4856-981E-67CA49B360D4}"/>
    <dgm:cxn modelId="{56E89D09-A0E3-4519-AC95-781CD6B350C9}" srcId="{3648ED26-0528-417A-A4D9-8E836548C699}" destId="{B5FFBB28-8738-4B99-A188-C8B0283A6B63}" srcOrd="0" destOrd="0" parTransId="{8C414E47-C5F5-469B-9071-C59E37828802}" sibTransId="{35B1E4F8-81A1-46ED-BD24-1AFB2CA05544}"/>
    <dgm:cxn modelId="{90F87416-DD30-4B23-B4E9-D21C16C29B0B}" type="presOf" srcId="{C2AA87E2-EA5E-4CEE-86C2-815AEECEA233}" destId="{15DC0166-ECC2-4FAD-BD67-27A725A5B6C3}" srcOrd="0" destOrd="0" presId="urn:microsoft.com/office/officeart/2005/8/layout/hProcess6"/>
    <dgm:cxn modelId="{3C2A3219-5AC9-4CA7-B7C2-E223E35BF8DC}" type="presOf" srcId="{F1A69968-5960-4979-8A08-383F7F2FE1DD}" destId="{78B466EE-16E6-4FED-8059-B7E777C88F7D}" srcOrd="1" destOrd="0" presId="urn:microsoft.com/office/officeart/2005/8/layout/hProcess6"/>
    <dgm:cxn modelId="{367D891A-F3B8-4886-91B3-9329CA25BE09}" type="presOf" srcId="{8226DB8D-4E77-4FCD-BF8F-65F42DE3A883}" destId="{95E28376-E386-4BD6-A5D8-658CE39B7F89}" srcOrd="0" destOrd="1" presId="urn:microsoft.com/office/officeart/2005/8/layout/hProcess6"/>
    <dgm:cxn modelId="{7851561C-9A8A-4292-94EF-F2BFD60C846C}" type="presOf" srcId="{DB25A765-3F4B-4C96-8107-7F37D6794B90}" destId="{B7610FBF-784D-45CD-88BE-BFE1D05CC60D}" srcOrd="0" destOrd="0" presId="urn:microsoft.com/office/officeart/2005/8/layout/hProcess6"/>
    <dgm:cxn modelId="{3697831C-80C2-490C-BDA0-C2F6A326FE1E}" type="presOf" srcId="{F1A69968-5960-4979-8A08-383F7F2FE1DD}" destId="{EAF256EB-228F-4ED6-B0C9-62A4CDF6AA75}" srcOrd="0" destOrd="0" presId="urn:microsoft.com/office/officeart/2005/8/layout/hProcess6"/>
    <dgm:cxn modelId="{8A037D30-FD82-4A0D-A9A1-F49306C0335F}" srcId="{C2AA87E2-EA5E-4CEE-86C2-815AEECEA233}" destId="{3D913B84-D2A0-44D9-A349-B54CF136B866}" srcOrd="0" destOrd="0" parTransId="{5E7DA624-056A-4ED7-B0D4-1C61E783BB96}" sibTransId="{8F61B13A-4969-4C1D-B310-76FE80FDA395}"/>
    <dgm:cxn modelId="{F9103E34-6CD5-4C1C-A2C9-355D39FFC20F}" type="presOf" srcId="{3648ED26-0528-417A-A4D9-8E836548C699}" destId="{9FF4F923-3B3F-4679-841C-DB3E7DD39615}" srcOrd="0" destOrd="0" presId="urn:microsoft.com/office/officeart/2005/8/layout/hProcess6"/>
    <dgm:cxn modelId="{3326DF36-4B5B-4840-8F65-5732B1077011}" type="presOf" srcId="{5FAE2FDC-B628-4F95-97E7-D755A3E71B08}" destId="{40BE945F-2832-4665-B07A-311DDF7FEDED}" srcOrd="1" destOrd="1" presId="urn:microsoft.com/office/officeart/2005/8/layout/hProcess6"/>
    <dgm:cxn modelId="{B9BEFB3F-493F-44D7-AA5A-16EC9B1F136B}" srcId="{B5FFBB28-8738-4B99-A188-C8B0283A6B63}" destId="{CD8C9564-47F5-47D2-8D8C-6563C521646B}" srcOrd="1" destOrd="0" parTransId="{8E5E59FD-23C7-4FF0-BEBC-EBE087931BF7}" sibTransId="{03B542F6-90FA-4723-808D-1F34EDD4E8E2}"/>
    <dgm:cxn modelId="{935C2F5C-1A1F-4354-9309-F4A86693A3CB}" srcId="{C2AA87E2-EA5E-4CEE-86C2-815AEECEA233}" destId="{5FAE2FDC-B628-4F95-97E7-D755A3E71B08}" srcOrd="1" destOrd="0" parTransId="{D542F9D8-5B91-4B8D-BDBF-512507FA3D50}" sibTransId="{BCED5551-DD97-42E8-A7ED-D28E969B8162}"/>
    <dgm:cxn modelId="{C3C76C49-146C-4B4E-A213-8DA549FB9641}" type="presOf" srcId="{CD8C9564-47F5-47D2-8D8C-6563C521646B}" destId="{EAF256EB-228F-4ED6-B0C9-62A4CDF6AA75}" srcOrd="0" destOrd="1" presId="urn:microsoft.com/office/officeart/2005/8/layout/hProcess6"/>
    <dgm:cxn modelId="{C25C914C-306F-4E4F-A8DA-DCE8CE7633DA}" type="presOf" srcId="{A5F25EEB-07E8-4251-B21B-1AE3EF22A0ED}" destId="{66B6730A-34E7-496F-940D-16A1AD82308B}" srcOrd="1" destOrd="0" presId="urn:microsoft.com/office/officeart/2005/8/layout/hProcess6"/>
    <dgm:cxn modelId="{33EA4C71-79DC-43DB-9029-0F1AF13167DD}" type="presOf" srcId="{A5F25EEB-07E8-4251-B21B-1AE3EF22A0ED}" destId="{95E28376-E386-4BD6-A5D8-658CE39B7F89}" srcOrd="0" destOrd="0" presId="urn:microsoft.com/office/officeart/2005/8/layout/hProcess6"/>
    <dgm:cxn modelId="{6C102152-0D53-4A56-9FA1-874069520926}" type="presOf" srcId="{B5FFBB28-8738-4B99-A188-C8B0283A6B63}" destId="{4C02E1DC-C3F6-439C-A2A6-186CB1332AF1}" srcOrd="0" destOrd="0" presId="urn:microsoft.com/office/officeart/2005/8/layout/hProcess6"/>
    <dgm:cxn modelId="{C301E383-BFCD-4181-899F-35F1F5BC5D57}" type="presOf" srcId="{CD8C9564-47F5-47D2-8D8C-6563C521646B}" destId="{78B466EE-16E6-4FED-8059-B7E777C88F7D}" srcOrd="1" destOrd="1" presId="urn:microsoft.com/office/officeart/2005/8/layout/hProcess6"/>
    <dgm:cxn modelId="{C8F4D188-A600-4B41-9F2C-132CD46EDBD3}" srcId="{3648ED26-0528-417A-A4D9-8E836548C699}" destId="{C2AA87E2-EA5E-4CEE-86C2-815AEECEA233}" srcOrd="1" destOrd="0" parTransId="{ABB0CD32-C1E0-4B75-A1EA-07B575EED703}" sibTransId="{F1F2048F-695B-47A8-BFDE-00DEFCF54306}"/>
    <dgm:cxn modelId="{5EAF7C8E-AD5D-44B6-86F4-D4D8833EC2D0}" type="presOf" srcId="{8226DB8D-4E77-4FCD-BF8F-65F42DE3A883}" destId="{66B6730A-34E7-496F-940D-16A1AD82308B}" srcOrd="1" destOrd="1" presId="urn:microsoft.com/office/officeart/2005/8/layout/hProcess6"/>
    <dgm:cxn modelId="{6491F28E-94BF-4100-9AF1-7A3B27CD1095}" srcId="{DB25A765-3F4B-4C96-8107-7F37D6794B90}" destId="{A5F25EEB-07E8-4251-B21B-1AE3EF22A0ED}" srcOrd="0" destOrd="0" parTransId="{42C729E0-AB43-4161-AF6A-0B6ADFD620D5}" sibTransId="{693A287B-2B45-429C-8911-88068758BB0D}"/>
    <dgm:cxn modelId="{7242519E-AE09-47C8-88FC-BA6CB00080A3}" srcId="{DB25A765-3F4B-4C96-8107-7F37D6794B90}" destId="{8226DB8D-4E77-4FCD-BF8F-65F42DE3A883}" srcOrd="1" destOrd="0" parTransId="{790D971E-1AD9-41DA-AA5E-8251A7B1ABF4}" sibTransId="{73C0E1C7-C6AE-40A3-91AA-496B095F36F0}"/>
    <dgm:cxn modelId="{4BD52BA7-9F7E-4C8A-904A-8777824833E3}" type="presOf" srcId="{3D913B84-D2A0-44D9-A349-B54CF136B866}" destId="{40BE945F-2832-4665-B07A-311DDF7FEDED}" srcOrd="1" destOrd="0" presId="urn:microsoft.com/office/officeart/2005/8/layout/hProcess6"/>
    <dgm:cxn modelId="{662A81F2-733D-46EB-840B-BD81C2AEE8FA}" type="presOf" srcId="{3D913B84-D2A0-44D9-A349-B54CF136B866}" destId="{B9DCCBFD-A693-401A-AF6C-CF0C013E404A}" srcOrd="0" destOrd="0" presId="urn:microsoft.com/office/officeart/2005/8/layout/hProcess6"/>
    <dgm:cxn modelId="{44693EF3-8C77-464B-866F-D4C08D02BB84}" type="presOf" srcId="{5FAE2FDC-B628-4F95-97E7-D755A3E71B08}" destId="{B9DCCBFD-A693-401A-AF6C-CF0C013E404A}" srcOrd="0" destOrd="1" presId="urn:microsoft.com/office/officeart/2005/8/layout/hProcess6"/>
    <dgm:cxn modelId="{4D9C281E-E2AF-462A-9F34-F754038A7974}" type="presParOf" srcId="{9FF4F923-3B3F-4679-841C-DB3E7DD39615}" destId="{B1ACAC6F-E660-4C6C-B181-9B4B0E548F68}" srcOrd="0" destOrd="0" presId="urn:microsoft.com/office/officeart/2005/8/layout/hProcess6"/>
    <dgm:cxn modelId="{BE72C75A-6713-47E2-8E87-FDBBB56AAB23}" type="presParOf" srcId="{B1ACAC6F-E660-4C6C-B181-9B4B0E548F68}" destId="{59B402BA-4FA7-4B13-A953-29845DE23D1D}" srcOrd="0" destOrd="0" presId="urn:microsoft.com/office/officeart/2005/8/layout/hProcess6"/>
    <dgm:cxn modelId="{2EDF4A5B-8717-4173-825B-AC0D46271866}" type="presParOf" srcId="{B1ACAC6F-E660-4C6C-B181-9B4B0E548F68}" destId="{EAF256EB-228F-4ED6-B0C9-62A4CDF6AA75}" srcOrd="1" destOrd="0" presId="urn:microsoft.com/office/officeart/2005/8/layout/hProcess6"/>
    <dgm:cxn modelId="{A16C5B87-0B16-46DD-A7DC-E3DE69D4152A}" type="presParOf" srcId="{B1ACAC6F-E660-4C6C-B181-9B4B0E548F68}" destId="{78B466EE-16E6-4FED-8059-B7E777C88F7D}" srcOrd="2" destOrd="0" presId="urn:microsoft.com/office/officeart/2005/8/layout/hProcess6"/>
    <dgm:cxn modelId="{1AD4E72B-33AF-4EF4-8635-E04FBD2840A2}" type="presParOf" srcId="{B1ACAC6F-E660-4C6C-B181-9B4B0E548F68}" destId="{4C02E1DC-C3F6-439C-A2A6-186CB1332AF1}" srcOrd="3" destOrd="0" presId="urn:microsoft.com/office/officeart/2005/8/layout/hProcess6"/>
    <dgm:cxn modelId="{346CAC07-753F-45DE-856D-C242A6C043DF}" type="presParOf" srcId="{9FF4F923-3B3F-4679-841C-DB3E7DD39615}" destId="{0E7DDB16-48B0-431C-BD89-DEF5ADF8CA83}" srcOrd="1" destOrd="0" presId="urn:microsoft.com/office/officeart/2005/8/layout/hProcess6"/>
    <dgm:cxn modelId="{980DFEF5-ADA8-43E7-830C-805DCAC66948}" type="presParOf" srcId="{9FF4F923-3B3F-4679-841C-DB3E7DD39615}" destId="{FB054BA6-1D56-4357-8851-44399FDC0C8A}" srcOrd="2" destOrd="0" presId="urn:microsoft.com/office/officeart/2005/8/layout/hProcess6"/>
    <dgm:cxn modelId="{52284467-1E64-4432-84D0-E47A83F3CFF8}" type="presParOf" srcId="{FB054BA6-1D56-4357-8851-44399FDC0C8A}" destId="{7FC951F1-1F16-493A-913B-034B8EA6C8FF}" srcOrd="0" destOrd="0" presId="urn:microsoft.com/office/officeart/2005/8/layout/hProcess6"/>
    <dgm:cxn modelId="{CE9D6A20-0AFA-4412-81E1-E9E09F1B6778}" type="presParOf" srcId="{FB054BA6-1D56-4357-8851-44399FDC0C8A}" destId="{B9DCCBFD-A693-401A-AF6C-CF0C013E404A}" srcOrd="1" destOrd="0" presId="urn:microsoft.com/office/officeart/2005/8/layout/hProcess6"/>
    <dgm:cxn modelId="{D848CC36-DCA0-4F73-9210-A60784E8DC2F}" type="presParOf" srcId="{FB054BA6-1D56-4357-8851-44399FDC0C8A}" destId="{40BE945F-2832-4665-B07A-311DDF7FEDED}" srcOrd="2" destOrd="0" presId="urn:microsoft.com/office/officeart/2005/8/layout/hProcess6"/>
    <dgm:cxn modelId="{0B82F3DE-7FE3-4D60-B5AA-C2B26DA15C97}" type="presParOf" srcId="{FB054BA6-1D56-4357-8851-44399FDC0C8A}" destId="{15DC0166-ECC2-4FAD-BD67-27A725A5B6C3}" srcOrd="3" destOrd="0" presId="urn:microsoft.com/office/officeart/2005/8/layout/hProcess6"/>
    <dgm:cxn modelId="{7FF27F3F-62F8-4E02-8AF3-B7BEF87F195C}" type="presParOf" srcId="{9FF4F923-3B3F-4679-841C-DB3E7DD39615}" destId="{0D2AB35F-1EAC-42FC-9C5E-E40600EA806C}" srcOrd="3" destOrd="0" presId="urn:microsoft.com/office/officeart/2005/8/layout/hProcess6"/>
    <dgm:cxn modelId="{0DC54979-388C-4E87-95E4-4FCD1C77FF5F}" type="presParOf" srcId="{9FF4F923-3B3F-4679-841C-DB3E7DD39615}" destId="{EABFA951-77A1-41E8-AE2A-5F5684AB759C}" srcOrd="4" destOrd="0" presId="urn:microsoft.com/office/officeart/2005/8/layout/hProcess6"/>
    <dgm:cxn modelId="{D7F7F76A-E8AC-431B-AC6A-E5C51D303536}" type="presParOf" srcId="{EABFA951-77A1-41E8-AE2A-5F5684AB759C}" destId="{9FDC860B-8351-4BB8-936D-57B2ED2DB6A2}" srcOrd="0" destOrd="0" presId="urn:microsoft.com/office/officeart/2005/8/layout/hProcess6"/>
    <dgm:cxn modelId="{04EAF2F7-389A-4606-818D-E7B2BEBADBE8}" type="presParOf" srcId="{EABFA951-77A1-41E8-AE2A-5F5684AB759C}" destId="{95E28376-E386-4BD6-A5D8-658CE39B7F89}" srcOrd="1" destOrd="0" presId="urn:microsoft.com/office/officeart/2005/8/layout/hProcess6"/>
    <dgm:cxn modelId="{768D608B-381A-4476-A2D5-3A2E06844850}" type="presParOf" srcId="{EABFA951-77A1-41E8-AE2A-5F5684AB759C}" destId="{66B6730A-34E7-496F-940D-16A1AD82308B}" srcOrd="2" destOrd="0" presId="urn:microsoft.com/office/officeart/2005/8/layout/hProcess6"/>
    <dgm:cxn modelId="{B7DAD830-6358-457B-B278-D49A1669EEEA}" type="presParOf" srcId="{EABFA951-77A1-41E8-AE2A-5F5684AB759C}" destId="{B7610FBF-784D-45CD-88BE-BFE1D05CC60D}"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AF58F5-BC85-44C9-878C-B0E0BA9F366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E882F6C9-753A-4669-8AEA-5F020F23D9DF}">
      <dgm:prSet phldrT="[Text]"/>
      <dgm:spPr/>
      <dgm:t>
        <a:bodyPr/>
        <a:lstStyle/>
        <a:p>
          <a:r>
            <a:rPr lang="en-US" dirty="0"/>
            <a:t>Homecare</a:t>
          </a:r>
        </a:p>
      </dgm:t>
    </dgm:pt>
    <dgm:pt modelId="{B0300BD7-83DF-4992-829D-3D602AC36833}" type="parTrans" cxnId="{93E9D76F-6D76-4858-B56F-795D38E3DB1F}">
      <dgm:prSet/>
      <dgm:spPr/>
      <dgm:t>
        <a:bodyPr/>
        <a:lstStyle/>
        <a:p>
          <a:endParaRPr lang="en-US"/>
        </a:p>
      </dgm:t>
    </dgm:pt>
    <dgm:pt modelId="{A28A18DF-8CD2-4CBE-846A-1CF75D515D89}" type="sibTrans" cxnId="{93E9D76F-6D76-4858-B56F-795D38E3DB1F}">
      <dgm:prSet/>
      <dgm:spPr/>
      <dgm:t>
        <a:bodyPr/>
        <a:lstStyle/>
        <a:p>
          <a:endParaRPr lang="en-US"/>
        </a:p>
      </dgm:t>
    </dgm:pt>
    <dgm:pt modelId="{02612633-5CD4-47A1-B762-BB01FACF03CB}">
      <dgm:prSet phldrT="[Text]"/>
      <dgm:spPr/>
      <dgm:t>
        <a:bodyPr/>
        <a:lstStyle/>
        <a:p>
          <a:r>
            <a:rPr lang="en-US" dirty="0"/>
            <a:t>Your residence</a:t>
          </a:r>
        </a:p>
      </dgm:t>
    </dgm:pt>
    <dgm:pt modelId="{8E8886C4-4B9F-4F95-9118-8FFD412115D8}" type="parTrans" cxnId="{854E9A97-91E9-43B3-BCF3-D34CD1CACB2E}">
      <dgm:prSet/>
      <dgm:spPr/>
      <dgm:t>
        <a:bodyPr/>
        <a:lstStyle/>
        <a:p>
          <a:endParaRPr lang="en-US"/>
        </a:p>
      </dgm:t>
    </dgm:pt>
    <dgm:pt modelId="{8252A958-E625-47C4-9134-7E93788980FA}" type="sibTrans" cxnId="{854E9A97-91E9-43B3-BCF3-D34CD1CACB2E}">
      <dgm:prSet/>
      <dgm:spPr/>
      <dgm:t>
        <a:bodyPr/>
        <a:lstStyle/>
        <a:p>
          <a:endParaRPr lang="en-US"/>
        </a:p>
      </dgm:t>
    </dgm:pt>
    <dgm:pt modelId="{0CC025B5-FB19-4C2E-9BEA-8581264AD710}">
      <dgm:prSet phldrT="[Text]"/>
      <dgm:spPr/>
      <dgm:t>
        <a:bodyPr/>
        <a:lstStyle/>
        <a:p>
          <a:r>
            <a:rPr lang="en-US" dirty="0"/>
            <a:t>Adult Day Care</a:t>
          </a:r>
        </a:p>
      </dgm:t>
    </dgm:pt>
    <dgm:pt modelId="{A7E137BE-4EC3-4510-980A-4A7A0B3A6369}" type="parTrans" cxnId="{9F2FE9DB-F22B-4832-BEFF-0163DC1DF0D0}">
      <dgm:prSet/>
      <dgm:spPr/>
      <dgm:t>
        <a:bodyPr/>
        <a:lstStyle/>
        <a:p>
          <a:endParaRPr lang="en-US"/>
        </a:p>
      </dgm:t>
    </dgm:pt>
    <dgm:pt modelId="{D1E1B507-5D09-40B8-B3F2-FA9DF17CBC88}" type="sibTrans" cxnId="{9F2FE9DB-F22B-4832-BEFF-0163DC1DF0D0}">
      <dgm:prSet/>
      <dgm:spPr/>
      <dgm:t>
        <a:bodyPr/>
        <a:lstStyle/>
        <a:p>
          <a:endParaRPr lang="en-US"/>
        </a:p>
      </dgm:t>
    </dgm:pt>
    <dgm:pt modelId="{1B84C966-B96D-41CE-96F2-0565539C12FB}">
      <dgm:prSet phldrT="[Text]"/>
      <dgm:spPr/>
      <dgm:t>
        <a:bodyPr/>
        <a:lstStyle/>
        <a:p>
          <a:r>
            <a:rPr lang="en-US" dirty="0"/>
            <a:t>Assisted Living</a:t>
          </a:r>
        </a:p>
      </dgm:t>
    </dgm:pt>
    <dgm:pt modelId="{9D0A4FD2-9BD9-4B10-887F-29CE4819A5D0}" type="parTrans" cxnId="{774FBBEB-39DC-420C-8F1E-B6E9CE88A485}">
      <dgm:prSet/>
      <dgm:spPr/>
      <dgm:t>
        <a:bodyPr/>
        <a:lstStyle/>
        <a:p>
          <a:endParaRPr lang="en-US"/>
        </a:p>
      </dgm:t>
    </dgm:pt>
    <dgm:pt modelId="{6761069D-A0A8-4900-A52E-29E00A733D61}" type="sibTrans" cxnId="{774FBBEB-39DC-420C-8F1E-B6E9CE88A485}">
      <dgm:prSet/>
      <dgm:spPr/>
      <dgm:t>
        <a:bodyPr/>
        <a:lstStyle/>
        <a:p>
          <a:endParaRPr lang="en-US"/>
        </a:p>
      </dgm:t>
    </dgm:pt>
    <dgm:pt modelId="{9FB9A67D-A610-4779-BB3F-9499084E3E16}">
      <dgm:prSet phldrT="[Text]"/>
      <dgm:spPr/>
      <dgm:t>
        <a:bodyPr/>
        <a:lstStyle/>
        <a:p>
          <a:r>
            <a:rPr lang="en-US" dirty="0"/>
            <a:t>Pathway to safety</a:t>
          </a:r>
        </a:p>
      </dgm:t>
    </dgm:pt>
    <dgm:pt modelId="{9AE272E2-4935-4B5F-890B-2235F5E70436}" type="parTrans" cxnId="{52B0014B-DB1E-4FF9-81AD-4232A299927C}">
      <dgm:prSet/>
      <dgm:spPr/>
      <dgm:t>
        <a:bodyPr/>
        <a:lstStyle/>
        <a:p>
          <a:endParaRPr lang="en-US"/>
        </a:p>
      </dgm:t>
    </dgm:pt>
    <dgm:pt modelId="{6EB51CF0-5F47-4C1E-9DB4-B601D5CB155B}" type="sibTrans" cxnId="{52B0014B-DB1E-4FF9-81AD-4232A299927C}">
      <dgm:prSet/>
      <dgm:spPr/>
      <dgm:t>
        <a:bodyPr/>
        <a:lstStyle/>
        <a:p>
          <a:endParaRPr lang="en-US"/>
        </a:p>
      </dgm:t>
    </dgm:pt>
    <dgm:pt modelId="{5892EAD4-13F2-441E-91B7-E59710B71E87}">
      <dgm:prSet phldrT="[Text]"/>
      <dgm:spPr/>
      <dgm:t>
        <a:bodyPr/>
        <a:lstStyle/>
        <a:p>
          <a:r>
            <a:rPr lang="en-US" dirty="0"/>
            <a:t>Memory Care</a:t>
          </a:r>
        </a:p>
      </dgm:t>
    </dgm:pt>
    <dgm:pt modelId="{2FD2E2A3-786F-4CDC-998A-EAA0994966B2}" type="parTrans" cxnId="{38BEEDFD-3442-4907-8DC0-30106E83C802}">
      <dgm:prSet/>
      <dgm:spPr/>
      <dgm:t>
        <a:bodyPr/>
        <a:lstStyle/>
        <a:p>
          <a:endParaRPr lang="en-US"/>
        </a:p>
      </dgm:t>
    </dgm:pt>
    <dgm:pt modelId="{51C4EAAC-F0DF-4938-9662-54FEDE0F7ABD}" type="sibTrans" cxnId="{38BEEDFD-3442-4907-8DC0-30106E83C802}">
      <dgm:prSet/>
      <dgm:spPr/>
      <dgm:t>
        <a:bodyPr/>
        <a:lstStyle/>
        <a:p>
          <a:endParaRPr lang="en-US"/>
        </a:p>
      </dgm:t>
    </dgm:pt>
    <dgm:pt modelId="{A4DC1EF8-0BB3-416F-B1EE-252B1D3DC307}">
      <dgm:prSet phldrT="[Text]"/>
      <dgm:spPr/>
      <dgm:t>
        <a:bodyPr/>
        <a:lstStyle/>
        <a:p>
          <a:r>
            <a:rPr lang="en-US" dirty="0"/>
            <a:t>Nursing Home</a:t>
          </a:r>
        </a:p>
      </dgm:t>
    </dgm:pt>
    <dgm:pt modelId="{D9E4BB7D-B9A8-4B21-9A22-02273804886A}" type="parTrans" cxnId="{1C63E8D0-F4FF-43D8-A438-FE2696A42BC8}">
      <dgm:prSet/>
      <dgm:spPr/>
      <dgm:t>
        <a:bodyPr/>
        <a:lstStyle/>
        <a:p>
          <a:endParaRPr lang="en-US"/>
        </a:p>
      </dgm:t>
    </dgm:pt>
    <dgm:pt modelId="{F21747AE-2785-4B05-A02E-47F747D5F24F}" type="sibTrans" cxnId="{1C63E8D0-F4FF-43D8-A438-FE2696A42BC8}">
      <dgm:prSet/>
      <dgm:spPr/>
      <dgm:t>
        <a:bodyPr/>
        <a:lstStyle/>
        <a:p>
          <a:endParaRPr lang="en-US"/>
        </a:p>
      </dgm:t>
    </dgm:pt>
    <dgm:pt modelId="{1D58E97B-5CBF-4A18-A8A7-44461929D37F}">
      <dgm:prSet phldrT="[Text]"/>
      <dgm:spPr/>
      <dgm:t>
        <a:bodyPr/>
        <a:lstStyle/>
        <a:p>
          <a:r>
            <a:rPr lang="en-US" dirty="0"/>
            <a:t>Skilled Care</a:t>
          </a:r>
        </a:p>
      </dgm:t>
    </dgm:pt>
    <dgm:pt modelId="{1F66B76D-D728-4648-8B6E-E18A51639617}" type="parTrans" cxnId="{588C2356-D6DF-4FD9-99DA-264D06688229}">
      <dgm:prSet/>
      <dgm:spPr/>
      <dgm:t>
        <a:bodyPr/>
        <a:lstStyle/>
        <a:p>
          <a:endParaRPr lang="en-US"/>
        </a:p>
      </dgm:t>
    </dgm:pt>
    <dgm:pt modelId="{7599BED9-2BA6-4393-A261-6359D4BD548E}" type="sibTrans" cxnId="{588C2356-D6DF-4FD9-99DA-264D06688229}">
      <dgm:prSet/>
      <dgm:spPr/>
      <dgm:t>
        <a:bodyPr/>
        <a:lstStyle/>
        <a:p>
          <a:endParaRPr lang="en-US"/>
        </a:p>
      </dgm:t>
    </dgm:pt>
    <dgm:pt modelId="{AB55D7EF-B876-42AD-A492-60ECF32575D2}">
      <dgm:prSet phldrT="[Text]"/>
      <dgm:spPr/>
      <dgm:t>
        <a:bodyPr/>
        <a:lstStyle/>
        <a:p>
          <a:r>
            <a:rPr lang="en-US" dirty="0"/>
            <a:t>24/7</a:t>
          </a:r>
        </a:p>
      </dgm:t>
    </dgm:pt>
    <dgm:pt modelId="{69C58DC2-6537-41B9-9FDB-0E37F57AB575}" type="parTrans" cxnId="{B0F3D4C8-3FB8-4F85-83B0-2E2A79A8FCFE}">
      <dgm:prSet/>
      <dgm:spPr/>
      <dgm:t>
        <a:bodyPr/>
        <a:lstStyle/>
        <a:p>
          <a:endParaRPr lang="en-US"/>
        </a:p>
      </dgm:t>
    </dgm:pt>
    <dgm:pt modelId="{EE347988-2F0F-442A-9173-9870972D8F71}" type="sibTrans" cxnId="{B0F3D4C8-3FB8-4F85-83B0-2E2A79A8FCFE}">
      <dgm:prSet/>
      <dgm:spPr/>
      <dgm:t>
        <a:bodyPr/>
        <a:lstStyle/>
        <a:p>
          <a:endParaRPr lang="en-US"/>
        </a:p>
      </dgm:t>
    </dgm:pt>
    <dgm:pt modelId="{4059B85A-B1F2-4987-B42F-488D0ED5087F}" type="pres">
      <dgm:prSet presAssocID="{DAAF58F5-BC85-44C9-878C-B0E0BA9F366C}" presName="theList" presStyleCnt="0">
        <dgm:presLayoutVars>
          <dgm:dir/>
          <dgm:animLvl val="lvl"/>
          <dgm:resizeHandles val="exact"/>
        </dgm:presLayoutVars>
      </dgm:prSet>
      <dgm:spPr/>
    </dgm:pt>
    <dgm:pt modelId="{CE030F45-73C2-4DCA-A594-0C840E835A9A}" type="pres">
      <dgm:prSet presAssocID="{E882F6C9-753A-4669-8AEA-5F020F23D9DF}" presName="compNode" presStyleCnt="0"/>
      <dgm:spPr/>
    </dgm:pt>
    <dgm:pt modelId="{C306EF46-D7EC-47F4-A04B-7D8E2CADD17A}" type="pres">
      <dgm:prSet presAssocID="{E882F6C9-753A-4669-8AEA-5F020F23D9DF}" presName="noGeometry" presStyleCnt="0"/>
      <dgm:spPr/>
    </dgm:pt>
    <dgm:pt modelId="{B5D5F1AB-0444-40C4-A12A-E01EDF98010C}" type="pres">
      <dgm:prSet presAssocID="{E882F6C9-753A-4669-8AEA-5F020F23D9DF}" presName="childTextVisible" presStyleLbl="bgAccFollowNode1" presStyleIdx="0" presStyleCnt="3">
        <dgm:presLayoutVars>
          <dgm:bulletEnabled val="1"/>
        </dgm:presLayoutVars>
      </dgm:prSet>
      <dgm:spPr/>
    </dgm:pt>
    <dgm:pt modelId="{374C6B9E-5B7F-451E-A70C-F59BD8EDAF1F}" type="pres">
      <dgm:prSet presAssocID="{E882F6C9-753A-4669-8AEA-5F020F23D9DF}" presName="childTextHidden" presStyleLbl="bgAccFollowNode1" presStyleIdx="0" presStyleCnt="3"/>
      <dgm:spPr/>
    </dgm:pt>
    <dgm:pt modelId="{B24F5F74-5A63-4477-A1B6-DFC3AA15FF63}" type="pres">
      <dgm:prSet presAssocID="{E882F6C9-753A-4669-8AEA-5F020F23D9DF}" presName="parentText" presStyleLbl="node1" presStyleIdx="0" presStyleCnt="3">
        <dgm:presLayoutVars>
          <dgm:chMax val="1"/>
          <dgm:bulletEnabled val="1"/>
        </dgm:presLayoutVars>
      </dgm:prSet>
      <dgm:spPr/>
    </dgm:pt>
    <dgm:pt modelId="{DFC7868D-AED4-49A0-9EC3-E76F3BC3E5DF}" type="pres">
      <dgm:prSet presAssocID="{E882F6C9-753A-4669-8AEA-5F020F23D9DF}" presName="aSpace" presStyleCnt="0"/>
      <dgm:spPr/>
    </dgm:pt>
    <dgm:pt modelId="{D12C511C-2D88-4F5B-8DC0-E8B47E5EE8C5}" type="pres">
      <dgm:prSet presAssocID="{1B84C966-B96D-41CE-96F2-0565539C12FB}" presName="compNode" presStyleCnt="0"/>
      <dgm:spPr/>
    </dgm:pt>
    <dgm:pt modelId="{A9A36C4A-6922-4582-8E3E-B720D645C619}" type="pres">
      <dgm:prSet presAssocID="{1B84C966-B96D-41CE-96F2-0565539C12FB}" presName="noGeometry" presStyleCnt="0"/>
      <dgm:spPr/>
    </dgm:pt>
    <dgm:pt modelId="{8DE6BA00-BF1C-4121-86AA-AB29DB1661EB}" type="pres">
      <dgm:prSet presAssocID="{1B84C966-B96D-41CE-96F2-0565539C12FB}" presName="childTextVisible" presStyleLbl="bgAccFollowNode1" presStyleIdx="1" presStyleCnt="3">
        <dgm:presLayoutVars>
          <dgm:bulletEnabled val="1"/>
        </dgm:presLayoutVars>
      </dgm:prSet>
      <dgm:spPr/>
    </dgm:pt>
    <dgm:pt modelId="{28A069C0-FCCA-46F9-BEB2-E04788043D9B}" type="pres">
      <dgm:prSet presAssocID="{1B84C966-B96D-41CE-96F2-0565539C12FB}" presName="childTextHidden" presStyleLbl="bgAccFollowNode1" presStyleIdx="1" presStyleCnt="3"/>
      <dgm:spPr/>
    </dgm:pt>
    <dgm:pt modelId="{9FE3B496-C805-42E6-BB1C-CC2C316DF77A}" type="pres">
      <dgm:prSet presAssocID="{1B84C966-B96D-41CE-96F2-0565539C12FB}" presName="parentText" presStyleLbl="node1" presStyleIdx="1" presStyleCnt="3">
        <dgm:presLayoutVars>
          <dgm:chMax val="1"/>
          <dgm:bulletEnabled val="1"/>
        </dgm:presLayoutVars>
      </dgm:prSet>
      <dgm:spPr/>
    </dgm:pt>
    <dgm:pt modelId="{2EF1BBB0-B2B6-45ED-A55E-3F68CF9709E3}" type="pres">
      <dgm:prSet presAssocID="{1B84C966-B96D-41CE-96F2-0565539C12FB}" presName="aSpace" presStyleCnt="0"/>
      <dgm:spPr/>
    </dgm:pt>
    <dgm:pt modelId="{A1E65491-FB66-4A81-9CFD-9358D4F09F9C}" type="pres">
      <dgm:prSet presAssocID="{A4DC1EF8-0BB3-416F-B1EE-252B1D3DC307}" presName="compNode" presStyleCnt="0"/>
      <dgm:spPr/>
    </dgm:pt>
    <dgm:pt modelId="{9E8002A0-0515-4EC3-BC53-9F36D0B1F2D6}" type="pres">
      <dgm:prSet presAssocID="{A4DC1EF8-0BB3-416F-B1EE-252B1D3DC307}" presName="noGeometry" presStyleCnt="0"/>
      <dgm:spPr/>
    </dgm:pt>
    <dgm:pt modelId="{0BBB32D3-F38C-425D-A901-9DFF7C7BBCAF}" type="pres">
      <dgm:prSet presAssocID="{A4DC1EF8-0BB3-416F-B1EE-252B1D3DC307}" presName="childTextVisible" presStyleLbl="bgAccFollowNode1" presStyleIdx="2" presStyleCnt="3">
        <dgm:presLayoutVars>
          <dgm:bulletEnabled val="1"/>
        </dgm:presLayoutVars>
      </dgm:prSet>
      <dgm:spPr/>
    </dgm:pt>
    <dgm:pt modelId="{E046F40C-903F-4F73-BE72-86014578F562}" type="pres">
      <dgm:prSet presAssocID="{A4DC1EF8-0BB3-416F-B1EE-252B1D3DC307}" presName="childTextHidden" presStyleLbl="bgAccFollowNode1" presStyleIdx="2" presStyleCnt="3"/>
      <dgm:spPr/>
    </dgm:pt>
    <dgm:pt modelId="{CC5AC8FC-4A5A-4C45-B141-3FE7D468E144}" type="pres">
      <dgm:prSet presAssocID="{A4DC1EF8-0BB3-416F-B1EE-252B1D3DC307}" presName="parentText" presStyleLbl="node1" presStyleIdx="2" presStyleCnt="3">
        <dgm:presLayoutVars>
          <dgm:chMax val="1"/>
          <dgm:bulletEnabled val="1"/>
        </dgm:presLayoutVars>
      </dgm:prSet>
      <dgm:spPr/>
    </dgm:pt>
  </dgm:ptLst>
  <dgm:cxnLst>
    <dgm:cxn modelId="{802F7433-0F78-4BDC-AD68-8EC4370EB383}" type="presOf" srcId="{E882F6C9-753A-4669-8AEA-5F020F23D9DF}" destId="{B24F5F74-5A63-4477-A1B6-DFC3AA15FF63}" srcOrd="0" destOrd="0" presId="urn:microsoft.com/office/officeart/2005/8/layout/hProcess6"/>
    <dgm:cxn modelId="{DFD99D35-583F-4816-8688-1F7EB3DF8E00}" type="presOf" srcId="{02612633-5CD4-47A1-B762-BB01FACF03CB}" destId="{B5D5F1AB-0444-40C4-A12A-E01EDF98010C}" srcOrd="0" destOrd="0" presId="urn:microsoft.com/office/officeart/2005/8/layout/hProcess6"/>
    <dgm:cxn modelId="{6216243E-12E2-4D4D-918E-E28363EEC21A}" type="presOf" srcId="{1D58E97B-5CBF-4A18-A8A7-44461929D37F}" destId="{0BBB32D3-F38C-425D-A901-9DFF7C7BBCAF}" srcOrd="0" destOrd="0" presId="urn:microsoft.com/office/officeart/2005/8/layout/hProcess6"/>
    <dgm:cxn modelId="{52B0014B-DB1E-4FF9-81AD-4232A299927C}" srcId="{1B84C966-B96D-41CE-96F2-0565539C12FB}" destId="{9FB9A67D-A610-4779-BB3F-9499084E3E16}" srcOrd="0" destOrd="0" parTransId="{9AE272E2-4935-4B5F-890B-2235F5E70436}" sibTransId="{6EB51CF0-5F47-4C1E-9DB4-B601D5CB155B}"/>
    <dgm:cxn modelId="{93E9D76F-6D76-4858-B56F-795D38E3DB1F}" srcId="{DAAF58F5-BC85-44C9-878C-B0E0BA9F366C}" destId="{E882F6C9-753A-4669-8AEA-5F020F23D9DF}" srcOrd="0" destOrd="0" parTransId="{B0300BD7-83DF-4992-829D-3D602AC36833}" sibTransId="{A28A18DF-8CD2-4CBE-846A-1CF75D515D89}"/>
    <dgm:cxn modelId="{CCDEFE70-D481-4E7D-A80A-12B301E4C54B}" type="presOf" srcId="{1D58E97B-5CBF-4A18-A8A7-44461929D37F}" destId="{E046F40C-903F-4F73-BE72-86014578F562}" srcOrd="1" destOrd="0" presId="urn:microsoft.com/office/officeart/2005/8/layout/hProcess6"/>
    <dgm:cxn modelId="{5F975852-D208-47E7-9C40-97BECDCCB22D}" type="presOf" srcId="{5892EAD4-13F2-441E-91B7-E59710B71E87}" destId="{8DE6BA00-BF1C-4121-86AA-AB29DB1661EB}" srcOrd="0" destOrd="1" presId="urn:microsoft.com/office/officeart/2005/8/layout/hProcess6"/>
    <dgm:cxn modelId="{7EC93A74-179B-498F-9F0D-8FAF548DCB2B}" type="presOf" srcId="{02612633-5CD4-47A1-B762-BB01FACF03CB}" destId="{374C6B9E-5B7F-451E-A70C-F59BD8EDAF1F}" srcOrd="1" destOrd="0" presId="urn:microsoft.com/office/officeart/2005/8/layout/hProcess6"/>
    <dgm:cxn modelId="{588C2356-D6DF-4FD9-99DA-264D06688229}" srcId="{A4DC1EF8-0BB3-416F-B1EE-252B1D3DC307}" destId="{1D58E97B-5CBF-4A18-A8A7-44461929D37F}" srcOrd="0" destOrd="0" parTransId="{1F66B76D-D728-4648-8B6E-E18A51639617}" sibTransId="{7599BED9-2BA6-4393-A261-6359D4BD548E}"/>
    <dgm:cxn modelId="{7AB6A75A-4ADC-4D5B-B463-99E8E66A84EC}" type="presOf" srcId="{0CC025B5-FB19-4C2E-9BEA-8581264AD710}" destId="{B5D5F1AB-0444-40C4-A12A-E01EDF98010C}" srcOrd="0" destOrd="1" presId="urn:microsoft.com/office/officeart/2005/8/layout/hProcess6"/>
    <dgm:cxn modelId="{B412A78A-47E1-45BF-9BDB-81DBD371676D}" type="presOf" srcId="{9FB9A67D-A610-4779-BB3F-9499084E3E16}" destId="{8DE6BA00-BF1C-4121-86AA-AB29DB1661EB}" srcOrd="0" destOrd="0" presId="urn:microsoft.com/office/officeart/2005/8/layout/hProcess6"/>
    <dgm:cxn modelId="{6DB3ED8B-C44D-4022-9A40-B3769B747DC5}" type="presOf" srcId="{A4DC1EF8-0BB3-416F-B1EE-252B1D3DC307}" destId="{CC5AC8FC-4A5A-4C45-B141-3FE7D468E144}" srcOrd="0" destOrd="0" presId="urn:microsoft.com/office/officeart/2005/8/layout/hProcess6"/>
    <dgm:cxn modelId="{854E9A97-91E9-43B3-BCF3-D34CD1CACB2E}" srcId="{E882F6C9-753A-4669-8AEA-5F020F23D9DF}" destId="{02612633-5CD4-47A1-B762-BB01FACF03CB}" srcOrd="0" destOrd="0" parTransId="{8E8886C4-4B9F-4F95-9118-8FFD412115D8}" sibTransId="{8252A958-E625-47C4-9134-7E93788980FA}"/>
    <dgm:cxn modelId="{CA9A80A5-3D80-4524-8429-2235E5A6D990}" type="presOf" srcId="{AB55D7EF-B876-42AD-A492-60ECF32575D2}" destId="{0BBB32D3-F38C-425D-A901-9DFF7C7BBCAF}" srcOrd="0" destOrd="1" presId="urn:microsoft.com/office/officeart/2005/8/layout/hProcess6"/>
    <dgm:cxn modelId="{D37748B2-FCFF-4041-A759-9FD423C11685}" type="presOf" srcId="{9FB9A67D-A610-4779-BB3F-9499084E3E16}" destId="{28A069C0-FCCA-46F9-BEB2-E04788043D9B}" srcOrd="1" destOrd="0" presId="urn:microsoft.com/office/officeart/2005/8/layout/hProcess6"/>
    <dgm:cxn modelId="{DE9BF9B9-65D3-4294-A8BE-986E1C57451B}" type="presOf" srcId="{AB55D7EF-B876-42AD-A492-60ECF32575D2}" destId="{E046F40C-903F-4F73-BE72-86014578F562}" srcOrd="1" destOrd="1" presId="urn:microsoft.com/office/officeart/2005/8/layout/hProcess6"/>
    <dgm:cxn modelId="{171525C8-E847-4EFD-BD32-E00ACB0E990C}" type="presOf" srcId="{1B84C966-B96D-41CE-96F2-0565539C12FB}" destId="{9FE3B496-C805-42E6-BB1C-CC2C316DF77A}" srcOrd="0" destOrd="0" presId="urn:microsoft.com/office/officeart/2005/8/layout/hProcess6"/>
    <dgm:cxn modelId="{B0F3D4C8-3FB8-4F85-83B0-2E2A79A8FCFE}" srcId="{A4DC1EF8-0BB3-416F-B1EE-252B1D3DC307}" destId="{AB55D7EF-B876-42AD-A492-60ECF32575D2}" srcOrd="1" destOrd="0" parTransId="{69C58DC2-6537-41B9-9FDB-0E37F57AB575}" sibTransId="{EE347988-2F0F-442A-9173-9870972D8F71}"/>
    <dgm:cxn modelId="{1C63E8D0-F4FF-43D8-A438-FE2696A42BC8}" srcId="{DAAF58F5-BC85-44C9-878C-B0E0BA9F366C}" destId="{A4DC1EF8-0BB3-416F-B1EE-252B1D3DC307}" srcOrd="2" destOrd="0" parTransId="{D9E4BB7D-B9A8-4B21-9A22-02273804886A}" sibTransId="{F21747AE-2785-4B05-A02E-47F747D5F24F}"/>
    <dgm:cxn modelId="{9F2FE9DB-F22B-4832-BEFF-0163DC1DF0D0}" srcId="{E882F6C9-753A-4669-8AEA-5F020F23D9DF}" destId="{0CC025B5-FB19-4C2E-9BEA-8581264AD710}" srcOrd="1" destOrd="0" parTransId="{A7E137BE-4EC3-4510-980A-4A7A0B3A6369}" sibTransId="{D1E1B507-5D09-40B8-B3F2-FA9DF17CBC88}"/>
    <dgm:cxn modelId="{ACB7C4E6-4790-4B22-B273-BDC7329962C4}" type="presOf" srcId="{0CC025B5-FB19-4C2E-9BEA-8581264AD710}" destId="{374C6B9E-5B7F-451E-A70C-F59BD8EDAF1F}" srcOrd="1" destOrd="1" presId="urn:microsoft.com/office/officeart/2005/8/layout/hProcess6"/>
    <dgm:cxn modelId="{774FBBEB-39DC-420C-8F1E-B6E9CE88A485}" srcId="{DAAF58F5-BC85-44C9-878C-B0E0BA9F366C}" destId="{1B84C966-B96D-41CE-96F2-0565539C12FB}" srcOrd="1" destOrd="0" parTransId="{9D0A4FD2-9BD9-4B10-887F-29CE4819A5D0}" sibTransId="{6761069D-A0A8-4900-A52E-29E00A733D61}"/>
    <dgm:cxn modelId="{D7CE20EE-B5E6-47CA-A230-DF563BA15970}" type="presOf" srcId="{5892EAD4-13F2-441E-91B7-E59710B71E87}" destId="{28A069C0-FCCA-46F9-BEB2-E04788043D9B}" srcOrd="1" destOrd="1" presId="urn:microsoft.com/office/officeart/2005/8/layout/hProcess6"/>
    <dgm:cxn modelId="{413261FD-F9A7-4DCE-8660-4D7AE9FC886F}" type="presOf" srcId="{DAAF58F5-BC85-44C9-878C-B0E0BA9F366C}" destId="{4059B85A-B1F2-4987-B42F-488D0ED5087F}" srcOrd="0" destOrd="0" presId="urn:microsoft.com/office/officeart/2005/8/layout/hProcess6"/>
    <dgm:cxn modelId="{38BEEDFD-3442-4907-8DC0-30106E83C802}" srcId="{1B84C966-B96D-41CE-96F2-0565539C12FB}" destId="{5892EAD4-13F2-441E-91B7-E59710B71E87}" srcOrd="1" destOrd="0" parTransId="{2FD2E2A3-786F-4CDC-998A-EAA0994966B2}" sibTransId="{51C4EAAC-F0DF-4938-9662-54FEDE0F7ABD}"/>
    <dgm:cxn modelId="{B88A63B0-DE04-4DB9-9369-489792E0A8CE}" type="presParOf" srcId="{4059B85A-B1F2-4987-B42F-488D0ED5087F}" destId="{CE030F45-73C2-4DCA-A594-0C840E835A9A}" srcOrd="0" destOrd="0" presId="urn:microsoft.com/office/officeart/2005/8/layout/hProcess6"/>
    <dgm:cxn modelId="{FD0BD04A-6FDB-4743-9887-E7EEB03CD0F1}" type="presParOf" srcId="{CE030F45-73C2-4DCA-A594-0C840E835A9A}" destId="{C306EF46-D7EC-47F4-A04B-7D8E2CADD17A}" srcOrd="0" destOrd="0" presId="urn:microsoft.com/office/officeart/2005/8/layout/hProcess6"/>
    <dgm:cxn modelId="{6CA0ADE9-16AC-4466-8243-79D8E8ADF406}" type="presParOf" srcId="{CE030F45-73C2-4DCA-A594-0C840E835A9A}" destId="{B5D5F1AB-0444-40C4-A12A-E01EDF98010C}" srcOrd="1" destOrd="0" presId="urn:microsoft.com/office/officeart/2005/8/layout/hProcess6"/>
    <dgm:cxn modelId="{A0D92E7C-FF78-4DA5-9167-33E8BD876024}" type="presParOf" srcId="{CE030F45-73C2-4DCA-A594-0C840E835A9A}" destId="{374C6B9E-5B7F-451E-A70C-F59BD8EDAF1F}" srcOrd="2" destOrd="0" presId="urn:microsoft.com/office/officeart/2005/8/layout/hProcess6"/>
    <dgm:cxn modelId="{9EF27E1F-FBC0-4D3C-BAB4-675C218A168F}" type="presParOf" srcId="{CE030F45-73C2-4DCA-A594-0C840E835A9A}" destId="{B24F5F74-5A63-4477-A1B6-DFC3AA15FF63}" srcOrd="3" destOrd="0" presId="urn:microsoft.com/office/officeart/2005/8/layout/hProcess6"/>
    <dgm:cxn modelId="{F06A285C-BDF8-4328-B305-F45B0201A1DD}" type="presParOf" srcId="{4059B85A-B1F2-4987-B42F-488D0ED5087F}" destId="{DFC7868D-AED4-49A0-9EC3-E76F3BC3E5DF}" srcOrd="1" destOrd="0" presId="urn:microsoft.com/office/officeart/2005/8/layout/hProcess6"/>
    <dgm:cxn modelId="{D0AED1F2-DB41-45F1-9CBF-AA331587D7A3}" type="presParOf" srcId="{4059B85A-B1F2-4987-B42F-488D0ED5087F}" destId="{D12C511C-2D88-4F5B-8DC0-E8B47E5EE8C5}" srcOrd="2" destOrd="0" presId="urn:microsoft.com/office/officeart/2005/8/layout/hProcess6"/>
    <dgm:cxn modelId="{5C7BC68B-F6F7-4022-B713-072ED4E5AA65}" type="presParOf" srcId="{D12C511C-2D88-4F5B-8DC0-E8B47E5EE8C5}" destId="{A9A36C4A-6922-4582-8E3E-B720D645C619}" srcOrd="0" destOrd="0" presId="urn:microsoft.com/office/officeart/2005/8/layout/hProcess6"/>
    <dgm:cxn modelId="{DF80D574-D999-46AB-A6BA-921AB072D5F7}" type="presParOf" srcId="{D12C511C-2D88-4F5B-8DC0-E8B47E5EE8C5}" destId="{8DE6BA00-BF1C-4121-86AA-AB29DB1661EB}" srcOrd="1" destOrd="0" presId="urn:microsoft.com/office/officeart/2005/8/layout/hProcess6"/>
    <dgm:cxn modelId="{3C6F3F96-0DA7-4D7C-86D0-68E45A03F23D}" type="presParOf" srcId="{D12C511C-2D88-4F5B-8DC0-E8B47E5EE8C5}" destId="{28A069C0-FCCA-46F9-BEB2-E04788043D9B}" srcOrd="2" destOrd="0" presId="urn:microsoft.com/office/officeart/2005/8/layout/hProcess6"/>
    <dgm:cxn modelId="{C99DDB6A-5274-4FE3-BB2A-BCB1FA736833}" type="presParOf" srcId="{D12C511C-2D88-4F5B-8DC0-E8B47E5EE8C5}" destId="{9FE3B496-C805-42E6-BB1C-CC2C316DF77A}" srcOrd="3" destOrd="0" presId="urn:microsoft.com/office/officeart/2005/8/layout/hProcess6"/>
    <dgm:cxn modelId="{794A0766-45C3-48E0-962F-B0610A58610E}" type="presParOf" srcId="{4059B85A-B1F2-4987-B42F-488D0ED5087F}" destId="{2EF1BBB0-B2B6-45ED-A55E-3F68CF9709E3}" srcOrd="3" destOrd="0" presId="urn:microsoft.com/office/officeart/2005/8/layout/hProcess6"/>
    <dgm:cxn modelId="{A5A2F9BD-FBF1-4073-83D8-2F04A16544CC}" type="presParOf" srcId="{4059B85A-B1F2-4987-B42F-488D0ED5087F}" destId="{A1E65491-FB66-4A81-9CFD-9358D4F09F9C}" srcOrd="4" destOrd="0" presId="urn:microsoft.com/office/officeart/2005/8/layout/hProcess6"/>
    <dgm:cxn modelId="{A9BECB51-E463-4EAE-8E7D-8925E4242DC2}" type="presParOf" srcId="{A1E65491-FB66-4A81-9CFD-9358D4F09F9C}" destId="{9E8002A0-0515-4EC3-BC53-9F36D0B1F2D6}" srcOrd="0" destOrd="0" presId="urn:microsoft.com/office/officeart/2005/8/layout/hProcess6"/>
    <dgm:cxn modelId="{04DD42A0-DAC6-422F-A016-4F41D765392F}" type="presParOf" srcId="{A1E65491-FB66-4A81-9CFD-9358D4F09F9C}" destId="{0BBB32D3-F38C-425D-A901-9DFF7C7BBCAF}" srcOrd="1" destOrd="0" presId="urn:microsoft.com/office/officeart/2005/8/layout/hProcess6"/>
    <dgm:cxn modelId="{593BA2AF-22A7-4EA3-A2FE-4C16D650BB95}" type="presParOf" srcId="{A1E65491-FB66-4A81-9CFD-9358D4F09F9C}" destId="{E046F40C-903F-4F73-BE72-86014578F562}" srcOrd="2" destOrd="0" presId="urn:microsoft.com/office/officeart/2005/8/layout/hProcess6"/>
    <dgm:cxn modelId="{E6061B84-4F0E-44AA-A91C-C67F55C413F8}" type="presParOf" srcId="{A1E65491-FB66-4A81-9CFD-9358D4F09F9C}" destId="{CC5AC8FC-4A5A-4C45-B141-3FE7D468E144}"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256EB-228F-4ED6-B0C9-62A4CDF6AA75}">
      <dsp:nvSpPr>
        <dsp:cNvPr id="0" name=""/>
        <dsp:cNvSpPr/>
      </dsp:nvSpPr>
      <dsp:spPr>
        <a:xfrm>
          <a:off x="678783" y="1541240"/>
          <a:ext cx="2580888" cy="2256021"/>
        </a:xfrm>
        <a:prstGeom prst="rightArrow">
          <a:avLst>
            <a:gd name="adj1" fmla="val 70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Hospital</a:t>
          </a:r>
        </a:p>
        <a:p>
          <a:pPr marL="171450" lvl="1" indent="-171450" algn="l" defTabSz="711200">
            <a:lnSpc>
              <a:spcPct val="90000"/>
            </a:lnSpc>
            <a:spcBef>
              <a:spcPct val="0"/>
            </a:spcBef>
            <a:spcAft>
              <a:spcPct val="15000"/>
            </a:spcAft>
            <a:buChar char="•"/>
          </a:pPr>
          <a:r>
            <a:rPr lang="en-US" sz="1600" kern="1200" dirty="0"/>
            <a:t>Homecare</a:t>
          </a:r>
        </a:p>
      </dsp:txBody>
      <dsp:txXfrm>
        <a:off x="1324005" y="1879643"/>
        <a:ext cx="1258183" cy="1579215"/>
      </dsp:txXfrm>
    </dsp:sp>
    <dsp:sp modelId="{4C02E1DC-C3F6-439C-A2A6-186CB1332AF1}">
      <dsp:nvSpPr>
        <dsp:cNvPr id="0" name=""/>
        <dsp:cNvSpPr/>
      </dsp:nvSpPr>
      <dsp:spPr>
        <a:xfrm>
          <a:off x="0" y="1948705"/>
          <a:ext cx="1344281" cy="129044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Homecare</a:t>
          </a:r>
        </a:p>
      </dsp:txBody>
      <dsp:txXfrm>
        <a:off x="196865" y="2137686"/>
        <a:ext cx="950551" cy="912482"/>
      </dsp:txXfrm>
    </dsp:sp>
    <dsp:sp modelId="{B9DCCBFD-A693-401A-AF6C-CF0C013E404A}">
      <dsp:nvSpPr>
        <dsp:cNvPr id="0" name=""/>
        <dsp:cNvSpPr/>
      </dsp:nvSpPr>
      <dsp:spPr>
        <a:xfrm>
          <a:off x="4066199" y="1541240"/>
          <a:ext cx="2580888" cy="2256021"/>
        </a:xfrm>
        <a:prstGeom prst="rightArrow">
          <a:avLst>
            <a:gd name="adj1" fmla="val 70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Homecare</a:t>
          </a:r>
        </a:p>
        <a:p>
          <a:pPr marL="171450" lvl="1" indent="-171450" algn="l" defTabSz="711200">
            <a:lnSpc>
              <a:spcPct val="90000"/>
            </a:lnSpc>
            <a:spcBef>
              <a:spcPct val="0"/>
            </a:spcBef>
            <a:spcAft>
              <a:spcPct val="15000"/>
            </a:spcAft>
            <a:buChar char="•"/>
          </a:pPr>
          <a:r>
            <a:rPr lang="en-US" sz="1600" kern="1200" dirty="0"/>
            <a:t>Outpatient</a:t>
          </a:r>
        </a:p>
      </dsp:txBody>
      <dsp:txXfrm>
        <a:off x="4711421" y="1879643"/>
        <a:ext cx="1258183" cy="1579215"/>
      </dsp:txXfrm>
    </dsp:sp>
    <dsp:sp modelId="{15DC0166-ECC2-4FAD-BD67-27A725A5B6C3}">
      <dsp:nvSpPr>
        <dsp:cNvPr id="0" name=""/>
        <dsp:cNvSpPr/>
      </dsp:nvSpPr>
      <dsp:spPr>
        <a:xfrm>
          <a:off x="3420977" y="2024028"/>
          <a:ext cx="1290444" cy="129044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Rehab</a:t>
          </a:r>
        </a:p>
      </dsp:txBody>
      <dsp:txXfrm>
        <a:off x="3609958" y="2213009"/>
        <a:ext cx="912482" cy="912482"/>
      </dsp:txXfrm>
    </dsp:sp>
    <dsp:sp modelId="{95E28376-E386-4BD6-A5D8-658CE39B7F89}">
      <dsp:nvSpPr>
        <dsp:cNvPr id="0" name=""/>
        <dsp:cNvSpPr/>
      </dsp:nvSpPr>
      <dsp:spPr>
        <a:xfrm>
          <a:off x="7453615" y="1541240"/>
          <a:ext cx="2580888" cy="2256021"/>
        </a:xfrm>
        <a:prstGeom prst="rightArrow">
          <a:avLst>
            <a:gd name="adj1" fmla="val 70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Short Term</a:t>
          </a:r>
        </a:p>
        <a:p>
          <a:pPr marL="171450" lvl="1" indent="-171450" algn="l" defTabSz="711200">
            <a:lnSpc>
              <a:spcPct val="90000"/>
            </a:lnSpc>
            <a:spcBef>
              <a:spcPct val="0"/>
            </a:spcBef>
            <a:spcAft>
              <a:spcPct val="15000"/>
            </a:spcAft>
            <a:buChar char="•"/>
          </a:pPr>
          <a:r>
            <a:rPr lang="en-US" sz="1600" kern="1200" dirty="0"/>
            <a:t>Long Term</a:t>
          </a:r>
        </a:p>
      </dsp:txBody>
      <dsp:txXfrm>
        <a:off x="8098838" y="1879643"/>
        <a:ext cx="1258183" cy="1579215"/>
      </dsp:txXfrm>
    </dsp:sp>
    <dsp:sp modelId="{B7610FBF-784D-45CD-88BE-BFE1D05CC60D}">
      <dsp:nvSpPr>
        <dsp:cNvPr id="0" name=""/>
        <dsp:cNvSpPr/>
      </dsp:nvSpPr>
      <dsp:spPr>
        <a:xfrm>
          <a:off x="6808393" y="2024028"/>
          <a:ext cx="1290444" cy="129044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Homecare</a:t>
          </a:r>
        </a:p>
      </dsp:txBody>
      <dsp:txXfrm>
        <a:off x="6997374" y="2213009"/>
        <a:ext cx="912482" cy="912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5F1AB-0444-40C4-A12A-E01EDF98010C}">
      <dsp:nvSpPr>
        <dsp:cNvPr id="0" name=""/>
        <dsp:cNvSpPr/>
      </dsp:nvSpPr>
      <dsp:spPr>
        <a:xfrm>
          <a:off x="636400" y="951589"/>
          <a:ext cx="2526461" cy="2208445"/>
        </a:xfrm>
        <a:prstGeom prst="rightArrow">
          <a:avLst>
            <a:gd name="adj1" fmla="val 70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Your residence</a:t>
          </a:r>
        </a:p>
        <a:p>
          <a:pPr marL="171450" lvl="1" indent="-171450" algn="l" defTabSz="800100">
            <a:lnSpc>
              <a:spcPct val="90000"/>
            </a:lnSpc>
            <a:spcBef>
              <a:spcPct val="0"/>
            </a:spcBef>
            <a:spcAft>
              <a:spcPct val="15000"/>
            </a:spcAft>
            <a:buChar char="•"/>
          </a:pPr>
          <a:r>
            <a:rPr lang="en-US" sz="1800" kern="1200" dirty="0"/>
            <a:t>Adult Day Care</a:t>
          </a:r>
        </a:p>
      </dsp:txBody>
      <dsp:txXfrm>
        <a:off x="1268015" y="1282856"/>
        <a:ext cx="1231649" cy="1545911"/>
      </dsp:txXfrm>
    </dsp:sp>
    <dsp:sp modelId="{B24F5F74-5A63-4477-A1B6-DFC3AA15FF63}">
      <dsp:nvSpPr>
        <dsp:cNvPr id="0" name=""/>
        <dsp:cNvSpPr/>
      </dsp:nvSpPr>
      <dsp:spPr>
        <a:xfrm>
          <a:off x="4784" y="1424197"/>
          <a:ext cx="1263230" cy="126323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Homecare</a:t>
          </a:r>
        </a:p>
      </dsp:txBody>
      <dsp:txXfrm>
        <a:off x="189780" y="1609193"/>
        <a:ext cx="893238" cy="893238"/>
      </dsp:txXfrm>
    </dsp:sp>
    <dsp:sp modelId="{8DE6BA00-BF1C-4121-86AA-AB29DB1661EB}">
      <dsp:nvSpPr>
        <dsp:cNvPr id="0" name=""/>
        <dsp:cNvSpPr/>
      </dsp:nvSpPr>
      <dsp:spPr>
        <a:xfrm>
          <a:off x="3952380" y="951589"/>
          <a:ext cx="2526461" cy="2208445"/>
        </a:xfrm>
        <a:prstGeom prst="rightArrow">
          <a:avLst>
            <a:gd name="adj1" fmla="val 70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Pathway to safety</a:t>
          </a:r>
        </a:p>
        <a:p>
          <a:pPr marL="171450" lvl="1" indent="-171450" algn="l" defTabSz="800100">
            <a:lnSpc>
              <a:spcPct val="90000"/>
            </a:lnSpc>
            <a:spcBef>
              <a:spcPct val="0"/>
            </a:spcBef>
            <a:spcAft>
              <a:spcPct val="15000"/>
            </a:spcAft>
            <a:buChar char="•"/>
          </a:pPr>
          <a:r>
            <a:rPr lang="en-US" sz="1800" kern="1200" dirty="0"/>
            <a:t>Memory Care</a:t>
          </a:r>
        </a:p>
      </dsp:txBody>
      <dsp:txXfrm>
        <a:off x="4583995" y="1282856"/>
        <a:ext cx="1231649" cy="1545911"/>
      </dsp:txXfrm>
    </dsp:sp>
    <dsp:sp modelId="{9FE3B496-C805-42E6-BB1C-CC2C316DF77A}">
      <dsp:nvSpPr>
        <dsp:cNvPr id="0" name=""/>
        <dsp:cNvSpPr/>
      </dsp:nvSpPr>
      <dsp:spPr>
        <a:xfrm>
          <a:off x="3320765" y="1424197"/>
          <a:ext cx="1263230" cy="126323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Assisted Living</a:t>
          </a:r>
        </a:p>
      </dsp:txBody>
      <dsp:txXfrm>
        <a:off x="3505761" y="1609193"/>
        <a:ext cx="893238" cy="893238"/>
      </dsp:txXfrm>
    </dsp:sp>
    <dsp:sp modelId="{0BBB32D3-F38C-425D-A901-9DFF7C7BBCAF}">
      <dsp:nvSpPr>
        <dsp:cNvPr id="0" name=""/>
        <dsp:cNvSpPr/>
      </dsp:nvSpPr>
      <dsp:spPr>
        <a:xfrm>
          <a:off x="7268360" y="951589"/>
          <a:ext cx="2526461" cy="2208445"/>
        </a:xfrm>
        <a:prstGeom prst="rightArrow">
          <a:avLst>
            <a:gd name="adj1" fmla="val 70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Skilled Care</a:t>
          </a:r>
        </a:p>
        <a:p>
          <a:pPr marL="171450" lvl="1" indent="-171450" algn="l" defTabSz="800100">
            <a:lnSpc>
              <a:spcPct val="90000"/>
            </a:lnSpc>
            <a:spcBef>
              <a:spcPct val="0"/>
            </a:spcBef>
            <a:spcAft>
              <a:spcPct val="15000"/>
            </a:spcAft>
            <a:buChar char="•"/>
          </a:pPr>
          <a:r>
            <a:rPr lang="en-US" sz="1800" kern="1200" dirty="0"/>
            <a:t>24/7</a:t>
          </a:r>
        </a:p>
      </dsp:txBody>
      <dsp:txXfrm>
        <a:off x="7899976" y="1282856"/>
        <a:ext cx="1231649" cy="1545911"/>
      </dsp:txXfrm>
    </dsp:sp>
    <dsp:sp modelId="{CC5AC8FC-4A5A-4C45-B141-3FE7D468E144}">
      <dsp:nvSpPr>
        <dsp:cNvPr id="0" name=""/>
        <dsp:cNvSpPr/>
      </dsp:nvSpPr>
      <dsp:spPr>
        <a:xfrm>
          <a:off x="6636745" y="1424197"/>
          <a:ext cx="1263230" cy="126323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Nursing Home</a:t>
          </a:r>
        </a:p>
      </dsp:txBody>
      <dsp:txXfrm>
        <a:off x="6821741" y="1609193"/>
        <a:ext cx="893238" cy="8932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4996D-BD4A-418F-BFE6-84FB3D3E4715}"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55594-34AB-4882-B6CD-4BEBDD3FEE10}" type="slidenum">
              <a:rPr lang="en-US" smtClean="0"/>
              <a:t>‹#›</a:t>
            </a:fld>
            <a:endParaRPr lang="en-US"/>
          </a:p>
        </p:txBody>
      </p:sp>
    </p:spTree>
    <p:extLst>
      <p:ext uri="{BB962C8B-B14F-4D97-AF65-F5344CB8AC3E}">
        <p14:creationId xmlns:p14="http://schemas.microsoft.com/office/powerpoint/2010/main" val="2285022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to know you</a:t>
            </a:r>
          </a:p>
          <a:p>
            <a:r>
              <a:rPr lang="en-US" dirty="0"/>
              <a:t>Who are you?</a:t>
            </a:r>
          </a:p>
          <a:p>
            <a:r>
              <a:rPr lang="en-US" dirty="0"/>
              <a:t>Have you conducted a conversation about Medicare?  About Long-Term Care?</a:t>
            </a:r>
          </a:p>
          <a:p>
            <a:r>
              <a:rPr lang="en-US" dirty="0"/>
              <a:t>Raise hands</a:t>
            </a:r>
          </a:p>
          <a:p>
            <a:r>
              <a:rPr lang="en-US" dirty="0"/>
              <a:t>Do you Lead,  Refer, or ignore the topic?</a:t>
            </a:r>
          </a:p>
        </p:txBody>
      </p:sp>
      <p:sp>
        <p:nvSpPr>
          <p:cNvPr id="4" name="Slide Number Placeholder 3"/>
          <p:cNvSpPr>
            <a:spLocks noGrp="1"/>
          </p:cNvSpPr>
          <p:nvPr>
            <p:ph type="sldNum" sz="quarter" idx="5"/>
          </p:nvPr>
        </p:nvSpPr>
        <p:spPr/>
        <p:txBody>
          <a:bodyPr/>
          <a:lstStyle/>
          <a:p>
            <a:fld id="{75355594-34AB-4882-B6CD-4BEBDD3FEE10}" type="slidenum">
              <a:rPr lang="en-US" smtClean="0"/>
              <a:t>4</a:t>
            </a:fld>
            <a:endParaRPr lang="en-US"/>
          </a:p>
        </p:txBody>
      </p:sp>
    </p:spTree>
    <p:extLst>
      <p:ext uri="{BB962C8B-B14F-4D97-AF65-F5344CB8AC3E}">
        <p14:creationId xmlns:p14="http://schemas.microsoft.com/office/powerpoint/2010/main" val="2042528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continuum of care</a:t>
            </a:r>
          </a:p>
          <a:p>
            <a:r>
              <a:rPr lang="en-US" dirty="0"/>
              <a:t>Kerry’s mom’s story and Di’s family story</a:t>
            </a:r>
          </a:p>
          <a:p>
            <a:endParaRPr lang="en-US" sz="16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355594-34AB-4882-B6CD-4BEBDD3FE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50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55594-34AB-4882-B6CD-4BEBDD3FEE10}" type="slidenum">
              <a:rPr lang="en-US" smtClean="0"/>
              <a:t>28</a:t>
            </a:fld>
            <a:endParaRPr lang="en-US"/>
          </a:p>
        </p:txBody>
      </p:sp>
    </p:spTree>
    <p:extLst>
      <p:ext uri="{BB962C8B-B14F-4D97-AF65-F5344CB8AC3E}">
        <p14:creationId xmlns:p14="http://schemas.microsoft.com/office/powerpoint/2010/main" val="2205718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55594-34AB-4882-B6CD-4BEBDD3FEE10}" type="slidenum">
              <a:rPr lang="en-US" smtClean="0"/>
              <a:t>32</a:t>
            </a:fld>
            <a:endParaRPr lang="en-US"/>
          </a:p>
        </p:txBody>
      </p:sp>
    </p:spTree>
    <p:extLst>
      <p:ext uri="{BB962C8B-B14F-4D97-AF65-F5344CB8AC3E}">
        <p14:creationId xmlns:p14="http://schemas.microsoft.com/office/powerpoint/2010/main" val="701023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Illustrate LTC benefit and Partnership program</a:t>
            </a:r>
          </a:p>
          <a:p>
            <a:r>
              <a:rPr lang="en-US" dirty="0"/>
              <a:t>LTC/Life option do NOT qualify for partnership program</a:t>
            </a:r>
          </a:p>
        </p:txBody>
      </p:sp>
      <p:sp>
        <p:nvSpPr>
          <p:cNvPr id="4" name="Slide Number Placeholder 3"/>
          <p:cNvSpPr>
            <a:spLocks noGrp="1"/>
          </p:cNvSpPr>
          <p:nvPr>
            <p:ph type="sldNum" sz="quarter" idx="5"/>
          </p:nvPr>
        </p:nvSpPr>
        <p:spPr/>
        <p:txBody>
          <a:bodyPr/>
          <a:lstStyle/>
          <a:p>
            <a:fld id="{75355594-34AB-4882-B6CD-4BEBDD3FEE10}" type="slidenum">
              <a:rPr lang="en-US" smtClean="0"/>
              <a:t>37</a:t>
            </a:fld>
            <a:endParaRPr lang="en-US"/>
          </a:p>
        </p:txBody>
      </p:sp>
    </p:spTree>
    <p:extLst>
      <p:ext uri="{BB962C8B-B14F-4D97-AF65-F5344CB8AC3E}">
        <p14:creationId xmlns:p14="http://schemas.microsoft.com/office/powerpoint/2010/main" val="295461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FACILITIES PREFER INSURANCE OVER YOUR MONEY</a:t>
            </a:r>
          </a:p>
          <a:p>
            <a:r>
              <a:rPr lang="en-US" dirty="0"/>
              <a:t>Competition for good facilities</a:t>
            </a:r>
          </a:p>
          <a:p>
            <a:endParaRPr lang="en-US" dirty="0"/>
          </a:p>
        </p:txBody>
      </p:sp>
      <p:sp>
        <p:nvSpPr>
          <p:cNvPr id="4" name="Slide Number Placeholder 3"/>
          <p:cNvSpPr>
            <a:spLocks noGrp="1"/>
          </p:cNvSpPr>
          <p:nvPr>
            <p:ph type="sldNum" sz="quarter" idx="5"/>
          </p:nvPr>
        </p:nvSpPr>
        <p:spPr/>
        <p:txBody>
          <a:bodyPr/>
          <a:lstStyle/>
          <a:p>
            <a:fld id="{75355594-34AB-4882-B6CD-4BEBDD3FEE10}" type="slidenum">
              <a:rPr lang="en-US" smtClean="0"/>
              <a:t>41</a:t>
            </a:fld>
            <a:endParaRPr lang="en-US"/>
          </a:p>
        </p:txBody>
      </p:sp>
    </p:spTree>
    <p:extLst>
      <p:ext uri="{BB962C8B-B14F-4D97-AF65-F5344CB8AC3E}">
        <p14:creationId xmlns:p14="http://schemas.microsoft.com/office/powerpoint/2010/main" val="1533943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55594-34AB-4882-B6CD-4BEBDD3FEE10}" type="slidenum">
              <a:rPr lang="en-US" smtClean="0"/>
              <a:t>46</a:t>
            </a:fld>
            <a:endParaRPr lang="en-US"/>
          </a:p>
        </p:txBody>
      </p:sp>
    </p:spTree>
    <p:extLst>
      <p:ext uri="{BB962C8B-B14F-4D97-AF65-F5344CB8AC3E}">
        <p14:creationId xmlns:p14="http://schemas.microsoft.com/office/powerpoint/2010/main" val="15573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Merrill Lynch-</a:t>
            </a:r>
          </a:p>
          <a:p>
            <a:r>
              <a:rPr lang="en-US" dirty="0"/>
              <a:t>We believe that understanding what matters most to you is critical to a successful investing strategy</a:t>
            </a:r>
          </a:p>
          <a:p>
            <a:r>
              <a:rPr lang="en-US" dirty="0"/>
              <a:t>We are able to design a comprehensive strategy around you</a:t>
            </a:r>
          </a:p>
          <a:p>
            <a:r>
              <a:rPr lang="en-US" dirty="0"/>
              <a:t>We believe trust comes from transparency</a:t>
            </a:r>
          </a:p>
          <a:p>
            <a:endParaRPr lang="en-US" dirty="0"/>
          </a:p>
          <a:p>
            <a:r>
              <a:rPr lang="en-US" dirty="0"/>
              <a:t>What happens to the financial plan you have put together for your client and they have a major health change?</a:t>
            </a:r>
          </a:p>
          <a:p>
            <a:endParaRPr lang="en-US" dirty="0"/>
          </a:p>
        </p:txBody>
      </p:sp>
      <p:sp>
        <p:nvSpPr>
          <p:cNvPr id="4" name="Slide Number Placeholder 3"/>
          <p:cNvSpPr>
            <a:spLocks noGrp="1"/>
          </p:cNvSpPr>
          <p:nvPr>
            <p:ph type="sldNum" sz="quarter" idx="5"/>
          </p:nvPr>
        </p:nvSpPr>
        <p:spPr/>
        <p:txBody>
          <a:bodyPr/>
          <a:lstStyle/>
          <a:p>
            <a:fld id="{75355594-34AB-4882-B6CD-4BEBDD3FEE10}" type="slidenum">
              <a:rPr lang="en-US" smtClean="0"/>
              <a:t>5</a:t>
            </a:fld>
            <a:endParaRPr lang="en-US"/>
          </a:p>
        </p:txBody>
      </p:sp>
    </p:spTree>
    <p:extLst>
      <p:ext uri="{BB962C8B-B14F-4D97-AF65-F5344CB8AC3E}">
        <p14:creationId xmlns:p14="http://schemas.microsoft.com/office/powerpoint/2010/main" val="248447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66 Million people are on Medicare</a:t>
            </a:r>
          </a:p>
          <a:p>
            <a:r>
              <a:rPr lang="en-US" dirty="0"/>
              <a:t>44 Million people are on Medicare supplement</a:t>
            </a:r>
          </a:p>
          <a:p>
            <a:r>
              <a:rPr lang="en-US" dirty="0"/>
              <a:t>22 Million people are on Medicare Advantage</a:t>
            </a:r>
          </a:p>
          <a:p>
            <a:r>
              <a:rPr lang="en-US" dirty="0"/>
              <a:t>Medicare Advantage growing popularity is due to networks available in urban and suburban areas</a:t>
            </a:r>
          </a:p>
          <a:p>
            <a:r>
              <a:rPr lang="en-US" dirty="0"/>
              <a:t>Enrollment periods</a:t>
            </a:r>
          </a:p>
        </p:txBody>
      </p:sp>
      <p:sp>
        <p:nvSpPr>
          <p:cNvPr id="4" name="Slide Number Placeholder 3"/>
          <p:cNvSpPr>
            <a:spLocks noGrp="1"/>
          </p:cNvSpPr>
          <p:nvPr>
            <p:ph type="sldNum" sz="quarter" idx="5"/>
          </p:nvPr>
        </p:nvSpPr>
        <p:spPr/>
        <p:txBody>
          <a:bodyPr/>
          <a:lstStyle/>
          <a:p>
            <a:fld id="{75355594-34AB-4882-B6CD-4BEBDD3FEE10}" type="slidenum">
              <a:rPr lang="en-US" smtClean="0"/>
              <a:t>6</a:t>
            </a:fld>
            <a:endParaRPr lang="en-US"/>
          </a:p>
        </p:txBody>
      </p:sp>
    </p:spTree>
    <p:extLst>
      <p:ext uri="{BB962C8B-B14F-4D97-AF65-F5344CB8AC3E}">
        <p14:creationId xmlns:p14="http://schemas.microsoft.com/office/powerpoint/2010/main" val="1700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Original Medicare the gap is in-patient versus observation</a:t>
            </a:r>
          </a:p>
          <a:p>
            <a:r>
              <a:rPr lang="en-US" dirty="0"/>
              <a:t>An observation hospital stay equals that you must pay out of pocket for a skilled nursing facility rehabilitation stay</a:t>
            </a:r>
          </a:p>
          <a:p>
            <a:r>
              <a:rPr lang="en-US" dirty="0"/>
              <a:t>Medicare has a look back of one year to change the status.  Hospitals in Medicare are making money by doing this and over $2 million people have been affected negatively</a:t>
            </a:r>
          </a:p>
          <a:p>
            <a:endParaRPr lang="en-US" dirty="0"/>
          </a:p>
          <a:p>
            <a:r>
              <a:rPr lang="en-US" dirty="0"/>
              <a:t>On Medicare Advantage the gap is Hospital and rehab, cancer and critical illness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355594-34AB-4882-B6CD-4BEBDD3FE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68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Gap is Home health care, assisted living and nursing home care extended stay.  These two can be broken down into 2 areas of Short-Term Care and Long-Term Care</a:t>
            </a:r>
          </a:p>
        </p:txBody>
      </p:sp>
      <p:sp>
        <p:nvSpPr>
          <p:cNvPr id="4" name="Slide Number Placeholder 3"/>
          <p:cNvSpPr>
            <a:spLocks noGrp="1"/>
          </p:cNvSpPr>
          <p:nvPr>
            <p:ph type="sldNum" sz="quarter" idx="5"/>
          </p:nvPr>
        </p:nvSpPr>
        <p:spPr/>
        <p:txBody>
          <a:bodyPr/>
          <a:lstStyle/>
          <a:p>
            <a:fld id="{75355594-34AB-4882-B6CD-4BEBDD3FEE10}" type="slidenum">
              <a:rPr lang="en-US" smtClean="0"/>
              <a:t>10</a:t>
            </a:fld>
            <a:endParaRPr lang="en-US"/>
          </a:p>
        </p:txBody>
      </p:sp>
    </p:spTree>
    <p:extLst>
      <p:ext uri="{BB962C8B-B14F-4D97-AF65-F5344CB8AC3E}">
        <p14:creationId xmlns:p14="http://schemas.microsoft.com/office/powerpoint/2010/main" val="220354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55594-34AB-4882-B6CD-4BEBDD3FEE10}" type="slidenum">
              <a:rPr lang="en-US" smtClean="0"/>
              <a:t>11</a:t>
            </a:fld>
            <a:endParaRPr lang="en-US"/>
          </a:p>
        </p:txBody>
      </p:sp>
    </p:spTree>
    <p:extLst>
      <p:ext uri="{BB962C8B-B14F-4D97-AF65-F5344CB8AC3E}">
        <p14:creationId xmlns:p14="http://schemas.microsoft.com/office/powerpoint/2010/main" val="1003572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55594-34AB-4882-B6CD-4BEBDD3FEE10}" type="slidenum">
              <a:rPr lang="en-US" smtClean="0"/>
              <a:t>17</a:t>
            </a:fld>
            <a:endParaRPr lang="en-US"/>
          </a:p>
        </p:txBody>
      </p:sp>
    </p:spTree>
    <p:extLst>
      <p:ext uri="{BB962C8B-B14F-4D97-AF65-F5344CB8AC3E}">
        <p14:creationId xmlns:p14="http://schemas.microsoft.com/office/powerpoint/2010/main" val="76457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55594-34AB-4882-B6CD-4BEBDD3FEE10}" type="slidenum">
              <a:rPr lang="en-US" smtClean="0"/>
              <a:t>18</a:t>
            </a:fld>
            <a:endParaRPr lang="en-US"/>
          </a:p>
        </p:txBody>
      </p:sp>
    </p:spTree>
    <p:extLst>
      <p:ext uri="{BB962C8B-B14F-4D97-AF65-F5344CB8AC3E}">
        <p14:creationId xmlns:p14="http://schemas.microsoft.com/office/powerpoint/2010/main" val="93358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pays for Long-Term Care and How much does it cost?</a:t>
            </a:r>
          </a:p>
          <a:p>
            <a:r>
              <a:rPr lang="en-US" dirty="0"/>
              <a:t>Partnership Program</a:t>
            </a:r>
          </a:p>
        </p:txBody>
      </p:sp>
      <p:sp>
        <p:nvSpPr>
          <p:cNvPr id="4" name="Slide Number Placeholder 3"/>
          <p:cNvSpPr>
            <a:spLocks noGrp="1"/>
          </p:cNvSpPr>
          <p:nvPr>
            <p:ph type="sldNum" sz="quarter" idx="5"/>
          </p:nvPr>
        </p:nvSpPr>
        <p:spPr/>
        <p:txBody>
          <a:bodyPr/>
          <a:lstStyle/>
          <a:p>
            <a:fld id="{75355594-34AB-4882-B6CD-4BEBDD3FEE10}" type="slidenum">
              <a:rPr lang="en-US" smtClean="0"/>
              <a:t>23</a:t>
            </a:fld>
            <a:endParaRPr lang="en-US"/>
          </a:p>
        </p:txBody>
      </p:sp>
    </p:spTree>
    <p:extLst>
      <p:ext uri="{BB962C8B-B14F-4D97-AF65-F5344CB8AC3E}">
        <p14:creationId xmlns:p14="http://schemas.microsoft.com/office/powerpoint/2010/main" val="64740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643F62-6906-4DC9-84A0-0B4E2BCF5208}"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86047-0B03-4C5B-9A9F-A62C6ABE7410}" type="slidenum">
              <a:rPr lang="en-US" smtClean="0"/>
              <a:t>‹#›</a:t>
            </a:fld>
            <a:endParaRPr lang="en-US"/>
          </a:p>
        </p:txBody>
      </p:sp>
    </p:spTree>
    <p:extLst>
      <p:ext uri="{BB962C8B-B14F-4D97-AF65-F5344CB8AC3E}">
        <p14:creationId xmlns:p14="http://schemas.microsoft.com/office/powerpoint/2010/main" val="4196111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643F62-6906-4DC9-84A0-0B4E2BCF5208}"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86047-0B03-4C5B-9A9F-A62C6ABE7410}" type="slidenum">
              <a:rPr lang="en-US" smtClean="0"/>
              <a:t>‹#›</a:t>
            </a:fld>
            <a:endParaRPr lang="en-US"/>
          </a:p>
        </p:txBody>
      </p:sp>
    </p:spTree>
    <p:extLst>
      <p:ext uri="{BB962C8B-B14F-4D97-AF65-F5344CB8AC3E}">
        <p14:creationId xmlns:p14="http://schemas.microsoft.com/office/powerpoint/2010/main" val="118523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643F62-6906-4DC9-84A0-0B4E2BCF5208}"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86047-0B03-4C5B-9A9F-A62C6ABE741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16183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643F62-6906-4DC9-84A0-0B4E2BCF5208}"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86047-0B03-4C5B-9A9F-A62C6ABE7410}" type="slidenum">
              <a:rPr lang="en-US" smtClean="0"/>
              <a:t>‹#›</a:t>
            </a:fld>
            <a:endParaRPr lang="en-US"/>
          </a:p>
        </p:txBody>
      </p:sp>
    </p:spTree>
    <p:extLst>
      <p:ext uri="{BB962C8B-B14F-4D97-AF65-F5344CB8AC3E}">
        <p14:creationId xmlns:p14="http://schemas.microsoft.com/office/powerpoint/2010/main" val="1616316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643F62-6906-4DC9-84A0-0B4E2BCF5208}"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86047-0B03-4C5B-9A9F-A62C6ABE741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2792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643F62-6906-4DC9-84A0-0B4E2BCF5208}"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86047-0B03-4C5B-9A9F-A62C6ABE7410}" type="slidenum">
              <a:rPr lang="en-US" smtClean="0"/>
              <a:t>‹#›</a:t>
            </a:fld>
            <a:endParaRPr lang="en-US"/>
          </a:p>
        </p:txBody>
      </p:sp>
    </p:spTree>
    <p:extLst>
      <p:ext uri="{BB962C8B-B14F-4D97-AF65-F5344CB8AC3E}">
        <p14:creationId xmlns:p14="http://schemas.microsoft.com/office/powerpoint/2010/main" val="859580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643F62-6906-4DC9-84A0-0B4E2BCF5208}"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86047-0B03-4C5B-9A9F-A62C6ABE7410}" type="slidenum">
              <a:rPr lang="en-US" smtClean="0"/>
              <a:t>‹#›</a:t>
            </a:fld>
            <a:endParaRPr lang="en-US"/>
          </a:p>
        </p:txBody>
      </p:sp>
    </p:spTree>
    <p:extLst>
      <p:ext uri="{BB962C8B-B14F-4D97-AF65-F5344CB8AC3E}">
        <p14:creationId xmlns:p14="http://schemas.microsoft.com/office/powerpoint/2010/main" val="165967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643F62-6906-4DC9-84A0-0B4E2BCF5208}"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86047-0B03-4C5B-9A9F-A62C6ABE7410}" type="slidenum">
              <a:rPr lang="en-US" smtClean="0"/>
              <a:t>‹#›</a:t>
            </a:fld>
            <a:endParaRPr lang="en-US"/>
          </a:p>
        </p:txBody>
      </p:sp>
    </p:spTree>
    <p:extLst>
      <p:ext uri="{BB962C8B-B14F-4D97-AF65-F5344CB8AC3E}">
        <p14:creationId xmlns:p14="http://schemas.microsoft.com/office/powerpoint/2010/main" val="235768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643F62-6906-4DC9-84A0-0B4E2BCF5208}"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86047-0B03-4C5B-9A9F-A62C6ABE7410}" type="slidenum">
              <a:rPr lang="en-US" smtClean="0"/>
              <a:t>‹#›</a:t>
            </a:fld>
            <a:endParaRPr lang="en-US"/>
          </a:p>
        </p:txBody>
      </p:sp>
    </p:spTree>
    <p:extLst>
      <p:ext uri="{BB962C8B-B14F-4D97-AF65-F5344CB8AC3E}">
        <p14:creationId xmlns:p14="http://schemas.microsoft.com/office/powerpoint/2010/main" val="8298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643F62-6906-4DC9-84A0-0B4E2BCF5208}"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86047-0B03-4C5B-9A9F-A62C6ABE7410}" type="slidenum">
              <a:rPr lang="en-US" smtClean="0"/>
              <a:t>‹#›</a:t>
            </a:fld>
            <a:endParaRPr lang="en-US"/>
          </a:p>
        </p:txBody>
      </p:sp>
    </p:spTree>
    <p:extLst>
      <p:ext uri="{BB962C8B-B14F-4D97-AF65-F5344CB8AC3E}">
        <p14:creationId xmlns:p14="http://schemas.microsoft.com/office/powerpoint/2010/main" val="311830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643F62-6906-4DC9-84A0-0B4E2BCF5208}"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86047-0B03-4C5B-9A9F-A62C6ABE7410}" type="slidenum">
              <a:rPr lang="en-US" smtClean="0"/>
              <a:t>‹#›</a:t>
            </a:fld>
            <a:endParaRPr lang="en-US"/>
          </a:p>
        </p:txBody>
      </p:sp>
    </p:spTree>
    <p:extLst>
      <p:ext uri="{BB962C8B-B14F-4D97-AF65-F5344CB8AC3E}">
        <p14:creationId xmlns:p14="http://schemas.microsoft.com/office/powerpoint/2010/main" val="356546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643F62-6906-4DC9-84A0-0B4E2BCF5208}"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86047-0B03-4C5B-9A9F-A62C6ABE7410}" type="slidenum">
              <a:rPr lang="en-US" smtClean="0"/>
              <a:t>‹#›</a:t>
            </a:fld>
            <a:endParaRPr lang="en-US"/>
          </a:p>
        </p:txBody>
      </p:sp>
    </p:spTree>
    <p:extLst>
      <p:ext uri="{BB962C8B-B14F-4D97-AF65-F5344CB8AC3E}">
        <p14:creationId xmlns:p14="http://schemas.microsoft.com/office/powerpoint/2010/main" val="175522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643F62-6906-4DC9-84A0-0B4E2BCF5208}"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86047-0B03-4C5B-9A9F-A62C6ABE7410}" type="slidenum">
              <a:rPr lang="en-US" smtClean="0"/>
              <a:t>‹#›</a:t>
            </a:fld>
            <a:endParaRPr lang="en-US"/>
          </a:p>
        </p:txBody>
      </p:sp>
    </p:spTree>
    <p:extLst>
      <p:ext uri="{BB962C8B-B14F-4D97-AF65-F5344CB8AC3E}">
        <p14:creationId xmlns:p14="http://schemas.microsoft.com/office/powerpoint/2010/main" val="156186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43F62-6906-4DC9-84A0-0B4E2BCF5208}"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86047-0B03-4C5B-9A9F-A62C6ABE7410}" type="slidenum">
              <a:rPr lang="en-US" smtClean="0"/>
              <a:t>‹#›</a:t>
            </a:fld>
            <a:endParaRPr lang="en-US"/>
          </a:p>
        </p:txBody>
      </p:sp>
    </p:spTree>
    <p:extLst>
      <p:ext uri="{BB962C8B-B14F-4D97-AF65-F5344CB8AC3E}">
        <p14:creationId xmlns:p14="http://schemas.microsoft.com/office/powerpoint/2010/main" val="96374340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643F62-6906-4DC9-84A0-0B4E2BCF5208}"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86047-0B03-4C5B-9A9F-A62C6ABE7410}" type="slidenum">
              <a:rPr lang="en-US" smtClean="0"/>
              <a:t>‹#›</a:t>
            </a:fld>
            <a:endParaRPr lang="en-US"/>
          </a:p>
        </p:txBody>
      </p:sp>
    </p:spTree>
    <p:extLst>
      <p:ext uri="{BB962C8B-B14F-4D97-AF65-F5344CB8AC3E}">
        <p14:creationId xmlns:p14="http://schemas.microsoft.com/office/powerpoint/2010/main" val="393128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3F62-6906-4DC9-84A0-0B4E2BCF5208}"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86047-0B03-4C5B-9A9F-A62C6ABE7410}" type="slidenum">
              <a:rPr lang="en-US" smtClean="0"/>
              <a:t>‹#›</a:t>
            </a:fld>
            <a:endParaRPr lang="en-US"/>
          </a:p>
        </p:txBody>
      </p:sp>
    </p:spTree>
    <p:extLst>
      <p:ext uri="{BB962C8B-B14F-4D97-AF65-F5344CB8AC3E}">
        <p14:creationId xmlns:p14="http://schemas.microsoft.com/office/powerpoint/2010/main" val="391150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643F62-6906-4DC9-84A0-0B4E2BCF5208}" type="datetimeFigureOut">
              <a:rPr lang="en-US" smtClean="0"/>
              <a:t>1/19/2021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D586047-0B03-4C5B-9A9F-A62C6ABE7410}" type="slidenum">
              <a:rPr lang="en-US" smtClean="0"/>
              <a:t>‹#›</a:t>
            </a:fld>
            <a:endParaRPr lang="en-US"/>
          </a:p>
        </p:txBody>
      </p:sp>
    </p:spTree>
    <p:extLst>
      <p:ext uri="{BB962C8B-B14F-4D97-AF65-F5344CB8AC3E}">
        <p14:creationId xmlns:p14="http://schemas.microsoft.com/office/powerpoint/2010/main" val="3570599446"/>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mailto:kghormley@gmail.com" TargetMode="External"/><Relationship Id="rId5" Type="http://schemas.openxmlformats.org/officeDocument/2006/relationships/hyperlink" Target="mailto:dianef88@sbcglobal.net" TargetMode="Externa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FD66E1-9CF1-48DD-955F-BE23B7C1AA48}"/>
              </a:ext>
            </a:extLst>
          </p:cNvPr>
          <p:cNvSpPr>
            <a:spLocks noGrp="1"/>
          </p:cNvSpPr>
          <p:nvPr>
            <p:ph type="title"/>
          </p:nvPr>
        </p:nvSpPr>
        <p:spPr>
          <a:xfrm>
            <a:off x="677335" y="380144"/>
            <a:ext cx="8596668" cy="3633056"/>
          </a:xfrm>
        </p:spPr>
        <p:txBody>
          <a:bodyPr>
            <a:normAutofit/>
          </a:bodyPr>
          <a:lstStyle/>
          <a:p>
            <a:r>
              <a:rPr lang="en-US" sz="6800" dirty="0"/>
              <a:t>Covering the Risks of Medicare and Extended Care</a:t>
            </a:r>
          </a:p>
        </p:txBody>
      </p:sp>
      <p:sp>
        <p:nvSpPr>
          <p:cNvPr id="5" name="Text Placeholder 4">
            <a:extLst>
              <a:ext uri="{FF2B5EF4-FFF2-40B4-BE49-F238E27FC236}">
                <a16:creationId xmlns:a16="http://schemas.microsoft.com/office/drawing/2014/main" id="{341DBD82-F60A-4847-BBA7-B129A4885496}"/>
              </a:ext>
            </a:extLst>
          </p:cNvPr>
          <p:cNvSpPr>
            <a:spLocks noGrp="1"/>
          </p:cNvSpPr>
          <p:nvPr>
            <p:ph type="body" idx="1"/>
          </p:nvPr>
        </p:nvSpPr>
        <p:spPr>
          <a:xfrm>
            <a:off x="677335" y="3914454"/>
            <a:ext cx="8867356" cy="2126908"/>
          </a:xfrm>
        </p:spPr>
        <p:txBody>
          <a:bodyPr>
            <a:normAutofit lnSpcReduction="10000"/>
          </a:bodyPr>
          <a:lstStyle/>
          <a:p>
            <a:r>
              <a:rPr lang="en-US" sz="2400" dirty="0"/>
              <a:t>Created by Presenters; </a:t>
            </a:r>
          </a:p>
          <a:p>
            <a:r>
              <a:rPr lang="nn-NO" sz="2400" dirty="0"/>
              <a:t>Diane Finnestead, MAT, Ed. S. and </a:t>
            </a:r>
            <a:r>
              <a:rPr lang="en-US" sz="2400" dirty="0"/>
              <a:t>Kerry Ghormley, CLTC</a:t>
            </a:r>
          </a:p>
          <a:p>
            <a:endParaRPr lang="en-US" sz="1600" dirty="0"/>
          </a:p>
          <a:p>
            <a:r>
              <a:rPr lang="en-US" sz="1600" dirty="0"/>
              <a:t>Disclaimer: The information contained within this power point is the sole property of the two presenters listed above.  Any and all duplication will need express written permission from the presenters.  </a:t>
            </a:r>
          </a:p>
        </p:txBody>
      </p:sp>
    </p:spTree>
    <p:extLst>
      <p:ext uri="{BB962C8B-B14F-4D97-AF65-F5344CB8AC3E}">
        <p14:creationId xmlns:p14="http://schemas.microsoft.com/office/powerpoint/2010/main" val="938648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B008-DDAA-4554-831C-5133963CFD1C}"/>
              </a:ext>
            </a:extLst>
          </p:cNvPr>
          <p:cNvSpPr>
            <a:spLocks noGrp="1"/>
          </p:cNvSpPr>
          <p:nvPr>
            <p:ph type="title"/>
          </p:nvPr>
        </p:nvSpPr>
        <p:spPr>
          <a:xfrm>
            <a:off x="690112" y="327804"/>
            <a:ext cx="8583889" cy="1035170"/>
          </a:xfrm>
        </p:spPr>
        <p:txBody>
          <a:bodyPr>
            <a:normAutofit/>
          </a:bodyPr>
          <a:lstStyle/>
          <a:p>
            <a:r>
              <a:rPr lang="en-US" sz="4400" dirty="0"/>
              <a:t>       What is the Biggest Gap?</a:t>
            </a:r>
          </a:p>
        </p:txBody>
      </p:sp>
      <p:pic>
        <p:nvPicPr>
          <p:cNvPr id="4" name="Content Placeholder 3">
            <a:extLst>
              <a:ext uri="{FF2B5EF4-FFF2-40B4-BE49-F238E27FC236}">
                <a16:creationId xmlns:a16="http://schemas.microsoft.com/office/drawing/2014/main" id="{A5D4FD29-47CD-4E67-9649-2C28F28BB1FC}"/>
              </a:ext>
            </a:extLst>
          </p:cNvPr>
          <p:cNvPicPr>
            <a:picLocks noGrp="1" noChangeAspect="1"/>
          </p:cNvPicPr>
          <p:nvPr>
            <p:ph idx="1"/>
          </p:nvPr>
        </p:nvPicPr>
        <p:blipFill>
          <a:blip r:embed="rId3"/>
          <a:stretch>
            <a:fillRect/>
          </a:stretch>
        </p:blipFill>
        <p:spPr>
          <a:xfrm>
            <a:off x="1259457" y="1362974"/>
            <a:ext cx="7211683" cy="4679052"/>
          </a:xfrm>
          <a:prstGeom prst="rect">
            <a:avLst/>
          </a:prstGeom>
        </p:spPr>
      </p:pic>
    </p:spTree>
    <p:extLst>
      <p:ext uri="{BB962C8B-B14F-4D97-AF65-F5344CB8AC3E}">
        <p14:creationId xmlns:p14="http://schemas.microsoft.com/office/powerpoint/2010/main" val="102533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ED1F-F075-4290-928E-862E22742060}"/>
              </a:ext>
            </a:extLst>
          </p:cNvPr>
          <p:cNvSpPr>
            <a:spLocks noGrp="1"/>
          </p:cNvSpPr>
          <p:nvPr>
            <p:ph type="title"/>
          </p:nvPr>
        </p:nvSpPr>
        <p:spPr>
          <a:xfrm>
            <a:off x="489857" y="609599"/>
            <a:ext cx="8784145" cy="4920343"/>
          </a:xfrm>
        </p:spPr>
        <p:txBody>
          <a:bodyPr>
            <a:noAutofit/>
          </a:bodyPr>
          <a:lstStyle/>
          <a:p>
            <a:r>
              <a:rPr lang="en-US" sz="5400" dirty="0"/>
              <a:t>Failure to have a discussion</a:t>
            </a:r>
            <a:br>
              <a:rPr lang="en-US" sz="5400" dirty="0"/>
            </a:br>
            <a:r>
              <a:rPr lang="en-US" sz="5400" dirty="0"/>
              <a:t>about extended care </a:t>
            </a:r>
            <a:br>
              <a:rPr lang="en-US" sz="5400" dirty="0"/>
            </a:br>
            <a:r>
              <a:rPr lang="en-US" sz="5400" dirty="0"/>
              <a:t>with your clients </a:t>
            </a:r>
            <a:br>
              <a:rPr lang="en-US" sz="5400" dirty="0"/>
            </a:br>
            <a:r>
              <a:rPr lang="en-US" sz="5400" dirty="0"/>
              <a:t>will have severe consequences </a:t>
            </a:r>
            <a:br>
              <a:rPr lang="en-US" sz="5400" dirty="0"/>
            </a:br>
            <a:r>
              <a:rPr lang="en-US" sz="5400" dirty="0"/>
              <a:t>to their families…</a:t>
            </a:r>
            <a:br>
              <a:rPr lang="en-US" sz="5400" dirty="0"/>
            </a:br>
            <a:endParaRPr lang="en-US" sz="5400" dirty="0"/>
          </a:p>
        </p:txBody>
      </p:sp>
    </p:spTree>
    <p:extLst>
      <p:ext uri="{BB962C8B-B14F-4D97-AF65-F5344CB8AC3E}">
        <p14:creationId xmlns:p14="http://schemas.microsoft.com/office/powerpoint/2010/main" val="18416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E1EDE3-8029-45E2-977B-4DF94FF62308}"/>
              </a:ext>
            </a:extLst>
          </p:cNvPr>
          <p:cNvSpPr>
            <a:spLocks noGrp="1"/>
          </p:cNvSpPr>
          <p:nvPr>
            <p:ph type="title"/>
          </p:nvPr>
        </p:nvSpPr>
        <p:spPr/>
        <p:txBody>
          <a:bodyPr/>
          <a:lstStyle/>
          <a:p>
            <a:r>
              <a:rPr lang="en-US" dirty="0"/>
              <a:t>The Subject Matter</a:t>
            </a:r>
          </a:p>
        </p:txBody>
      </p:sp>
      <p:sp>
        <p:nvSpPr>
          <p:cNvPr id="4" name="Content Placeholder 3">
            <a:extLst>
              <a:ext uri="{FF2B5EF4-FFF2-40B4-BE49-F238E27FC236}">
                <a16:creationId xmlns:a16="http://schemas.microsoft.com/office/drawing/2014/main" id="{26A9303D-97E6-4A62-A571-BBDED61920CD}"/>
              </a:ext>
            </a:extLst>
          </p:cNvPr>
          <p:cNvSpPr>
            <a:spLocks noGrp="1"/>
          </p:cNvSpPr>
          <p:nvPr>
            <p:ph idx="1"/>
          </p:nvPr>
        </p:nvSpPr>
        <p:spPr>
          <a:xfrm>
            <a:off x="677334" y="1850571"/>
            <a:ext cx="8596668" cy="4190791"/>
          </a:xfrm>
        </p:spPr>
        <p:txBody>
          <a:bodyPr>
            <a:normAutofit/>
          </a:bodyPr>
          <a:lstStyle/>
          <a:p>
            <a:r>
              <a:rPr lang="en-US" sz="2800" dirty="0"/>
              <a:t>By definition, extended care is all-consuming</a:t>
            </a:r>
          </a:p>
          <a:p>
            <a:endParaRPr lang="en-US" sz="2800" dirty="0"/>
          </a:p>
          <a:p>
            <a:r>
              <a:rPr lang="en-US" sz="2800" dirty="0"/>
              <a:t>Those the client loves may have no choice but to set aside their lives to provide assistance and/or supervision on a 24 hour basis</a:t>
            </a:r>
          </a:p>
          <a:p>
            <a:endParaRPr lang="en-US" sz="2800" dirty="0"/>
          </a:p>
          <a:p>
            <a:r>
              <a:rPr lang="en-US" sz="2800" dirty="0"/>
              <a:t>This creates the first set of unintended and serious consequences…</a:t>
            </a:r>
          </a:p>
          <a:p>
            <a:endParaRPr lang="en-US" dirty="0"/>
          </a:p>
        </p:txBody>
      </p:sp>
    </p:spTree>
    <p:extLst>
      <p:ext uri="{BB962C8B-B14F-4D97-AF65-F5344CB8AC3E}">
        <p14:creationId xmlns:p14="http://schemas.microsoft.com/office/powerpoint/2010/main" val="10769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8F930-D011-4E0D-8FFA-759F5BAB6948}"/>
              </a:ext>
            </a:extLst>
          </p:cNvPr>
          <p:cNvSpPr>
            <a:spLocks noGrp="1"/>
          </p:cNvSpPr>
          <p:nvPr>
            <p:ph type="title"/>
          </p:nvPr>
        </p:nvSpPr>
        <p:spPr>
          <a:xfrm>
            <a:off x="587829" y="609599"/>
            <a:ext cx="8686173" cy="4898571"/>
          </a:xfrm>
        </p:spPr>
        <p:txBody>
          <a:bodyPr>
            <a:noAutofit/>
          </a:bodyPr>
          <a:lstStyle/>
          <a:p>
            <a:r>
              <a:rPr lang="en-US" sz="5400" dirty="0">
                <a:solidFill>
                  <a:schemeClr val="accent2">
                    <a:lumMod val="75000"/>
                  </a:schemeClr>
                </a:solidFill>
              </a:rPr>
              <a:t>First set of consequences:</a:t>
            </a:r>
            <a:br>
              <a:rPr lang="en-US" sz="5400" dirty="0"/>
            </a:br>
            <a:br>
              <a:rPr lang="en-US" sz="5400" dirty="0"/>
            </a:br>
            <a:r>
              <a:rPr lang="en-US" sz="5400" dirty="0"/>
              <a:t>The emotional and physical </a:t>
            </a:r>
            <a:br>
              <a:rPr lang="en-US" sz="5400" dirty="0"/>
            </a:br>
            <a:r>
              <a:rPr lang="en-US" sz="5400" dirty="0"/>
              <a:t>wellbeing of those </a:t>
            </a:r>
            <a:br>
              <a:rPr lang="en-US" sz="5400" dirty="0"/>
            </a:br>
            <a:r>
              <a:rPr lang="en-US" sz="5400" dirty="0"/>
              <a:t>your client loves</a:t>
            </a:r>
            <a:br>
              <a:rPr lang="en-US" sz="5400" dirty="0"/>
            </a:br>
            <a:endParaRPr lang="en-US" sz="5400" dirty="0"/>
          </a:p>
        </p:txBody>
      </p:sp>
    </p:spTree>
    <p:extLst>
      <p:ext uri="{BB962C8B-B14F-4D97-AF65-F5344CB8AC3E}">
        <p14:creationId xmlns:p14="http://schemas.microsoft.com/office/powerpoint/2010/main" val="713564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4EEF9-D015-4FB1-A51E-792FF0E707D1}"/>
              </a:ext>
            </a:extLst>
          </p:cNvPr>
          <p:cNvSpPr>
            <a:spLocks noGrp="1"/>
          </p:cNvSpPr>
          <p:nvPr>
            <p:ph type="title"/>
          </p:nvPr>
        </p:nvSpPr>
        <p:spPr/>
        <p:txBody>
          <a:bodyPr/>
          <a:lstStyle/>
          <a:p>
            <a:r>
              <a:rPr lang="en-US" dirty="0"/>
              <a:t>Emotional &amp; Physical Well Being</a:t>
            </a:r>
          </a:p>
        </p:txBody>
      </p:sp>
      <p:sp>
        <p:nvSpPr>
          <p:cNvPr id="4" name="Content Placeholder 3">
            <a:extLst>
              <a:ext uri="{FF2B5EF4-FFF2-40B4-BE49-F238E27FC236}">
                <a16:creationId xmlns:a16="http://schemas.microsoft.com/office/drawing/2014/main" id="{1A0EA96C-9513-45D2-B056-21A70E2E530E}"/>
              </a:ext>
            </a:extLst>
          </p:cNvPr>
          <p:cNvSpPr>
            <a:spLocks noGrp="1"/>
          </p:cNvSpPr>
          <p:nvPr>
            <p:ph idx="1"/>
          </p:nvPr>
        </p:nvSpPr>
        <p:spPr>
          <a:xfrm>
            <a:off x="677334" y="1502229"/>
            <a:ext cx="8596668" cy="4539133"/>
          </a:xfrm>
        </p:spPr>
        <p:txBody>
          <a:bodyPr>
            <a:normAutofit/>
          </a:bodyPr>
          <a:lstStyle/>
          <a:p>
            <a:r>
              <a:rPr lang="en-US" sz="2400" dirty="0"/>
              <a:t>Providing care to chronically ill people makes health caregivers chronically ill</a:t>
            </a:r>
          </a:p>
          <a:p>
            <a:endParaRPr lang="en-US" sz="2400" dirty="0"/>
          </a:p>
          <a:p>
            <a:r>
              <a:rPr lang="en-US" sz="2400" dirty="0"/>
              <a:t>It often forces a child to put their life aside, which can create its own set of consequences:</a:t>
            </a:r>
          </a:p>
          <a:p>
            <a:r>
              <a:rPr lang="en-US" dirty="0"/>
              <a:t>The relationship with his or her own family may suffer</a:t>
            </a:r>
          </a:p>
          <a:p>
            <a:r>
              <a:rPr lang="en-US" dirty="0"/>
              <a:t>The relationship with his or her siblings may become strained</a:t>
            </a:r>
          </a:p>
          <a:p>
            <a:endParaRPr lang="en-US" sz="2400" dirty="0"/>
          </a:p>
          <a:p>
            <a:r>
              <a:rPr lang="en-US" sz="2400" dirty="0"/>
              <a:t>LTC doesn’t bring families together… It tears them apart</a:t>
            </a:r>
          </a:p>
          <a:p>
            <a:endParaRPr lang="en-US" dirty="0"/>
          </a:p>
        </p:txBody>
      </p:sp>
    </p:spTree>
    <p:extLst>
      <p:ext uri="{BB962C8B-B14F-4D97-AF65-F5344CB8AC3E}">
        <p14:creationId xmlns:p14="http://schemas.microsoft.com/office/powerpoint/2010/main" val="109230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7147-8724-491E-BA3E-35D3A518080B}"/>
              </a:ext>
            </a:extLst>
          </p:cNvPr>
          <p:cNvSpPr>
            <a:spLocks noGrp="1"/>
          </p:cNvSpPr>
          <p:nvPr>
            <p:ph type="title"/>
          </p:nvPr>
        </p:nvSpPr>
        <p:spPr>
          <a:xfrm>
            <a:off x="587829" y="609600"/>
            <a:ext cx="8686173" cy="3048000"/>
          </a:xfrm>
        </p:spPr>
        <p:txBody>
          <a:bodyPr>
            <a:normAutofit/>
          </a:bodyPr>
          <a:lstStyle/>
          <a:p>
            <a:r>
              <a:rPr lang="en-US" sz="4800" dirty="0"/>
              <a:t>Put simply, if your client ever</a:t>
            </a:r>
            <a:br>
              <a:rPr lang="en-US" sz="4800" dirty="0"/>
            </a:br>
            <a:r>
              <a:rPr lang="en-US" sz="4800" dirty="0"/>
              <a:t>needs care over a period of</a:t>
            </a:r>
            <a:br>
              <a:rPr lang="en-US" sz="4800" dirty="0"/>
            </a:br>
            <a:r>
              <a:rPr lang="en-US" sz="4800" dirty="0"/>
              <a:t>years, his life won’t end…</a:t>
            </a:r>
            <a:br>
              <a:rPr lang="en-US" sz="4800" dirty="0"/>
            </a:br>
            <a:endParaRPr lang="en-US" sz="4800" dirty="0"/>
          </a:p>
        </p:txBody>
      </p:sp>
      <p:sp>
        <p:nvSpPr>
          <p:cNvPr id="3" name="Content Placeholder 2">
            <a:extLst>
              <a:ext uri="{FF2B5EF4-FFF2-40B4-BE49-F238E27FC236}">
                <a16:creationId xmlns:a16="http://schemas.microsoft.com/office/drawing/2014/main" id="{0AFC7276-AE33-4343-9D48-800AE31276FF}"/>
              </a:ext>
            </a:extLst>
          </p:cNvPr>
          <p:cNvSpPr>
            <a:spLocks noGrp="1"/>
          </p:cNvSpPr>
          <p:nvPr>
            <p:ph idx="1"/>
          </p:nvPr>
        </p:nvSpPr>
        <p:spPr>
          <a:xfrm>
            <a:off x="587829" y="3973287"/>
            <a:ext cx="8686173" cy="2024533"/>
          </a:xfrm>
        </p:spPr>
        <p:txBody>
          <a:bodyPr/>
          <a:lstStyle/>
          <a:p>
            <a:pPr marL="0" indent="0">
              <a:buNone/>
            </a:pPr>
            <a:r>
              <a:rPr lang="en-US" sz="4000" dirty="0"/>
              <a:t>Someone else’s life will likely end</a:t>
            </a:r>
          </a:p>
          <a:p>
            <a:endParaRPr lang="en-US" sz="3200" dirty="0"/>
          </a:p>
        </p:txBody>
      </p:sp>
    </p:spTree>
    <p:extLst>
      <p:ext uri="{BB962C8B-B14F-4D97-AF65-F5344CB8AC3E}">
        <p14:creationId xmlns:p14="http://schemas.microsoft.com/office/powerpoint/2010/main" val="180102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C8FA-1149-41B1-941D-E4B68CBA42AA}"/>
              </a:ext>
            </a:extLst>
          </p:cNvPr>
          <p:cNvSpPr>
            <a:spLocks noGrp="1"/>
          </p:cNvSpPr>
          <p:nvPr>
            <p:ph type="title"/>
          </p:nvPr>
        </p:nvSpPr>
        <p:spPr>
          <a:xfrm>
            <a:off x="677334" y="293914"/>
            <a:ext cx="8596668" cy="1636486"/>
          </a:xfrm>
        </p:spPr>
        <p:txBody>
          <a:bodyPr>
            <a:normAutofit/>
          </a:bodyPr>
          <a:lstStyle/>
          <a:p>
            <a:r>
              <a:rPr lang="en-US" sz="4400" dirty="0"/>
              <a:t>How to explain to your clients…</a:t>
            </a:r>
          </a:p>
        </p:txBody>
      </p:sp>
      <p:sp>
        <p:nvSpPr>
          <p:cNvPr id="3" name="Content Placeholder 2">
            <a:extLst>
              <a:ext uri="{FF2B5EF4-FFF2-40B4-BE49-F238E27FC236}">
                <a16:creationId xmlns:a16="http://schemas.microsoft.com/office/drawing/2014/main" id="{903CA372-6721-4261-A7BE-8EA7E174F0CB}"/>
              </a:ext>
            </a:extLst>
          </p:cNvPr>
          <p:cNvSpPr>
            <a:spLocks noGrp="1"/>
          </p:cNvSpPr>
          <p:nvPr>
            <p:ph idx="1"/>
          </p:nvPr>
        </p:nvSpPr>
        <p:spPr>
          <a:xfrm>
            <a:off x="677334" y="1556657"/>
            <a:ext cx="8596668" cy="4484705"/>
          </a:xfrm>
        </p:spPr>
        <p:txBody>
          <a:bodyPr>
            <a:normAutofit lnSpcReduction="10000"/>
          </a:bodyPr>
          <a:lstStyle/>
          <a:p>
            <a:r>
              <a:rPr lang="en-US" sz="3200" dirty="0"/>
              <a:t>Many think extended care is a condition like Parkinson's, dementia or a stroke</a:t>
            </a:r>
          </a:p>
          <a:p>
            <a:endParaRPr lang="en-US" sz="3200" dirty="0"/>
          </a:p>
          <a:p>
            <a:r>
              <a:rPr lang="en-US" sz="3200" dirty="0"/>
              <a:t>Many also think it is a place like a nursing home or an assisted living facility</a:t>
            </a:r>
          </a:p>
          <a:p>
            <a:endParaRPr lang="en-US" sz="3200" dirty="0"/>
          </a:p>
          <a:p>
            <a:r>
              <a:rPr lang="en-US" sz="3200" dirty="0"/>
              <a:t>Extended care is a life changing event that has devastating consequences</a:t>
            </a:r>
          </a:p>
          <a:p>
            <a:endParaRPr lang="en-US" dirty="0"/>
          </a:p>
        </p:txBody>
      </p:sp>
    </p:spTree>
    <p:extLst>
      <p:ext uri="{BB962C8B-B14F-4D97-AF65-F5344CB8AC3E}">
        <p14:creationId xmlns:p14="http://schemas.microsoft.com/office/powerpoint/2010/main" val="2135659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CD9759-1A51-4CE1-B4BB-699AE750ABBB}"/>
              </a:ext>
            </a:extLst>
          </p:cNvPr>
          <p:cNvSpPr>
            <a:spLocks noGrp="1"/>
          </p:cNvSpPr>
          <p:nvPr>
            <p:ph type="title"/>
          </p:nvPr>
        </p:nvSpPr>
        <p:spPr>
          <a:xfrm>
            <a:off x="500743" y="609600"/>
            <a:ext cx="8773259" cy="4735286"/>
          </a:xfrm>
        </p:spPr>
        <p:txBody>
          <a:bodyPr>
            <a:normAutofit/>
          </a:bodyPr>
          <a:lstStyle/>
          <a:p>
            <a:r>
              <a:rPr lang="en-US" sz="4800" dirty="0">
                <a:solidFill>
                  <a:schemeClr val="accent2">
                    <a:lumMod val="75000"/>
                  </a:schemeClr>
                </a:solidFill>
              </a:rPr>
              <a:t>Second set of consequences:</a:t>
            </a:r>
            <a:br>
              <a:rPr lang="en-US" sz="4800" dirty="0"/>
            </a:br>
            <a:br>
              <a:rPr lang="en-US" sz="4800" dirty="0"/>
            </a:br>
            <a:r>
              <a:rPr lang="en-US" sz="6600" dirty="0"/>
              <a:t>The financial viability of the family</a:t>
            </a:r>
          </a:p>
        </p:txBody>
      </p:sp>
    </p:spTree>
    <p:extLst>
      <p:ext uri="{BB962C8B-B14F-4D97-AF65-F5344CB8AC3E}">
        <p14:creationId xmlns:p14="http://schemas.microsoft.com/office/powerpoint/2010/main" val="292656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E7A70-BA49-4719-A8BE-8EFC514478A0}"/>
              </a:ext>
            </a:extLst>
          </p:cNvPr>
          <p:cNvSpPr>
            <a:spLocks noGrp="1"/>
          </p:cNvSpPr>
          <p:nvPr>
            <p:ph type="title"/>
          </p:nvPr>
        </p:nvSpPr>
        <p:spPr>
          <a:xfrm>
            <a:off x="576943" y="359229"/>
            <a:ext cx="8697060" cy="1110923"/>
          </a:xfrm>
        </p:spPr>
        <p:txBody>
          <a:bodyPr>
            <a:normAutofit/>
          </a:bodyPr>
          <a:lstStyle/>
          <a:p>
            <a:r>
              <a:rPr lang="en-US" sz="6000" dirty="0"/>
              <a:t>Financial viability</a:t>
            </a:r>
          </a:p>
        </p:txBody>
      </p:sp>
      <p:sp>
        <p:nvSpPr>
          <p:cNvPr id="4" name="Text Placeholder 3">
            <a:extLst>
              <a:ext uri="{FF2B5EF4-FFF2-40B4-BE49-F238E27FC236}">
                <a16:creationId xmlns:a16="http://schemas.microsoft.com/office/drawing/2014/main" id="{EA24AC48-527E-44E8-9283-857D68B5E0E4}"/>
              </a:ext>
            </a:extLst>
          </p:cNvPr>
          <p:cNvSpPr>
            <a:spLocks noGrp="1"/>
          </p:cNvSpPr>
          <p:nvPr>
            <p:ph type="body" idx="1"/>
          </p:nvPr>
        </p:nvSpPr>
        <p:spPr>
          <a:xfrm>
            <a:off x="576943" y="1621971"/>
            <a:ext cx="8697060" cy="3765877"/>
          </a:xfrm>
        </p:spPr>
        <p:txBody>
          <a:bodyPr>
            <a:normAutofit/>
          </a:bodyPr>
          <a:lstStyle/>
          <a:p>
            <a:r>
              <a:rPr lang="en-US" sz="2800" dirty="0"/>
              <a:t>If your business model is based on creating plans to </a:t>
            </a:r>
          </a:p>
          <a:p>
            <a:r>
              <a:rPr lang="en-US" sz="2800" dirty="0"/>
              <a:t>-Generate income during retirement</a:t>
            </a:r>
          </a:p>
          <a:p>
            <a:r>
              <a:rPr lang="en-US" sz="2800" dirty="0"/>
              <a:t>-Secure the financial viability of a surviving spouse</a:t>
            </a:r>
          </a:p>
          <a:p>
            <a:endParaRPr lang="en-US" sz="2800" dirty="0"/>
          </a:p>
          <a:p>
            <a:r>
              <a:rPr lang="en-US" sz="2800" dirty="0">
                <a:solidFill>
                  <a:schemeClr val="accent2">
                    <a:lumMod val="75000"/>
                  </a:schemeClr>
                </a:solidFill>
              </a:rPr>
              <a:t>Paying for care will disrupt every aspect of your business model</a:t>
            </a:r>
          </a:p>
          <a:p>
            <a:endParaRPr lang="en-US" dirty="0"/>
          </a:p>
        </p:txBody>
      </p:sp>
    </p:spTree>
    <p:extLst>
      <p:ext uri="{BB962C8B-B14F-4D97-AF65-F5344CB8AC3E}">
        <p14:creationId xmlns:p14="http://schemas.microsoft.com/office/powerpoint/2010/main" val="1077500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77B14-63F6-459F-BAF2-0DB7614FB032}"/>
              </a:ext>
            </a:extLst>
          </p:cNvPr>
          <p:cNvSpPr>
            <a:spLocks noGrp="1"/>
          </p:cNvSpPr>
          <p:nvPr>
            <p:ph type="title"/>
          </p:nvPr>
        </p:nvSpPr>
        <p:spPr>
          <a:xfrm>
            <a:off x="677335" y="468087"/>
            <a:ext cx="8596668" cy="1262742"/>
          </a:xfrm>
        </p:spPr>
        <p:txBody>
          <a:bodyPr>
            <a:normAutofit/>
          </a:bodyPr>
          <a:lstStyle/>
          <a:p>
            <a:r>
              <a:rPr lang="en-US" sz="7300" dirty="0"/>
              <a:t>What is the Plan?</a:t>
            </a:r>
            <a:endParaRPr lang="en-US" dirty="0"/>
          </a:p>
        </p:txBody>
      </p:sp>
      <p:sp>
        <p:nvSpPr>
          <p:cNvPr id="3" name="Text Placeholder 2">
            <a:extLst>
              <a:ext uri="{FF2B5EF4-FFF2-40B4-BE49-F238E27FC236}">
                <a16:creationId xmlns:a16="http://schemas.microsoft.com/office/drawing/2014/main" id="{BBC42AAA-74E6-4AB7-8708-563A9674C369}"/>
              </a:ext>
            </a:extLst>
          </p:cNvPr>
          <p:cNvSpPr>
            <a:spLocks noGrp="1"/>
          </p:cNvSpPr>
          <p:nvPr>
            <p:ph type="body" idx="1"/>
          </p:nvPr>
        </p:nvSpPr>
        <p:spPr>
          <a:xfrm>
            <a:off x="598715" y="1730829"/>
            <a:ext cx="8675288" cy="4093028"/>
          </a:xfrm>
        </p:spPr>
        <p:txBody>
          <a:bodyPr>
            <a:noAutofit/>
          </a:bodyPr>
          <a:lstStyle/>
          <a:p>
            <a:r>
              <a:rPr lang="en-US" sz="3600" dirty="0"/>
              <a:t>The plan is to allow your client </a:t>
            </a:r>
          </a:p>
          <a:p>
            <a:r>
              <a:rPr lang="en-US" sz="3600" dirty="0"/>
              <a:t>to remain safe, </a:t>
            </a:r>
          </a:p>
          <a:p>
            <a:r>
              <a:rPr lang="en-US" sz="3600" dirty="0"/>
              <a:t>in the community, </a:t>
            </a:r>
          </a:p>
          <a:p>
            <a:r>
              <a:rPr lang="en-US" sz="3600" dirty="0"/>
              <a:t>while preserving the emotional, </a:t>
            </a:r>
          </a:p>
          <a:p>
            <a:r>
              <a:rPr lang="en-US" sz="3600" dirty="0"/>
              <a:t>physical and financial </a:t>
            </a:r>
          </a:p>
          <a:p>
            <a:r>
              <a:rPr lang="en-US" sz="3600" dirty="0"/>
              <a:t>wellbeing of those they love</a:t>
            </a:r>
          </a:p>
        </p:txBody>
      </p:sp>
    </p:spTree>
    <p:extLst>
      <p:ext uri="{BB962C8B-B14F-4D97-AF65-F5344CB8AC3E}">
        <p14:creationId xmlns:p14="http://schemas.microsoft.com/office/powerpoint/2010/main" val="364622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3102-FBD2-40D7-AE8B-B07382BEDF74}"/>
              </a:ext>
            </a:extLst>
          </p:cNvPr>
          <p:cNvSpPr>
            <a:spLocks noGrp="1"/>
          </p:cNvSpPr>
          <p:nvPr>
            <p:ph type="ctrTitle"/>
          </p:nvPr>
        </p:nvSpPr>
        <p:spPr>
          <a:xfrm>
            <a:off x="5764696" y="1674055"/>
            <a:ext cx="5330024" cy="1143000"/>
          </a:xfrm>
        </p:spPr>
        <p:txBody>
          <a:bodyPr>
            <a:normAutofit/>
          </a:bodyPr>
          <a:lstStyle/>
          <a:p>
            <a:r>
              <a:rPr lang="en-US" sz="4400" dirty="0"/>
              <a:t> </a:t>
            </a:r>
          </a:p>
        </p:txBody>
      </p:sp>
      <p:sp>
        <p:nvSpPr>
          <p:cNvPr id="3" name="Subtitle 2">
            <a:extLst>
              <a:ext uri="{FF2B5EF4-FFF2-40B4-BE49-F238E27FC236}">
                <a16:creationId xmlns:a16="http://schemas.microsoft.com/office/drawing/2014/main" id="{3C9EC227-A72A-44BD-8B71-FC68D574FD17}"/>
              </a:ext>
            </a:extLst>
          </p:cNvPr>
          <p:cNvSpPr>
            <a:spLocks noGrp="1"/>
          </p:cNvSpPr>
          <p:nvPr>
            <p:ph type="subTitle" idx="1"/>
          </p:nvPr>
        </p:nvSpPr>
        <p:spPr/>
        <p:txBody>
          <a:bodyPr/>
          <a:lstStyle/>
          <a:p>
            <a:r>
              <a:rPr lang="en-US" dirty="0"/>
              <a:t> </a:t>
            </a:r>
          </a:p>
        </p:txBody>
      </p:sp>
      <p:pic>
        <p:nvPicPr>
          <p:cNvPr id="5" name="Picture 4">
            <a:extLst>
              <a:ext uri="{FF2B5EF4-FFF2-40B4-BE49-F238E27FC236}">
                <a16:creationId xmlns:a16="http://schemas.microsoft.com/office/drawing/2014/main" id="{9F825442-C3ED-496C-A199-AA7DA6A9D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3220299"/>
            <a:ext cx="2453128" cy="3066409"/>
          </a:xfrm>
          <a:prstGeom prst="rect">
            <a:avLst/>
          </a:prstGeom>
        </p:spPr>
      </p:pic>
      <p:pic>
        <p:nvPicPr>
          <p:cNvPr id="7" name="Picture 6">
            <a:extLst>
              <a:ext uri="{FF2B5EF4-FFF2-40B4-BE49-F238E27FC236}">
                <a16:creationId xmlns:a16="http://schemas.microsoft.com/office/drawing/2014/main" id="{4DE6DFA9-6A14-4493-9D2D-5CC4EC240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94228"/>
            <a:ext cx="2453128" cy="2982351"/>
          </a:xfrm>
          <a:prstGeom prst="rect">
            <a:avLst/>
          </a:prstGeom>
        </p:spPr>
      </p:pic>
      <p:sp>
        <p:nvSpPr>
          <p:cNvPr id="8" name="TextBox 7">
            <a:extLst>
              <a:ext uri="{FF2B5EF4-FFF2-40B4-BE49-F238E27FC236}">
                <a16:creationId xmlns:a16="http://schemas.microsoft.com/office/drawing/2014/main" id="{042687D1-CD9D-451F-BEE8-7024F47CE858}"/>
              </a:ext>
            </a:extLst>
          </p:cNvPr>
          <p:cNvSpPr txBox="1"/>
          <p:nvPr/>
        </p:nvSpPr>
        <p:spPr>
          <a:xfrm>
            <a:off x="3720979" y="523574"/>
            <a:ext cx="6889511" cy="1446550"/>
          </a:xfrm>
          <a:prstGeom prst="rect">
            <a:avLst/>
          </a:prstGeom>
          <a:noFill/>
        </p:spPr>
        <p:txBody>
          <a:bodyPr wrap="square" rtlCol="0">
            <a:spAutoFit/>
          </a:bodyPr>
          <a:lstStyle/>
          <a:p>
            <a:r>
              <a:rPr lang="en-US" sz="4400" dirty="0">
                <a:solidFill>
                  <a:schemeClr val="accent1"/>
                </a:solidFill>
              </a:rPr>
              <a:t>Diane Finnestead, MAT, Ed. S.</a:t>
            </a:r>
          </a:p>
        </p:txBody>
      </p:sp>
      <p:sp>
        <p:nvSpPr>
          <p:cNvPr id="9" name="TextBox 8">
            <a:extLst>
              <a:ext uri="{FF2B5EF4-FFF2-40B4-BE49-F238E27FC236}">
                <a16:creationId xmlns:a16="http://schemas.microsoft.com/office/drawing/2014/main" id="{C5EF2872-1BFD-4338-A68F-FB3679819B30}"/>
              </a:ext>
            </a:extLst>
          </p:cNvPr>
          <p:cNvSpPr txBox="1"/>
          <p:nvPr/>
        </p:nvSpPr>
        <p:spPr>
          <a:xfrm>
            <a:off x="3550408" y="3328247"/>
            <a:ext cx="7373741" cy="769441"/>
          </a:xfrm>
          <a:prstGeom prst="rect">
            <a:avLst/>
          </a:prstGeom>
          <a:noFill/>
        </p:spPr>
        <p:txBody>
          <a:bodyPr wrap="square" rtlCol="0">
            <a:spAutoFit/>
          </a:bodyPr>
          <a:lstStyle/>
          <a:p>
            <a:r>
              <a:rPr lang="en-US" sz="4400" dirty="0">
                <a:solidFill>
                  <a:schemeClr val="accent1"/>
                </a:solidFill>
              </a:rPr>
              <a:t>Kerry Ghormley, CLTC</a:t>
            </a:r>
          </a:p>
        </p:txBody>
      </p:sp>
      <p:cxnSp>
        <p:nvCxnSpPr>
          <p:cNvPr id="11" name="Straight Connector 10">
            <a:extLst>
              <a:ext uri="{FF2B5EF4-FFF2-40B4-BE49-F238E27FC236}">
                <a16:creationId xmlns:a16="http://schemas.microsoft.com/office/drawing/2014/main" id="{6AE3CE13-AE6F-4376-AE27-2E93D14F999B}"/>
              </a:ext>
            </a:extLst>
          </p:cNvPr>
          <p:cNvCxnSpPr>
            <a:cxnSpLocks/>
          </p:cNvCxnSpPr>
          <p:nvPr/>
        </p:nvCxnSpPr>
        <p:spPr>
          <a:xfrm>
            <a:off x="3720979" y="1944954"/>
            <a:ext cx="702868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249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169F9-591A-44CC-BBCE-14CCEE316518}"/>
              </a:ext>
            </a:extLst>
          </p:cNvPr>
          <p:cNvSpPr>
            <a:spLocks noGrp="1"/>
          </p:cNvSpPr>
          <p:nvPr>
            <p:ph type="title"/>
          </p:nvPr>
        </p:nvSpPr>
        <p:spPr>
          <a:xfrm>
            <a:off x="677335" y="413657"/>
            <a:ext cx="8596668" cy="3015343"/>
          </a:xfrm>
        </p:spPr>
        <p:txBody>
          <a:bodyPr>
            <a:normAutofit fontScale="90000"/>
          </a:bodyPr>
          <a:lstStyle/>
          <a:p>
            <a:r>
              <a:rPr lang="en-US" sz="6000" dirty="0"/>
              <a:t>Some ideas on how to </a:t>
            </a:r>
            <a:br>
              <a:rPr lang="en-US" sz="6000" dirty="0"/>
            </a:br>
            <a:r>
              <a:rPr lang="en-US" sz="6000" dirty="0"/>
              <a:t>address the subject </a:t>
            </a:r>
            <a:br>
              <a:rPr lang="en-US" sz="6000" dirty="0"/>
            </a:br>
            <a:r>
              <a:rPr lang="en-US" sz="6000" dirty="0"/>
              <a:t>with your client:</a:t>
            </a:r>
            <a:br>
              <a:rPr lang="en-US" dirty="0"/>
            </a:br>
            <a:endParaRPr lang="en-US" dirty="0"/>
          </a:p>
        </p:txBody>
      </p:sp>
      <p:sp>
        <p:nvSpPr>
          <p:cNvPr id="3" name="Text Placeholder 2">
            <a:extLst>
              <a:ext uri="{FF2B5EF4-FFF2-40B4-BE49-F238E27FC236}">
                <a16:creationId xmlns:a16="http://schemas.microsoft.com/office/drawing/2014/main" id="{CBE8AA90-AA8F-407E-B482-627786AD32F1}"/>
              </a:ext>
            </a:extLst>
          </p:cNvPr>
          <p:cNvSpPr>
            <a:spLocks noGrp="1"/>
          </p:cNvSpPr>
          <p:nvPr>
            <p:ph type="body" idx="1"/>
          </p:nvPr>
        </p:nvSpPr>
        <p:spPr>
          <a:xfrm>
            <a:off x="677335" y="3984171"/>
            <a:ext cx="8596668" cy="1436334"/>
          </a:xfrm>
        </p:spPr>
        <p:txBody>
          <a:bodyPr>
            <a:normAutofit/>
          </a:bodyPr>
          <a:lstStyle/>
          <a:p>
            <a:r>
              <a:rPr lang="en-US" sz="6600" dirty="0">
                <a:solidFill>
                  <a:schemeClr val="accent2">
                    <a:lumMod val="75000"/>
                  </a:schemeClr>
                </a:solidFill>
              </a:rPr>
              <a:t>The 4 Key Agreements</a:t>
            </a:r>
          </a:p>
        </p:txBody>
      </p:sp>
    </p:spTree>
    <p:extLst>
      <p:ext uri="{BB962C8B-B14F-4D97-AF65-F5344CB8AC3E}">
        <p14:creationId xmlns:p14="http://schemas.microsoft.com/office/powerpoint/2010/main" val="400832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50141-08D3-4FD0-B1FE-78FA1576DF8B}"/>
              </a:ext>
            </a:extLst>
          </p:cNvPr>
          <p:cNvSpPr>
            <a:spLocks noGrp="1"/>
          </p:cNvSpPr>
          <p:nvPr>
            <p:ph type="title"/>
          </p:nvPr>
        </p:nvSpPr>
        <p:spPr>
          <a:xfrm>
            <a:off x="446314" y="678611"/>
            <a:ext cx="9036959" cy="2184332"/>
          </a:xfrm>
        </p:spPr>
        <p:txBody>
          <a:bodyPr>
            <a:noAutofit/>
          </a:bodyPr>
          <a:lstStyle/>
          <a:p>
            <a:r>
              <a:rPr lang="en-US" sz="6000" dirty="0">
                <a:solidFill>
                  <a:schemeClr val="accent2">
                    <a:lumMod val="75000"/>
                  </a:schemeClr>
                </a:solidFill>
              </a:rPr>
              <a:t>The 4 Key Agreements </a:t>
            </a:r>
            <a:br>
              <a:rPr lang="en-US" dirty="0"/>
            </a:br>
            <a:r>
              <a:rPr lang="en-US" sz="3200" dirty="0"/>
              <a:t>Engaging in the Extended Care Conversation; </a:t>
            </a:r>
            <a:br>
              <a:rPr lang="en-US" sz="3200" dirty="0"/>
            </a:br>
            <a:r>
              <a:rPr lang="en-US" sz="3200" dirty="0"/>
              <a:t>Do you realize… </a:t>
            </a:r>
            <a:br>
              <a:rPr lang="en-US" dirty="0"/>
            </a:br>
            <a:endParaRPr lang="en-US" dirty="0"/>
          </a:p>
        </p:txBody>
      </p:sp>
      <p:sp>
        <p:nvSpPr>
          <p:cNvPr id="3" name="Content Placeholder 2">
            <a:extLst>
              <a:ext uri="{FF2B5EF4-FFF2-40B4-BE49-F238E27FC236}">
                <a16:creationId xmlns:a16="http://schemas.microsoft.com/office/drawing/2014/main" id="{8DD2938E-2013-42CC-A194-D8F6620EC3F1}"/>
              </a:ext>
            </a:extLst>
          </p:cNvPr>
          <p:cNvSpPr>
            <a:spLocks noGrp="1"/>
          </p:cNvSpPr>
          <p:nvPr>
            <p:ph idx="1"/>
          </p:nvPr>
        </p:nvSpPr>
        <p:spPr>
          <a:xfrm>
            <a:off x="677334" y="2984740"/>
            <a:ext cx="8596668" cy="3056622"/>
          </a:xfrm>
        </p:spPr>
        <p:txBody>
          <a:bodyPr>
            <a:normAutofit fontScale="92500" lnSpcReduction="10000"/>
          </a:bodyPr>
          <a:lstStyle/>
          <a:p>
            <a:r>
              <a:rPr lang="en-US" sz="2800" dirty="0"/>
              <a:t>This can happen to …you?</a:t>
            </a:r>
          </a:p>
          <a:p>
            <a:r>
              <a:rPr lang="en-US" sz="2800" dirty="0"/>
              <a:t>All other insurances are in place- this is the greatest risk you face?</a:t>
            </a:r>
          </a:p>
          <a:p>
            <a:r>
              <a:rPr lang="en-US" sz="2800" dirty="0"/>
              <a:t>You’re paying for your extended care out of your pocket- you are currently self funding this risk?</a:t>
            </a:r>
          </a:p>
          <a:p>
            <a:r>
              <a:rPr lang="en-US" sz="2800" dirty="0"/>
              <a:t>A small portion of your money/dividends can protect you from the greatest financial risk you face? </a:t>
            </a:r>
          </a:p>
          <a:p>
            <a:endParaRPr lang="en-US" dirty="0"/>
          </a:p>
        </p:txBody>
      </p:sp>
    </p:spTree>
    <p:extLst>
      <p:ext uri="{BB962C8B-B14F-4D97-AF65-F5344CB8AC3E}">
        <p14:creationId xmlns:p14="http://schemas.microsoft.com/office/powerpoint/2010/main" val="2925656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A003D6-F341-4A26-B98D-61D4444A2461}"/>
              </a:ext>
            </a:extLst>
          </p:cNvPr>
          <p:cNvSpPr>
            <a:spLocks noGrp="1"/>
          </p:cNvSpPr>
          <p:nvPr>
            <p:ph type="title"/>
          </p:nvPr>
        </p:nvSpPr>
        <p:spPr>
          <a:xfrm>
            <a:off x="489857" y="609599"/>
            <a:ext cx="8784145" cy="5845629"/>
          </a:xfrm>
        </p:spPr>
        <p:txBody>
          <a:bodyPr>
            <a:normAutofit fontScale="90000"/>
          </a:bodyPr>
          <a:lstStyle/>
          <a:p>
            <a:r>
              <a:rPr lang="en-US" dirty="0"/>
              <a:t>The focus of the discussion must be to educate the client about the severe consequences an unexpected need for care would have on their family.</a:t>
            </a:r>
            <a:br>
              <a:rPr lang="en-US" dirty="0"/>
            </a:br>
            <a:br>
              <a:rPr lang="en-US" dirty="0"/>
            </a:br>
            <a:r>
              <a:rPr lang="en-US" dirty="0"/>
              <a:t>Once the client understands how severe the consequences could be to the emotional, physical and financial wellbeing of their family, they will let you create a plan to protect them from an event they still believe may never happen.</a:t>
            </a:r>
            <a:br>
              <a:rPr lang="en-US" dirty="0"/>
            </a:br>
            <a:endParaRPr lang="en-US" dirty="0"/>
          </a:p>
        </p:txBody>
      </p:sp>
    </p:spTree>
    <p:extLst>
      <p:ext uri="{BB962C8B-B14F-4D97-AF65-F5344CB8AC3E}">
        <p14:creationId xmlns:p14="http://schemas.microsoft.com/office/powerpoint/2010/main" val="2271513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A284-7227-4BE8-8442-3293845D12CF}"/>
              </a:ext>
            </a:extLst>
          </p:cNvPr>
          <p:cNvSpPr>
            <a:spLocks noGrp="1"/>
          </p:cNvSpPr>
          <p:nvPr>
            <p:ph type="ctrTitle"/>
          </p:nvPr>
        </p:nvSpPr>
        <p:spPr>
          <a:xfrm>
            <a:off x="1507067" y="1376738"/>
            <a:ext cx="7766936" cy="1808252"/>
          </a:xfrm>
        </p:spPr>
        <p:txBody>
          <a:bodyPr/>
          <a:lstStyle/>
          <a:p>
            <a:r>
              <a:rPr lang="en-US" dirty="0"/>
              <a:t>Who pays for Long-Term Care?</a:t>
            </a:r>
          </a:p>
        </p:txBody>
      </p:sp>
      <p:sp>
        <p:nvSpPr>
          <p:cNvPr id="5" name="Subtitle 4">
            <a:extLst>
              <a:ext uri="{FF2B5EF4-FFF2-40B4-BE49-F238E27FC236}">
                <a16:creationId xmlns:a16="http://schemas.microsoft.com/office/drawing/2014/main" id="{4E7A1BAD-B530-46DC-AF24-4C687F4345D4}"/>
              </a:ext>
            </a:extLst>
          </p:cNvPr>
          <p:cNvSpPr>
            <a:spLocks noGrp="1"/>
          </p:cNvSpPr>
          <p:nvPr>
            <p:ph type="subTitle" idx="1"/>
          </p:nvPr>
        </p:nvSpPr>
        <p:spPr/>
        <p:txBody>
          <a:bodyPr>
            <a:normAutofit fontScale="92500"/>
          </a:bodyPr>
          <a:lstStyle/>
          <a:p>
            <a:r>
              <a:rPr lang="en-US" sz="4800" dirty="0"/>
              <a:t>Who pays for short-term care?</a:t>
            </a:r>
          </a:p>
        </p:txBody>
      </p:sp>
    </p:spTree>
    <p:extLst>
      <p:ext uri="{BB962C8B-B14F-4D97-AF65-F5344CB8AC3E}">
        <p14:creationId xmlns:p14="http://schemas.microsoft.com/office/powerpoint/2010/main" val="644458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3FF5D-7042-428A-8904-A047F097148A}"/>
              </a:ext>
            </a:extLst>
          </p:cNvPr>
          <p:cNvSpPr>
            <a:spLocks noGrp="1"/>
          </p:cNvSpPr>
          <p:nvPr>
            <p:ph type="title"/>
          </p:nvPr>
        </p:nvSpPr>
        <p:spPr/>
        <p:txBody>
          <a:bodyPr/>
          <a:lstStyle/>
          <a:p>
            <a:pPr algn="ctr"/>
            <a:r>
              <a:rPr lang="en-US" sz="4400" dirty="0"/>
              <a:t>The Extended Care Timeline</a:t>
            </a:r>
            <a:br>
              <a:rPr lang="en-US" dirty="0"/>
            </a:br>
            <a:r>
              <a:rPr lang="en-US" dirty="0"/>
              <a:t> Starting with Short-Term</a:t>
            </a:r>
          </a:p>
        </p:txBody>
      </p:sp>
      <p:graphicFrame>
        <p:nvGraphicFramePr>
          <p:cNvPr id="10" name="Content Placeholder 9">
            <a:extLst>
              <a:ext uri="{FF2B5EF4-FFF2-40B4-BE49-F238E27FC236}">
                <a16:creationId xmlns:a16="http://schemas.microsoft.com/office/drawing/2014/main" id="{85C98B49-6B76-404E-AE4F-1263662E96F4}"/>
              </a:ext>
            </a:extLst>
          </p:cNvPr>
          <p:cNvGraphicFramePr>
            <a:graphicFrameLocks noGrp="1"/>
          </p:cNvGraphicFramePr>
          <p:nvPr>
            <p:ph idx="1"/>
          </p:nvPr>
        </p:nvGraphicFramePr>
        <p:xfrm>
          <a:off x="0" y="1045039"/>
          <a:ext cx="10041147" cy="5338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0F44F02C-6C5E-4F6F-8546-61825B7BA7FE}"/>
              </a:ext>
            </a:extLst>
          </p:cNvPr>
          <p:cNvCxnSpPr>
            <a:cxnSpLocks/>
          </p:cNvCxnSpPr>
          <p:nvPr/>
        </p:nvCxnSpPr>
        <p:spPr>
          <a:xfrm flipV="1">
            <a:off x="11873949" y="3180522"/>
            <a:ext cx="318051" cy="1"/>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048B3BB-E9F1-4C02-9E33-BBAAF6FEEDDF}"/>
              </a:ext>
            </a:extLst>
          </p:cNvPr>
          <p:cNvSpPr txBox="1"/>
          <p:nvPr/>
        </p:nvSpPr>
        <p:spPr>
          <a:xfrm>
            <a:off x="1086678" y="2040835"/>
            <a:ext cx="182934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p>
        </p:txBody>
      </p:sp>
    </p:spTree>
    <p:extLst>
      <p:ext uri="{BB962C8B-B14F-4D97-AF65-F5344CB8AC3E}">
        <p14:creationId xmlns:p14="http://schemas.microsoft.com/office/powerpoint/2010/main" val="1975855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090E-7243-44AF-947C-789A876BCB9D}"/>
              </a:ext>
            </a:extLst>
          </p:cNvPr>
          <p:cNvSpPr>
            <a:spLocks noGrp="1"/>
          </p:cNvSpPr>
          <p:nvPr>
            <p:ph type="title"/>
          </p:nvPr>
        </p:nvSpPr>
        <p:spPr/>
        <p:txBody>
          <a:bodyPr/>
          <a:lstStyle/>
          <a:p>
            <a:pPr algn="ctr"/>
            <a:r>
              <a:rPr lang="en-US" sz="4400" dirty="0"/>
              <a:t>The Extended Care Timeline</a:t>
            </a:r>
            <a:br>
              <a:rPr lang="en-US" dirty="0"/>
            </a:br>
            <a:r>
              <a:rPr lang="en-US" dirty="0"/>
              <a:t> Continuing into Long Term</a:t>
            </a:r>
          </a:p>
        </p:txBody>
      </p:sp>
      <p:graphicFrame>
        <p:nvGraphicFramePr>
          <p:cNvPr id="4" name="Content Placeholder 3">
            <a:extLst>
              <a:ext uri="{FF2B5EF4-FFF2-40B4-BE49-F238E27FC236}">
                <a16:creationId xmlns:a16="http://schemas.microsoft.com/office/drawing/2014/main" id="{ED9244F2-3413-417A-B6B6-FB01BDFB112D}"/>
              </a:ext>
            </a:extLst>
          </p:cNvPr>
          <p:cNvGraphicFramePr>
            <a:graphicFrameLocks noGrp="1"/>
          </p:cNvGraphicFramePr>
          <p:nvPr>
            <p:ph idx="1"/>
          </p:nvPr>
        </p:nvGraphicFramePr>
        <p:xfrm>
          <a:off x="120770" y="1930400"/>
          <a:ext cx="9799607" cy="411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8055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0460-105F-46F8-AF77-70181608ECCD}"/>
              </a:ext>
            </a:extLst>
          </p:cNvPr>
          <p:cNvSpPr>
            <a:spLocks noGrp="1"/>
          </p:cNvSpPr>
          <p:nvPr>
            <p:ph type="title"/>
          </p:nvPr>
        </p:nvSpPr>
        <p:spPr/>
        <p:txBody>
          <a:bodyPr/>
          <a:lstStyle/>
          <a:p>
            <a:r>
              <a:rPr lang="en-US" sz="7200" dirty="0"/>
              <a:t>Case Study #1</a:t>
            </a:r>
            <a:r>
              <a:rPr lang="en-US" dirty="0"/>
              <a:t>	</a:t>
            </a:r>
          </a:p>
        </p:txBody>
      </p:sp>
      <p:sp>
        <p:nvSpPr>
          <p:cNvPr id="3" name="Content Placeholder 2">
            <a:extLst>
              <a:ext uri="{FF2B5EF4-FFF2-40B4-BE49-F238E27FC236}">
                <a16:creationId xmlns:a16="http://schemas.microsoft.com/office/drawing/2014/main" id="{7DF47F6D-0788-4F91-933C-C5BD4FAFD9F7}"/>
              </a:ext>
            </a:extLst>
          </p:cNvPr>
          <p:cNvSpPr>
            <a:spLocks noGrp="1"/>
          </p:cNvSpPr>
          <p:nvPr>
            <p:ph idx="1"/>
          </p:nvPr>
        </p:nvSpPr>
        <p:spPr/>
        <p:txBody>
          <a:bodyPr/>
          <a:lstStyle/>
          <a:p>
            <a:r>
              <a:rPr lang="en-US" sz="5400" dirty="0"/>
              <a:t>Alan and Camille</a:t>
            </a:r>
          </a:p>
          <a:p>
            <a:r>
              <a:rPr lang="en-US" sz="5400" dirty="0"/>
              <a:t>They are both 78</a:t>
            </a:r>
          </a:p>
          <a:p>
            <a:r>
              <a:rPr lang="en-US" sz="5400" dirty="0"/>
              <a:t>They have 2 children</a:t>
            </a:r>
          </a:p>
          <a:p>
            <a:endParaRPr lang="en-US" dirty="0"/>
          </a:p>
        </p:txBody>
      </p:sp>
    </p:spTree>
    <p:extLst>
      <p:ext uri="{BB962C8B-B14F-4D97-AF65-F5344CB8AC3E}">
        <p14:creationId xmlns:p14="http://schemas.microsoft.com/office/powerpoint/2010/main" val="2335867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573A-345B-415A-B25E-456DCE71366D}"/>
              </a:ext>
            </a:extLst>
          </p:cNvPr>
          <p:cNvSpPr>
            <a:spLocks noGrp="1"/>
          </p:cNvSpPr>
          <p:nvPr>
            <p:ph type="title"/>
          </p:nvPr>
        </p:nvSpPr>
        <p:spPr>
          <a:xfrm>
            <a:off x="677334" y="205484"/>
            <a:ext cx="8596668" cy="904126"/>
          </a:xfrm>
        </p:spPr>
        <p:txBody>
          <a:bodyPr>
            <a:normAutofit/>
          </a:bodyPr>
          <a:lstStyle/>
          <a:p>
            <a:r>
              <a:rPr lang="en-US" sz="4400" dirty="0"/>
              <a:t>Alan and Camille</a:t>
            </a:r>
          </a:p>
        </p:txBody>
      </p:sp>
      <p:sp>
        <p:nvSpPr>
          <p:cNvPr id="3" name="Content Placeholder 2">
            <a:extLst>
              <a:ext uri="{FF2B5EF4-FFF2-40B4-BE49-F238E27FC236}">
                <a16:creationId xmlns:a16="http://schemas.microsoft.com/office/drawing/2014/main" id="{6F74BB8C-077C-4F45-8AEE-D71F5665F110}"/>
              </a:ext>
            </a:extLst>
          </p:cNvPr>
          <p:cNvSpPr>
            <a:spLocks noGrp="1"/>
          </p:cNvSpPr>
          <p:nvPr>
            <p:ph idx="1"/>
          </p:nvPr>
        </p:nvSpPr>
        <p:spPr>
          <a:xfrm>
            <a:off x="534256" y="1109610"/>
            <a:ext cx="8739746" cy="5342561"/>
          </a:xfrm>
        </p:spPr>
        <p:txBody>
          <a:bodyPr>
            <a:normAutofit/>
          </a:bodyPr>
          <a:lstStyle/>
          <a:p>
            <a:r>
              <a:rPr lang="en-US" sz="2400" dirty="0"/>
              <a:t>Their house is paid off and worth $400,000</a:t>
            </a:r>
          </a:p>
          <a:p>
            <a:r>
              <a:rPr lang="en-US" sz="2400" dirty="0"/>
              <a:t>Their retirement portfolio is worth $1,000,000:</a:t>
            </a:r>
          </a:p>
          <a:p>
            <a:r>
              <a:rPr lang="en-US" sz="2400" dirty="0"/>
              <a:t> $700,000 in qualified funds</a:t>
            </a:r>
          </a:p>
          <a:p>
            <a:r>
              <a:rPr lang="en-US" sz="2400" dirty="0"/>
              <a:t> $250,000 in stock</a:t>
            </a:r>
          </a:p>
          <a:p>
            <a:r>
              <a:rPr lang="en-US" sz="2400" dirty="0"/>
              <a:t> $50,000 in cash</a:t>
            </a:r>
          </a:p>
          <a:p>
            <a:endParaRPr lang="en-US" sz="2400" dirty="0"/>
          </a:p>
          <a:p>
            <a:r>
              <a:rPr lang="en-US" sz="2400" dirty="0"/>
              <a:t>Income: SS: $40,000; $40,000 from qualified funds</a:t>
            </a:r>
          </a:p>
          <a:p>
            <a:r>
              <a:rPr lang="en-US" sz="2400" dirty="0"/>
              <a:t>His passion is golf. Camille rides horses. Both love to travel and they have a house in Florida</a:t>
            </a:r>
          </a:p>
          <a:p>
            <a:r>
              <a:rPr lang="en-US" sz="2400" dirty="0"/>
              <a:t>They have a child who has not made the best decisions and are helping to pay for their grandchildren’s education</a:t>
            </a:r>
          </a:p>
          <a:p>
            <a:endParaRPr lang="en-US" dirty="0"/>
          </a:p>
        </p:txBody>
      </p:sp>
    </p:spTree>
    <p:extLst>
      <p:ext uri="{BB962C8B-B14F-4D97-AF65-F5344CB8AC3E}">
        <p14:creationId xmlns:p14="http://schemas.microsoft.com/office/powerpoint/2010/main" val="3415898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FD5F41-A4E9-4443-9A41-67BADF6D2AF0}"/>
              </a:ext>
            </a:extLst>
          </p:cNvPr>
          <p:cNvSpPr>
            <a:spLocks noGrp="1"/>
          </p:cNvSpPr>
          <p:nvPr>
            <p:ph type="title"/>
          </p:nvPr>
        </p:nvSpPr>
        <p:spPr>
          <a:xfrm>
            <a:off x="626724" y="609600"/>
            <a:ext cx="8647278" cy="4609672"/>
          </a:xfrm>
        </p:spPr>
        <p:txBody>
          <a:bodyPr>
            <a:normAutofit/>
          </a:bodyPr>
          <a:lstStyle/>
          <a:p>
            <a:br>
              <a:rPr lang="en-US" sz="7200" dirty="0"/>
            </a:br>
            <a:r>
              <a:rPr lang="en-US" sz="7200" dirty="0"/>
              <a:t>Camille is diagnosed</a:t>
            </a:r>
            <a:br>
              <a:rPr lang="en-US" sz="7200" dirty="0"/>
            </a:br>
            <a:r>
              <a:rPr lang="en-US" sz="7200" dirty="0"/>
              <a:t> with Alzheimer’s</a:t>
            </a:r>
            <a:br>
              <a:rPr lang="en-US" dirty="0"/>
            </a:br>
            <a:endParaRPr lang="en-US" dirty="0"/>
          </a:p>
        </p:txBody>
      </p:sp>
    </p:spTree>
    <p:extLst>
      <p:ext uri="{BB962C8B-B14F-4D97-AF65-F5344CB8AC3E}">
        <p14:creationId xmlns:p14="http://schemas.microsoft.com/office/powerpoint/2010/main" val="718541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1366-F6A4-4328-9988-C41D6940654E}"/>
              </a:ext>
            </a:extLst>
          </p:cNvPr>
          <p:cNvSpPr>
            <a:spLocks noGrp="1"/>
          </p:cNvSpPr>
          <p:nvPr>
            <p:ph type="title"/>
          </p:nvPr>
        </p:nvSpPr>
        <p:spPr>
          <a:xfrm>
            <a:off x="750012" y="609599"/>
            <a:ext cx="8523989" cy="4938445"/>
          </a:xfrm>
        </p:spPr>
        <p:txBody>
          <a:bodyPr>
            <a:normAutofit/>
          </a:bodyPr>
          <a:lstStyle/>
          <a:p>
            <a:r>
              <a:rPr lang="en-US" sz="4800" dirty="0"/>
              <a:t>What has been allocated </a:t>
            </a:r>
            <a:br>
              <a:rPr lang="en-US" sz="4800" dirty="0"/>
            </a:br>
            <a:r>
              <a:rPr lang="en-US" sz="4800" dirty="0"/>
              <a:t>from the retirement portfolio </a:t>
            </a:r>
            <a:br>
              <a:rPr lang="en-US" sz="4800" dirty="0"/>
            </a:br>
            <a:r>
              <a:rPr lang="en-US" sz="4800" dirty="0"/>
              <a:t>and their income to pay for </a:t>
            </a:r>
            <a:br>
              <a:rPr lang="en-US" sz="4800" dirty="0"/>
            </a:br>
            <a:r>
              <a:rPr lang="en-US" sz="4800" dirty="0"/>
              <a:t>her care over the next 8 to 10 years?</a:t>
            </a:r>
          </a:p>
        </p:txBody>
      </p:sp>
    </p:spTree>
    <p:extLst>
      <p:ext uri="{BB962C8B-B14F-4D97-AF65-F5344CB8AC3E}">
        <p14:creationId xmlns:p14="http://schemas.microsoft.com/office/powerpoint/2010/main" val="347377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FACA-6F05-4936-998F-80FC709D3309}"/>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17006A93-66AB-4DEE-8654-C5156DEA9A14}"/>
              </a:ext>
            </a:extLst>
          </p:cNvPr>
          <p:cNvSpPr>
            <a:spLocks noGrp="1"/>
          </p:cNvSpPr>
          <p:nvPr>
            <p:ph idx="1"/>
          </p:nvPr>
        </p:nvSpPr>
        <p:spPr>
          <a:xfrm>
            <a:off x="1127145" y="2156604"/>
            <a:ext cx="8596668" cy="3071004"/>
          </a:xfrm>
        </p:spPr>
        <p:txBody>
          <a:bodyPr>
            <a:noAutofit/>
          </a:bodyPr>
          <a:lstStyle/>
          <a:p>
            <a:pPr marL="0" indent="0" algn="ctr">
              <a:buNone/>
            </a:pPr>
            <a:r>
              <a:rPr lang="en-US" sz="6600" dirty="0"/>
              <a:t>Introductions and        Getting to know you </a:t>
            </a:r>
          </a:p>
        </p:txBody>
      </p:sp>
    </p:spTree>
    <p:extLst>
      <p:ext uri="{BB962C8B-B14F-4D97-AF65-F5344CB8AC3E}">
        <p14:creationId xmlns:p14="http://schemas.microsoft.com/office/powerpoint/2010/main" val="858114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FA9E-602C-45AF-A711-E6D548395406}"/>
              </a:ext>
            </a:extLst>
          </p:cNvPr>
          <p:cNvSpPr>
            <a:spLocks noGrp="1"/>
          </p:cNvSpPr>
          <p:nvPr>
            <p:ph type="title"/>
          </p:nvPr>
        </p:nvSpPr>
        <p:spPr>
          <a:xfrm>
            <a:off x="606175" y="609599"/>
            <a:ext cx="8667827" cy="4794607"/>
          </a:xfrm>
        </p:spPr>
        <p:txBody>
          <a:bodyPr>
            <a:normAutofit/>
          </a:bodyPr>
          <a:lstStyle/>
          <a:p>
            <a:r>
              <a:rPr lang="en-US" sz="7200" dirty="0"/>
              <a:t>All of it…</a:t>
            </a:r>
            <a:br>
              <a:rPr lang="en-US" sz="7200" dirty="0"/>
            </a:br>
            <a:r>
              <a:rPr lang="en-US" sz="7200" dirty="0"/>
              <a:t> </a:t>
            </a:r>
            <a:br>
              <a:rPr lang="en-US" sz="7200" dirty="0"/>
            </a:br>
            <a:r>
              <a:rPr lang="en-US" sz="7200" dirty="0"/>
              <a:t>Where else can the </a:t>
            </a:r>
            <a:br>
              <a:rPr lang="en-US" sz="7200" dirty="0"/>
            </a:br>
            <a:r>
              <a:rPr lang="en-US" sz="7200" dirty="0"/>
              <a:t>funds come from? </a:t>
            </a:r>
          </a:p>
        </p:txBody>
      </p:sp>
    </p:spTree>
    <p:extLst>
      <p:ext uri="{BB962C8B-B14F-4D97-AF65-F5344CB8AC3E}">
        <p14:creationId xmlns:p14="http://schemas.microsoft.com/office/powerpoint/2010/main" val="180393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32DC-0F21-4B25-BF49-D49F09B4F706}"/>
              </a:ext>
            </a:extLst>
          </p:cNvPr>
          <p:cNvSpPr>
            <a:spLocks noGrp="1"/>
          </p:cNvSpPr>
          <p:nvPr>
            <p:ph type="title"/>
          </p:nvPr>
        </p:nvSpPr>
        <p:spPr>
          <a:xfrm>
            <a:off x="482885" y="609599"/>
            <a:ext cx="8791117" cy="5082283"/>
          </a:xfrm>
        </p:spPr>
        <p:txBody>
          <a:bodyPr>
            <a:normAutofit/>
          </a:bodyPr>
          <a:lstStyle/>
          <a:p>
            <a:r>
              <a:rPr lang="en-US" sz="5400" dirty="0"/>
              <a:t>Alan is now faced with how to pay for his wife’s custodial care.</a:t>
            </a:r>
            <a:br>
              <a:rPr lang="en-US" sz="5400" dirty="0"/>
            </a:br>
            <a:r>
              <a:rPr lang="en-US" sz="5400" dirty="0"/>
              <a:t> </a:t>
            </a:r>
            <a:br>
              <a:rPr lang="en-US" sz="5400" dirty="0"/>
            </a:br>
            <a:r>
              <a:rPr lang="en-US" sz="5400" dirty="0"/>
              <a:t>He looks into…</a:t>
            </a:r>
            <a:br>
              <a:rPr lang="en-US" dirty="0"/>
            </a:br>
            <a:endParaRPr lang="en-US" dirty="0"/>
          </a:p>
        </p:txBody>
      </p:sp>
    </p:spTree>
    <p:extLst>
      <p:ext uri="{BB962C8B-B14F-4D97-AF65-F5344CB8AC3E}">
        <p14:creationId xmlns:p14="http://schemas.microsoft.com/office/powerpoint/2010/main" val="2361875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0E9A-9E13-483C-A07E-90056CFF5EBF}"/>
              </a:ext>
            </a:extLst>
          </p:cNvPr>
          <p:cNvSpPr>
            <a:spLocks noGrp="1"/>
          </p:cNvSpPr>
          <p:nvPr>
            <p:ph type="title"/>
          </p:nvPr>
        </p:nvSpPr>
        <p:spPr>
          <a:xfrm>
            <a:off x="595900" y="256854"/>
            <a:ext cx="8678101" cy="6030930"/>
          </a:xfrm>
        </p:spPr>
        <p:txBody>
          <a:bodyPr>
            <a:normAutofit fontScale="90000"/>
          </a:bodyPr>
          <a:lstStyle/>
          <a:p>
            <a:r>
              <a:rPr lang="en-US" dirty="0"/>
              <a:t>Medicare, but finds it won't pay for custodial care</a:t>
            </a:r>
            <a:br>
              <a:rPr lang="en-US" dirty="0"/>
            </a:br>
            <a:br>
              <a:rPr lang="en-US" dirty="0"/>
            </a:br>
            <a:r>
              <a:rPr lang="en-US" dirty="0"/>
              <a:t>The VA, but again is told it’s not an option given his assets and income</a:t>
            </a:r>
            <a:br>
              <a:rPr lang="en-US" dirty="0"/>
            </a:br>
            <a:br>
              <a:rPr lang="en-US" dirty="0"/>
            </a:br>
            <a:r>
              <a:rPr lang="en-US" dirty="0"/>
              <a:t>Medicaid and this time he learns it will pay for custodial care, but almost exclusively in a nursing home. Alan promises himself it’s the last option but wants to know what would happen if he needed the program. He finds out…</a:t>
            </a:r>
            <a:br>
              <a:rPr lang="en-US" dirty="0"/>
            </a:br>
            <a:endParaRPr lang="en-US" dirty="0"/>
          </a:p>
        </p:txBody>
      </p:sp>
    </p:spTree>
    <p:extLst>
      <p:ext uri="{BB962C8B-B14F-4D97-AF65-F5344CB8AC3E}">
        <p14:creationId xmlns:p14="http://schemas.microsoft.com/office/powerpoint/2010/main" val="2551015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6839-6FD1-4D2D-B6B9-20F3D70DCFF0}"/>
              </a:ext>
            </a:extLst>
          </p:cNvPr>
          <p:cNvSpPr>
            <a:spLocks noGrp="1"/>
          </p:cNvSpPr>
          <p:nvPr>
            <p:ph type="title"/>
          </p:nvPr>
        </p:nvSpPr>
        <p:spPr>
          <a:xfrm>
            <a:off x="482885" y="349321"/>
            <a:ext cx="8791117" cy="6051479"/>
          </a:xfrm>
        </p:spPr>
        <p:txBody>
          <a:bodyPr>
            <a:normAutofit fontScale="90000"/>
          </a:bodyPr>
          <a:lstStyle/>
          <a:p>
            <a:r>
              <a:rPr lang="en-US" dirty="0"/>
              <a:t>That to qualify for benefits he would have to give his assets away</a:t>
            </a:r>
            <a:br>
              <a:rPr lang="en-US" dirty="0"/>
            </a:br>
            <a:br>
              <a:rPr lang="en-US" dirty="0"/>
            </a:br>
            <a:r>
              <a:rPr lang="en-US" dirty="0"/>
              <a:t>The problem is that they consist of low cost based investments and qualified funds the gifting of which would create substantial taxes.</a:t>
            </a:r>
            <a:br>
              <a:rPr lang="en-US" dirty="0"/>
            </a:br>
            <a:br>
              <a:rPr lang="en-US" dirty="0"/>
            </a:br>
            <a:r>
              <a:rPr lang="en-US" dirty="0"/>
              <a:t>He also finds out that once Camille qualifies for Medicaid he will lose her entire pension</a:t>
            </a:r>
            <a:br>
              <a:rPr lang="en-US" dirty="0"/>
            </a:br>
            <a:r>
              <a:rPr lang="en-US" dirty="0"/>
              <a:t>In effect he finds out that Medicaid is not free</a:t>
            </a:r>
            <a:br>
              <a:rPr lang="en-US" dirty="0"/>
            </a:br>
            <a:endParaRPr lang="en-US" dirty="0"/>
          </a:p>
        </p:txBody>
      </p:sp>
    </p:spTree>
    <p:extLst>
      <p:ext uri="{BB962C8B-B14F-4D97-AF65-F5344CB8AC3E}">
        <p14:creationId xmlns:p14="http://schemas.microsoft.com/office/powerpoint/2010/main" val="1959732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1E40-30EF-4369-87C1-4EC616FA268C}"/>
              </a:ext>
            </a:extLst>
          </p:cNvPr>
          <p:cNvSpPr>
            <a:spLocks noGrp="1"/>
          </p:cNvSpPr>
          <p:nvPr>
            <p:ph type="title"/>
          </p:nvPr>
        </p:nvSpPr>
        <p:spPr>
          <a:xfrm>
            <a:off x="585627" y="609599"/>
            <a:ext cx="8688375" cy="5883667"/>
          </a:xfrm>
        </p:spPr>
        <p:txBody>
          <a:bodyPr>
            <a:normAutofit fontScale="90000"/>
          </a:bodyPr>
          <a:lstStyle/>
          <a:p>
            <a:r>
              <a:rPr lang="en-US" dirty="0"/>
              <a:t>In an effort to preserve his income and assets he provides the care himself creating an unintended consequence that will end up devastating his children…</a:t>
            </a:r>
            <a:br>
              <a:rPr lang="en-US" dirty="0"/>
            </a:br>
            <a:br>
              <a:rPr lang="en-US" dirty="0"/>
            </a:br>
            <a:r>
              <a:rPr lang="en-US" dirty="0"/>
              <a:t>His health starts to fail to the point where a child has no choice but to step in and assist</a:t>
            </a:r>
            <a:br>
              <a:rPr lang="en-US" dirty="0"/>
            </a:br>
            <a:br>
              <a:rPr lang="en-US" dirty="0"/>
            </a:br>
            <a:r>
              <a:rPr lang="en-US" dirty="0"/>
              <a:t>What does that do to her health and the relationship with siblings who do not help out?</a:t>
            </a:r>
            <a:br>
              <a:rPr lang="en-US" dirty="0"/>
            </a:br>
            <a:endParaRPr lang="en-US" dirty="0"/>
          </a:p>
        </p:txBody>
      </p:sp>
    </p:spTree>
    <p:extLst>
      <p:ext uri="{BB962C8B-B14F-4D97-AF65-F5344CB8AC3E}">
        <p14:creationId xmlns:p14="http://schemas.microsoft.com/office/powerpoint/2010/main" val="3777838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E234-DB28-462E-93C5-DD766F0232C4}"/>
              </a:ext>
            </a:extLst>
          </p:cNvPr>
          <p:cNvSpPr>
            <a:spLocks noGrp="1"/>
          </p:cNvSpPr>
          <p:nvPr>
            <p:ph type="title"/>
          </p:nvPr>
        </p:nvSpPr>
        <p:spPr>
          <a:xfrm>
            <a:off x="657546" y="2373330"/>
            <a:ext cx="8616456" cy="2106202"/>
          </a:xfrm>
        </p:spPr>
        <p:txBody>
          <a:bodyPr/>
          <a:lstStyle/>
          <a:p>
            <a:r>
              <a:rPr lang="en-US" sz="6000" dirty="0"/>
              <a:t>Camille has Alzheimer’s</a:t>
            </a:r>
            <a:br>
              <a:rPr lang="en-US" dirty="0"/>
            </a:br>
            <a:r>
              <a:rPr lang="en-US" dirty="0"/>
              <a:t> </a:t>
            </a:r>
          </a:p>
        </p:txBody>
      </p:sp>
    </p:spTree>
    <p:extLst>
      <p:ext uri="{BB962C8B-B14F-4D97-AF65-F5344CB8AC3E}">
        <p14:creationId xmlns:p14="http://schemas.microsoft.com/office/powerpoint/2010/main" val="2884406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258E-76A1-4351-A47C-E50C37662DA6}"/>
              </a:ext>
            </a:extLst>
          </p:cNvPr>
          <p:cNvSpPr>
            <a:spLocks noGrp="1"/>
          </p:cNvSpPr>
          <p:nvPr>
            <p:ph type="title"/>
          </p:nvPr>
        </p:nvSpPr>
        <p:spPr>
          <a:xfrm>
            <a:off x="760288" y="1674688"/>
            <a:ext cx="8513714" cy="3698696"/>
          </a:xfrm>
        </p:spPr>
        <p:txBody>
          <a:bodyPr/>
          <a:lstStyle/>
          <a:p>
            <a:r>
              <a:rPr lang="en-US" sz="6000" dirty="0"/>
              <a:t>Her husband and </a:t>
            </a:r>
            <a:br>
              <a:rPr lang="en-US" sz="6000" dirty="0"/>
            </a:br>
            <a:r>
              <a:rPr lang="en-US" sz="6000" dirty="0"/>
              <a:t>children suffer from it</a:t>
            </a:r>
            <a:br>
              <a:rPr lang="en-US" dirty="0"/>
            </a:br>
            <a:endParaRPr lang="en-US" dirty="0"/>
          </a:p>
        </p:txBody>
      </p:sp>
    </p:spTree>
    <p:extLst>
      <p:ext uri="{BB962C8B-B14F-4D97-AF65-F5344CB8AC3E}">
        <p14:creationId xmlns:p14="http://schemas.microsoft.com/office/powerpoint/2010/main" val="4109788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0D317-6854-462C-A4EE-7B5270ADF498}"/>
              </a:ext>
            </a:extLst>
          </p:cNvPr>
          <p:cNvSpPr>
            <a:spLocks noGrp="1"/>
          </p:cNvSpPr>
          <p:nvPr>
            <p:ph type="title"/>
          </p:nvPr>
        </p:nvSpPr>
        <p:spPr>
          <a:xfrm>
            <a:off x="770562" y="2363056"/>
            <a:ext cx="8503440" cy="1962364"/>
          </a:xfrm>
        </p:spPr>
        <p:txBody>
          <a:bodyPr>
            <a:normAutofit/>
          </a:bodyPr>
          <a:lstStyle/>
          <a:p>
            <a:r>
              <a:rPr lang="en-US" sz="4400" dirty="0"/>
              <a:t>What if they had a plan in place?</a:t>
            </a:r>
          </a:p>
        </p:txBody>
      </p:sp>
    </p:spTree>
    <p:extLst>
      <p:ext uri="{BB962C8B-B14F-4D97-AF65-F5344CB8AC3E}">
        <p14:creationId xmlns:p14="http://schemas.microsoft.com/office/powerpoint/2010/main" val="1835142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D4D5-543D-4E43-B825-B490EBEE86FD}"/>
              </a:ext>
            </a:extLst>
          </p:cNvPr>
          <p:cNvSpPr>
            <a:spLocks noGrp="1"/>
          </p:cNvSpPr>
          <p:nvPr>
            <p:ph type="title"/>
          </p:nvPr>
        </p:nvSpPr>
        <p:spPr/>
        <p:txBody>
          <a:bodyPr>
            <a:normAutofit fontScale="90000"/>
          </a:bodyPr>
          <a:lstStyle/>
          <a:p>
            <a:r>
              <a:rPr lang="en-US" sz="8000" dirty="0"/>
              <a:t>Case Study #2</a:t>
            </a:r>
            <a:br>
              <a:rPr lang="en-US" dirty="0"/>
            </a:br>
            <a:br>
              <a:rPr lang="en-US" dirty="0"/>
            </a:br>
            <a:endParaRPr lang="en-US" dirty="0"/>
          </a:p>
        </p:txBody>
      </p:sp>
      <p:sp>
        <p:nvSpPr>
          <p:cNvPr id="3" name="Content Placeholder 2">
            <a:extLst>
              <a:ext uri="{FF2B5EF4-FFF2-40B4-BE49-F238E27FC236}">
                <a16:creationId xmlns:a16="http://schemas.microsoft.com/office/drawing/2014/main" id="{4C205B67-0352-4978-9319-60FBB2C0EFBC}"/>
              </a:ext>
            </a:extLst>
          </p:cNvPr>
          <p:cNvSpPr>
            <a:spLocks noGrp="1"/>
          </p:cNvSpPr>
          <p:nvPr>
            <p:ph idx="1"/>
          </p:nvPr>
        </p:nvSpPr>
        <p:spPr/>
        <p:txBody>
          <a:bodyPr>
            <a:normAutofit/>
          </a:bodyPr>
          <a:lstStyle/>
          <a:p>
            <a:r>
              <a:rPr lang="en-US" sz="4400" dirty="0"/>
              <a:t>Bruce and Sophia</a:t>
            </a:r>
          </a:p>
          <a:p>
            <a:r>
              <a:rPr lang="en-US" sz="4400" dirty="0"/>
              <a:t>Bruce is 69, Sophia is 58</a:t>
            </a:r>
          </a:p>
          <a:p>
            <a:r>
              <a:rPr lang="en-US" sz="4400" dirty="0"/>
              <a:t>They have 4 children</a:t>
            </a:r>
          </a:p>
          <a:p>
            <a:r>
              <a:rPr lang="en-US" sz="4400" dirty="0"/>
              <a:t>(3 are from Bruce’s 1</a:t>
            </a:r>
            <a:r>
              <a:rPr lang="en-US" sz="4400" baseline="30000" dirty="0"/>
              <a:t>st</a:t>
            </a:r>
            <a:r>
              <a:rPr lang="en-US" sz="4400" dirty="0"/>
              <a:t> marriage and 1 is theirs together) </a:t>
            </a:r>
          </a:p>
          <a:p>
            <a:endParaRPr lang="en-US" dirty="0"/>
          </a:p>
        </p:txBody>
      </p:sp>
    </p:spTree>
    <p:extLst>
      <p:ext uri="{BB962C8B-B14F-4D97-AF65-F5344CB8AC3E}">
        <p14:creationId xmlns:p14="http://schemas.microsoft.com/office/powerpoint/2010/main" val="718718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28E2-31C5-43F2-B8F7-8B0A3DBA45A6}"/>
              </a:ext>
            </a:extLst>
          </p:cNvPr>
          <p:cNvSpPr>
            <a:spLocks noGrp="1"/>
          </p:cNvSpPr>
          <p:nvPr>
            <p:ph type="title"/>
          </p:nvPr>
        </p:nvSpPr>
        <p:spPr>
          <a:xfrm>
            <a:off x="677334" y="349322"/>
            <a:ext cx="8596668" cy="934948"/>
          </a:xfrm>
        </p:spPr>
        <p:txBody>
          <a:bodyPr>
            <a:normAutofit/>
          </a:bodyPr>
          <a:lstStyle/>
          <a:p>
            <a:r>
              <a:rPr lang="en-US" sz="4800" dirty="0"/>
              <a:t>Bruce and Sophia</a:t>
            </a:r>
          </a:p>
        </p:txBody>
      </p:sp>
      <p:sp>
        <p:nvSpPr>
          <p:cNvPr id="3" name="Content Placeholder 2">
            <a:extLst>
              <a:ext uri="{FF2B5EF4-FFF2-40B4-BE49-F238E27FC236}">
                <a16:creationId xmlns:a16="http://schemas.microsoft.com/office/drawing/2014/main" id="{1AB0CA44-04D5-48C6-A804-C4CC17F9B850}"/>
              </a:ext>
            </a:extLst>
          </p:cNvPr>
          <p:cNvSpPr>
            <a:spLocks noGrp="1"/>
          </p:cNvSpPr>
          <p:nvPr>
            <p:ph idx="1"/>
          </p:nvPr>
        </p:nvSpPr>
        <p:spPr>
          <a:xfrm>
            <a:off x="677334" y="1479479"/>
            <a:ext cx="8596668" cy="4561884"/>
          </a:xfrm>
        </p:spPr>
        <p:txBody>
          <a:bodyPr>
            <a:normAutofit lnSpcReduction="10000"/>
          </a:bodyPr>
          <a:lstStyle/>
          <a:p>
            <a:r>
              <a:rPr lang="en-US" sz="2000" dirty="0"/>
              <a:t>Their current house has a mortgage of $250,000</a:t>
            </a:r>
          </a:p>
          <a:p>
            <a:r>
              <a:rPr lang="en-US" sz="2000" dirty="0"/>
              <a:t>Their retirement portfolio is worth $5,000,000:</a:t>
            </a:r>
          </a:p>
          <a:p>
            <a:r>
              <a:rPr lang="en-US" sz="2000" dirty="0"/>
              <a:t> $3,500,000 in qualified funds</a:t>
            </a:r>
          </a:p>
          <a:p>
            <a:r>
              <a:rPr lang="en-US" sz="2000" dirty="0"/>
              <a:t> $1,150,000 in stock</a:t>
            </a:r>
          </a:p>
          <a:p>
            <a:r>
              <a:rPr lang="en-US" sz="2000" dirty="0"/>
              <a:t> $350,000 in cash</a:t>
            </a:r>
          </a:p>
          <a:p>
            <a:endParaRPr lang="en-US" sz="2000" dirty="0"/>
          </a:p>
          <a:p>
            <a:r>
              <a:rPr lang="en-US" sz="2000" dirty="0"/>
              <a:t>Income: SS: $50,000; $200,000 from qualified funds</a:t>
            </a:r>
          </a:p>
          <a:p>
            <a:r>
              <a:rPr lang="en-US" sz="2000" dirty="0"/>
              <a:t>Bruce is retired, but still does some consulting.  Sophia is still working, but plans to retire in 2 years from teaching.  They enjoy their vacation home in CO.</a:t>
            </a:r>
          </a:p>
          <a:p>
            <a:r>
              <a:rPr lang="en-US" sz="2000" dirty="0"/>
              <a:t>Their youngest child starts college next year.   They have 5 grandchildren under the age of 10.  </a:t>
            </a:r>
          </a:p>
          <a:p>
            <a:endParaRPr lang="en-US" dirty="0"/>
          </a:p>
        </p:txBody>
      </p:sp>
    </p:spTree>
    <p:extLst>
      <p:ext uri="{BB962C8B-B14F-4D97-AF65-F5344CB8AC3E}">
        <p14:creationId xmlns:p14="http://schemas.microsoft.com/office/powerpoint/2010/main" val="73051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AAF5-BE66-42E8-B3C2-1EE5DE012D8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AF6807C-517F-4A93-9A9D-0E32C2BC1408}"/>
              </a:ext>
            </a:extLst>
          </p:cNvPr>
          <p:cNvSpPr>
            <a:spLocks noGrp="1"/>
          </p:cNvSpPr>
          <p:nvPr>
            <p:ph idx="1"/>
          </p:nvPr>
        </p:nvSpPr>
        <p:spPr>
          <a:xfrm>
            <a:off x="0" y="1736333"/>
            <a:ext cx="11155680" cy="1910993"/>
          </a:xfrm>
        </p:spPr>
        <p:txBody>
          <a:bodyPr>
            <a:noAutofit/>
          </a:bodyPr>
          <a:lstStyle/>
          <a:p>
            <a:pPr marL="0" indent="0">
              <a:buNone/>
            </a:pPr>
            <a:r>
              <a:rPr lang="en-US" sz="8000" dirty="0"/>
              <a:t>             Agenda</a:t>
            </a:r>
          </a:p>
        </p:txBody>
      </p:sp>
    </p:spTree>
    <p:extLst>
      <p:ext uri="{BB962C8B-B14F-4D97-AF65-F5344CB8AC3E}">
        <p14:creationId xmlns:p14="http://schemas.microsoft.com/office/powerpoint/2010/main" val="2014350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634D2-AC15-40DC-964D-46F6A9EFBAFD}"/>
              </a:ext>
            </a:extLst>
          </p:cNvPr>
          <p:cNvSpPr>
            <a:spLocks noGrp="1"/>
          </p:cNvSpPr>
          <p:nvPr>
            <p:ph type="title"/>
          </p:nvPr>
        </p:nvSpPr>
        <p:spPr>
          <a:xfrm>
            <a:off x="595901" y="821933"/>
            <a:ext cx="8811665" cy="4161033"/>
          </a:xfrm>
        </p:spPr>
        <p:txBody>
          <a:bodyPr>
            <a:noAutofit/>
          </a:bodyPr>
          <a:lstStyle/>
          <a:p>
            <a:r>
              <a:rPr lang="en-US" sz="6000" dirty="0"/>
              <a:t>Bruce suffers a debilitating stroke while skiing on vacation with his oldest son</a:t>
            </a:r>
          </a:p>
        </p:txBody>
      </p:sp>
    </p:spTree>
    <p:extLst>
      <p:ext uri="{BB962C8B-B14F-4D97-AF65-F5344CB8AC3E}">
        <p14:creationId xmlns:p14="http://schemas.microsoft.com/office/powerpoint/2010/main" val="1940289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3FE3-CFC1-46DF-A007-7077B5E7C8A0}"/>
              </a:ext>
            </a:extLst>
          </p:cNvPr>
          <p:cNvSpPr>
            <a:spLocks noGrp="1"/>
          </p:cNvSpPr>
          <p:nvPr>
            <p:ph type="title"/>
          </p:nvPr>
        </p:nvSpPr>
        <p:spPr>
          <a:xfrm>
            <a:off x="677334" y="609600"/>
            <a:ext cx="8733794" cy="4989816"/>
          </a:xfrm>
        </p:spPr>
        <p:txBody>
          <a:bodyPr>
            <a:noAutofit/>
          </a:bodyPr>
          <a:lstStyle/>
          <a:p>
            <a:r>
              <a:rPr lang="en-US" dirty="0"/>
              <a:t>After being stabilized at the area hospital Bruce is transferred to a rehab facility.  He is there for 63 days.  Once he is stabilized, the family chooses to move him back to St. Louis.  </a:t>
            </a:r>
            <a:br>
              <a:rPr lang="en-US" dirty="0"/>
            </a:br>
            <a:br>
              <a:rPr lang="en-US" dirty="0"/>
            </a:br>
            <a:r>
              <a:rPr lang="en-US" dirty="0"/>
              <a:t>The family now must decide whether Bruce will receive care at home, or in a facility.</a:t>
            </a:r>
          </a:p>
        </p:txBody>
      </p:sp>
    </p:spTree>
    <p:extLst>
      <p:ext uri="{BB962C8B-B14F-4D97-AF65-F5344CB8AC3E}">
        <p14:creationId xmlns:p14="http://schemas.microsoft.com/office/powerpoint/2010/main" val="162740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7B4A-54C5-4518-859E-32B94624ADA6}"/>
              </a:ext>
            </a:extLst>
          </p:cNvPr>
          <p:cNvSpPr>
            <a:spLocks noGrp="1"/>
          </p:cNvSpPr>
          <p:nvPr>
            <p:ph type="title"/>
          </p:nvPr>
        </p:nvSpPr>
        <p:spPr/>
        <p:txBody>
          <a:bodyPr>
            <a:normAutofit/>
          </a:bodyPr>
          <a:lstStyle/>
          <a:p>
            <a:r>
              <a:rPr lang="en-US" sz="5400" dirty="0"/>
              <a:t>A view from 30,000 feet…</a:t>
            </a:r>
          </a:p>
        </p:txBody>
      </p:sp>
      <p:sp>
        <p:nvSpPr>
          <p:cNvPr id="3" name="Content Placeholder 2">
            <a:extLst>
              <a:ext uri="{FF2B5EF4-FFF2-40B4-BE49-F238E27FC236}">
                <a16:creationId xmlns:a16="http://schemas.microsoft.com/office/drawing/2014/main" id="{49CE1CE5-42B3-46A9-9021-FC155282922B}"/>
              </a:ext>
            </a:extLst>
          </p:cNvPr>
          <p:cNvSpPr>
            <a:spLocks noGrp="1"/>
          </p:cNvSpPr>
          <p:nvPr>
            <p:ph idx="1"/>
          </p:nvPr>
        </p:nvSpPr>
        <p:spPr/>
        <p:txBody>
          <a:bodyPr/>
          <a:lstStyle/>
          <a:p>
            <a:pPr marL="0" indent="0">
              <a:buNone/>
            </a:pPr>
            <a:r>
              <a:rPr lang="en-US" sz="4400" dirty="0"/>
              <a:t>Creating and funding a plan</a:t>
            </a:r>
            <a:br>
              <a:rPr lang="en-US" sz="4400" dirty="0"/>
            </a:br>
            <a:r>
              <a:rPr lang="en-US" sz="4400" dirty="0"/>
              <a:t>for extended care </a:t>
            </a:r>
          </a:p>
          <a:p>
            <a:pPr marL="0" indent="0">
              <a:buNone/>
            </a:pPr>
            <a:r>
              <a:rPr lang="en-US" sz="4400" dirty="0"/>
              <a:t>will preserve EVERY</a:t>
            </a:r>
          </a:p>
          <a:p>
            <a:pPr marL="0" indent="0">
              <a:buNone/>
            </a:pPr>
            <a:r>
              <a:rPr lang="en-US" sz="4400" dirty="0"/>
              <a:t>other plan you have established</a:t>
            </a:r>
          </a:p>
          <a:p>
            <a:endParaRPr lang="en-US" dirty="0"/>
          </a:p>
        </p:txBody>
      </p:sp>
    </p:spTree>
    <p:extLst>
      <p:ext uri="{BB962C8B-B14F-4D97-AF65-F5344CB8AC3E}">
        <p14:creationId xmlns:p14="http://schemas.microsoft.com/office/powerpoint/2010/main" val="2500561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8697-DADE-4B61-9EA0-07DB808FC784}"/>
              </a:ext>
            </a:extLst>
          </p:cNvPr>
          <p:cNvSpPr>
            <a:spLocks noGrp="1"/>
          </p:cNvSpPr>
          <p:nvPr>
            <p:ph type="title"/>
          </p:nvPr>
        </p:nvSpPr>
        <p:spPr>
          <a:xfrm>
            <a:off x="677334" y="246580"/>
            <a:ext cx="8596668" cy="1683820"/>
          </a:xfrm>
        </p:spPr>
        <p:txBody>
          <a:bodyPr>
            <a:normAutofit/>
          </a:bodyPr>
          <a:lstStyle/>
          <a:p>
            <a:r>
              <a:rPr lang="en-US" sz="4800" dirty="0">
                <a:solidFill>
                  <a:schemeClr val="accent2">
                    <a:lumMod val="75000"/>
                  </a:schemeClr>
                </a:solidFill>
              </a:rPr>
              <a:t>Are you a partner in solving the Healthcare Crisis?</a:t>
            </a:r>
          </a:p>
        </p:txBody>
      </p:sp>
      <p:sp>
        <p:nvSpPr>
          <p:cNvPr id="3" name="Content Placeholder 2">
            <a:extLst>
              <a:ext uri="{FF2B5EF4-FFF2-40B4-BE49-F238E27FC236}">
                <a16:creationId xmlns:a16="http://schemas.microsoft.com/office/drawing/2014/main" id="{16B7FD24-675B-4158-B9AA-E4A782D84BE9}"/>
              </a:ext>
            </a:extLst>
          </p:cNvPr>
          <p:cNvSpPr>
            <a:spLocks noGrp="1"/>
          </p:cNvSpPr>
          <p:nvPr>
            <p:ph idx="1"/>
          </p:nvPr>
        </p:nvSpPr>
        <p:spPr/>
        <p:txBody>
          <a:bodyPr>
            <a:normAutofit/>
          </a:bodyPr>
          <a:lstStyle/>
          <a:p>
            <a:r>
              <a:rPr lang="en-US" sz="2800" dirty="0"/>
              <a:t>We implore you to no longer accept the consequences of ignoring the risks to your clients and your book of business</a:t>
            </a:r>
            <a:endParaRPr lang="en-US" sz="2000" dirty="0"/>
          </a:p>
          <a:p>
            <a:r>
              <a:rPr lang="en-US" sz="2800" dirty="0"/>
              <a:t>Are you ready to lead the healthcare and extended care conversation?</a:t>
            </a:r>
          </a:p>
          <a:p>
            <a:r>
              <a:rPr lang="en-US" sz="2800" dirty="0"/>
              <a:t>Are you ready to turn over the responsibility of the Medicare and Long-Term Care solutions to the experts so we can provide the ongoing service?</a:t>
            </a:r>
          </a:p>
          <a:p>
            <a:endParaRPr lang="en-US" dirty="0"/>
          </a:p>
        </p:txBody>
      </p:sp>
    </p:spTree>
    <p:extLst>
      <p:ext uri="{BB962C8B-B14F-4D97-AF65-F5344CB8AC3E}">
        <p14:creationId xmlns:p14="http://schemas.microsoft.com/office/powerpoint/2010/main" val="2665300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EF8A7-D9F8-4E88-9790-266192B973FF}"/>
              </a:ext>
            </a:extLst>
          </p:cNvPr>
          <p:cNvSpPr>
            <a:spLocks noGrp="1"/>
          </p:cNvSpPr>
          <p:nvPr>
            <p:ph type="title"/>
          </p:nvPr>
        </p:nvSpPr>
        <p:spPr>
          <a:xfrm>
            <a:off x="1202076" y="1952090"/>
            <a:ext cx="8071926" cy="3431568"/>
          </a:xfrm>
        </p:spPr>
        <p:txBody>
          <a:bodyPr>
            <a:normAutofit/>
          </a:bodyPr>
          <a:lstStyle/>
          <a:p>
            <a:r>
              <a:rPr lang="en-US" sz="5400" dirty="0"/>
              <a:t>We are ready to be your resources and partners </a:t>
            </a:r>
          </a:p>
        </p:txBody>
      </p:sp>
    </p:spTree>
    <p:extLst>
      <p:ext uri="{BB962C8B-B14F-4D97-AF65-F5344CB8AC3E}">
        <p14:creationId xmlns:p14="http://schemas.microsoft.com/office/powerpoint/2010/main" val="3451197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B6C4-8780-4D12-AB59-0F6036B027CF}"/>
              </a:ext>
            </a:extLst>
          </p:cNvPr>
          <p:cNvSpPr>
            <a:spLocks noGrp="1"/>
          </p:cNvSpPr>
          <p:nvPr>
            <p:ph type="ctrTitle"/>
          </p:nvPr>
        </p:nvSpPr>
        <p:spPr/>
        <p:txBody>
          <a:bodyPr/>
          <a:lstStyle/>
          <a:p>
            <a:r>
              <a:rPr lang="en-US" sz="7200" dirty="0"/>
              <a:t>Thank You!</a:t>
            </a:r>
            <a:br>
              <a:rPr lang="en-US" dirty="0"/>
            </a:br>
            <a:endParaRPr lang="en-US" dirty="0"/>
          </a:p>
        </p:txBody>
      </p:sp>
      <p:sp>
        <p:nvSpPr>
          <p:cNvPr id="3" name="Subtitle 2">
            <a:extLst>
              <a:ext uri="{FF2B5EF4-FFF2-40B4-BE49-F238E27FC236}">
                <a16:creationId xmlns:a16="http://schemas.microsoft.com/office/drawing/2014/main" id="{C841902F-6793-4CB4-9A6F-C8925FD2E0AA}"/>
              </a:ext>
            </a:extLst>
          </p:cNvPr>
          <p:cNvSpPr>
            <a:spLocks noGrp="1"/>
          </p:cNvSpPr>
          <p:nvPr>
            <p:ph type="subTitle" idx="1"/>
          </p:nvPr>
        </p:nvSpPr>
        <p:spPr/>
        <p:txBody>
          <a:bodyPr>
            <a:noAutofit/>
          </a:bodyPr>
          <a:lstStyle/>
          <a:p>
            <a:r>
              <a:rPr lang="en-US" sz="6600" dirty="0">
                <a:solidFill>
                  <a:schemeClr val="accent2">
                    <a:lumMod val="75000"/>
                  </a:schemeClr>
                </a:solidFill>
              </a:rPr>
              <a:t>Any Questions?</a:t>
            </a:r>
          </a:p>
        </p:txBody>
      </p:sp>
    </p:spTree>
    <p:extLst>
      <p:ext uri="{BB962C8B-B14F-4D97-AF65-F5344CB8AC3E}">
        <p14:creationId xmlns:p14="http://schemas.microsoft.com/office/powerpoint/2010/main" val="1896566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2536-7A91-4003-AC93-A13CD7777670}"/>
              </a:ext>
            </a:extLst>
          </p:cNvPr>
          <p:cNvSpPr>
            <a:spLocks noGrp="1"/>
          </p:cNvSpPr>
          <p:nvPr>
            <p:ph type="ctrTitle"/>
          </p:nvPr>
        </p:nvSpPr>
        <p:spPr>
          <a:xfrm>
            <a:off x="3590457" y="414071"/>
            <a:ext cx="6118622" cy="491477"/>
          </a:xfrm>
        </p:spPr>
        <p:txBody>
          <a:bodyPr>
            <a:normAutofit fontScale="90000"/>
          </a:bodyPr>
          <a:lstStyle/>
          <a:p>
            <a:r>
              <a:rPr lang="en-US" sz="4000" dirty="0">
                <a:solidFill>
                  <a:schemeClr val="tx1"/>
                </a:solidFill>
                <a:latin typeface="+mn-lt"/>
              </a:rPr>
              <a:t>Diane </a:t>
            </a:r>
            <a:r>
              <a:rPr lang="en-US" sz="4000" dirty="0" err="1">
                <a:solidFill>
                  <a:schemeClr val="tx1"/>
                </a:solidFill>
                <a:latin typeface="+mn-lt"/>
              </a:rPr>
              <a:t>Finnestead</a:t>
            </a:r>
            <a:r>
              <a:rPr lang="en-US" sz="4000" dirty="0">
                <a:solidFill>
                  <a:schemeClr val="tx1"/>
                </a:solidFill>
                <a:latin typeface="+mn-lt"/>
              </a:rPr>
              <a:t> MAT, Ed. S.           </a:t>
            </a:r>
          </a:p>
        </p:txBody>
      </p:sp>
      <p:sp>
        <p:nvSpPr>
          <p:cNvPr id="3" name="Subtitle 2">
            <a:extLst>
              <a:ext uri="{FF2B5EF4-FFF2-40B4-BE49-F238E27FC236}">
                <a16:creationId xmlns:a16="http://schemas.microsoft.com/office/drawing/2014/main" id="{A5551506-0575-4AE9-B7E5-AD29D7BC6F5C}"/>
              </a:ext>
            </a:extLst>
          </p:cNvPr>
          <p:cNvSpPr>
            <a:spLocks noGrp="1"/>
          </p:cNvSpPr>
          <p:nvPr>
            <p:ph type="subTitle" idx="1"/>
          </p:nvPr>
        </p:nvSpPr>
        <p:spPr/>
        <p:txBody>
          <a:bodyPr/>
          <a:lstStyle/>
          <a:p>
            <a:r>
              <a:rPr lang="en-US" dirty="0"/>
              <a:t> </a:t>
            </a:r>
          </a:p>
        </p:txBody>
      </p:sp>
      <p:pic>
        <p:nvPicPr>
          <p:cNvPr id="5" name="Picture 4">
            <a:extLst>
              <a:ext uri="{FF2B5EF4-FFF2-40B4-BE49-F238E27FC236}">
                <a16:creationId xmlns:a16="http://schemas.microsoft.com/office/drawing/2014/main" id="{A9E58B68-B6E5-49EE-9443-5CFC6C98F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98474"/>
            <a:ext cx="2493177" cy="3024554"/>
          </a:xfrm>
          <a:prstGeom prst="rect">
            <a:avLst/>
          </a:prstGeom>
        </p:spPr>
      </p:pic>
      <p:pic>
        <p:nvPicPr>
          <p:cNvPr id="7" name="Picture 6">
            <a:extLst>
              <a:ext uri="{FF2B5EF4-FFF2-40B4-BE49-F238E27FC236}">
                <a16:creationId xmlns:a16="http://schemas.microsoft.com/office/drawing/2014/main" id="{93463C33-621D-4E02-B84D-7346CCEA0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79" y="3263704"/>
            <a:ext cx="2493177" cy="3024555"/>
          </a:xfrm>
          <a:prstGeom prst="rect">
            <a:avLst/>
          </a:prstGeom>
        </p:spPr>
      </p:pic>
      <p:cxnSp>
        <p:nvCxnSpPr>
          <p:cNvPr id="9" name="Straight Connector 8">
            <a:extLst>
              <a:ext uri="{FF2B5EF4-FFF2-40B4-BE49-F238E27FC236}">
                <a16:creationId xmlns:a16="http://schemas.microsoft.com/office/drawing/2014/main" id="{6E6FC1C6-01F1-4B0D-BAA7-515414C9E4EF}"/>
              </a:ext>
            </a:extLst>
          </p:cNvPr>
          <p:cNvCxnSpPr>
            <a:cxnSpLocks/>
          </p:cNvCxnSpPr>
          <p:nvPr/>
        </p:nvCxnSpPr>
        <p:spPr>
          <a:xfrm>
            <a:off x="3590456" y="1097280"/>
            <a:ext cx="597478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26B9FB3-51D9-441F-8D87-B3E1AE79154F}"/>
              </a:ext>
            </a:extLst>
          </p:cNvPr>
          <p:cNvSpPr txBox="1"/>
          <p:nvPr/>
        </p:nvSpPr>
        <p:spPr>
          <a:xfrm>
            <a:off x="3737111" y="3765983"/>
            <a:ext cx="6838123" cy="646331"/>
          </a:xfrm>
          <a:prstGeom prst="rect">
            <a:avLst/>
          </a:prstGeom>
          <a:noFill/>
        </p:spPr>
        <p:txBody>
          <a:bodyPr wrap="square" rtlCol="0">
            <a:spAutoFit/>
          </a:bodyPr>
          <a:lstStyle/>
          <a:p>
            <a:r>
              <a:rPr lang="en-US" sz="3600" dirty="0">
                <a:solidFill>
                  <a:schemeClr val="tx1">
                    <a:lumMod val="75000"/>
                    <a:lumOff val="25000"/>
                  </a:schemeClr>
                </a:solidFill>
              </a:rPr>
              <a:t>Kerry Ghormley, CLTC</a:t>
            </a:r>
          </a:p>
        </p:txBody>
      </p:sp>
      <p:sp>
        <p:nvSpPr>
          <p:cNvPr id="11" name="TextBox 10">
            <a:extLst>
              <a:ext uri="{FF2B5EF4-FFF2-40B4-BE49-F238E27FC236}">
                <a16:creationId xmlns:a16="http://schemas.microsoft.com/office/drawing/2014/main" id="{FD1CF265-6C2D-451D-9104-5E83488E9196}"/>
              </a:ext>
            </a:extLst>
          </p:cNvPr>
          <p:cNvSpPr txBox="1"/>
          <p:nvPr/>
        </p:nvSpPr>
        <p:spPr>
          <a:xfrm>
            <a:off x="3737112" y="1289012"/>
            <a:ext cx="7320094" cy="1938992"/>
          </a:xfrm>
          <a:prstGeom prst="rect">
            <a:avLst/>
          </a:prstGeom>
          <a:noFill/>
        </p:spPr>
        <p:txBody>
          <a:bodyPr wrap="square" rtlCol="0">
            <a:spAutoFit/>
          </a:bodyPr>
          <a:lstStyle/>
          <a:p>
            <a:r>
              <a:rPr lang="en-US" sz="2400" dirty="0">
                <a:solidFill>
                  <a:schemeClr val="tx1">
                    <a:lumMod val="75000"/>
                    <a:lumOff val="25000"/>
                  </a:schemeClr>
                </a:solidFill>
                <a:hlinkClick r:id="rId5">
                  <a:extLst>
                    <a:ext uri="{A12FA001-AC4F-418D-AE19-62706E023703}">
                      <ahyp:hlinkClr xmlns:ahyp="http://schemas.microsoft.com/office/drawing/2018/hyperlinkcolor" val="tx"/>
                    </a:ext>
                  </a:extLst>
                </a:hlinkClick>
              </a:rPr>
              <a:t>dianef88@sbcglobal.net</a:t>
            </a:r>
            <a:endParaRPr lang="en-US" sz="2400" dirty="0">
              <a:solidFill>
                <a:schemeClr val="tx1">
                  <a:lumMod val="75000"/>
                  <a:lumOff val="25000"/>
                </a:schemeClr>
              </a:solidFill>
            </a:endParaRPr>
          </a:p>
          <a:p>
            <a:endParaRPr lang="en-US" sz="2400" dirty="0">
              <a:solidFill>
                <a:schemeClr val="tx1">
                  <a:lumMod val="75000"/>
                  <a:lumOff val="25000"/>
                </a:schemeClr>
              </a:solidFill>
            </a:endParaRPr>
          </a:p>
          <a:p>
            <a:r>
              <a:rPr lang="en-US" sz="2400" dirty="0">
                <a:solidFill>
                  <a:schemeClr val="tx1">
                    <a:lumMod val="75000"/>
                    <a:lumOff val="25000"/>
                  </a:schemeClr>
                </a:solidFill>
              </a:rPr>
              <a:t>314-302-5743 (text preferred)</a:t>
            </a:r>
          </a:p>
          <a:p>
            <a:endParaRPr lang="en-US" sz="2400" dirty="0">
              <a:solidFill>
                <a:schemeClr val="tx1">
                  <a:lumMod val="75000"/>
                  <a:lumOff val="25000"/>
                </a:schemeClr>
              </a:solidFill>
            </a:endParaRPr>
          </a:p>
          <a:p>
            <a:r>
              <a:rPr lang="en-US" sz="2400" dirty="0">
                <a:solidFill>
                  <a:schemeClr val="tx1">
                    <a:lumMod val="75000"/>
                    <a:lumOff val="25000"/>
                  </a:schemeClr>
                </a:solidFill>
              </a:rPr>
              <a:t>314-920-3990 (call to schedule an appointment)</a:t>
            </a:r>
          </a:p>
        </p:txBody>
      </p:sp>
      <p:sp>
        <p:nvSpPr>
          <p:cNvPr id="12" name="TextBox 11">
            <a:extLst>
              <a:ext uri="{FF2B5EF4-FFF2-40B4-BE49-F238E27FC236}">
                <a16:creationId xmlns:a16="http://schemas.microsoft.com/office/drawing/2014/main" id="{24A6A02A-6429-4C99-A634-6EEDFEC17EDE}"/>
              </a:ext>
            </a:extLst>
          </p:cNvPr>
          <p:cNvSpPr txBox="1"/>
          <p:nvPr/>
        </p:nvSpPr>
        <p:spPr>
          <a:xfrm>
            <a:off x="3737111" y="4455621"/>
            <a:ext cx="7421340" cy="1666722"/>
          </a:xfrm>
          <a:prstGeom prst="rect">
            <a:avLst/>
          </a:prstGeom>
          <a:noFill/>
        </p:spPr>
        <p:txBody>
          <a:bodyPr wrap="square" rtlCol="0">
            <a:spAutoFit/>
          </a:bodyPr>
          <a:lstStyle/>
          <a:p>
            <a:r>
              <a:rPr lang="en-US" sz="2000" dirty="0">
                <a:solidFill>
                  <a:schemeClr val="tx1">
                    <a:lumMod val="75000"/>
                    <a:lumOff val="25000"/>
                  </a:schemeClr>
                </a:solidFill>
                <a:hlinkClick r:id="rId6">
                  <a:extLst>
                    <a:ext uri="{A12FA001-AC4F-418D-AE19-62706E023703}">
                      <ahyp:hlinkClr xmlns:ahyp="http://schemas.microsoft.com/office/drawing/2018/hyperlinkcolor" val="tx"/>
                    </a:ext>
                  </a:extLst>
                </a:hlinkClick>
              </a:rPr>
              <a:t>kghormley@gmail.com</a:t>
            </a:r>
            <a:endParaRPr lang="en-US" sz="2000" dirty="0">
              <a:solidFill>
                <a:schemeClr val="tx1">
                  <a:lumMod val="75000"/>
                  <a:lumOff val="25000"/>
                </a:schemeClr>
              </a:solidFill>
            </a:endParaRPr>
          </a:p>
          <a:p>
            <a:endParaRPr lang="en-US" sz="2000" dirty="0">
              <a:solidFill>
                <a:schemeClr val="tx1">
                  <a:lumMod val="75000"/>
                  <a:lumOff val="25000"/>
                </a:schemeClr>
              </a:solidFill>
            </a:endParaRPr>
          </a:p>
          <a:p>
            <a:r>
              <a:rPr lang="en-US" sz="2000" dirty="0">
                <a:solidFill>
                  <a:schemeClr val="tx1">
                    <a:lumMod val="75000"/>
                    <a:lumOff val="25000"/>
                  </a:schemeClr>
                </a:solidFill>
              </a:rPr>
              <a:t>314-276-8897 (cell phone)</a:t>
            </a:r>
          </a:p>
          <a:p>
            <a:endParaRPr lang="en-US" sz="2000" dirty="0">
              <a:solidFill>
                <a:schemeClr val="tx1">
                  <a:lumMod val="75000"/>
                  <a:lumOff val="25000"/>
                </a:schemeClr>
              </a:solidFill>
            </a:endParaRPr>
          </a:p>
          <a:p>
            <a:r>
              <a:rPr lang="en-US" sz="2000" dirty="0">
                <a:solidFill>
                  <a:schemeClr val="tx1">
                    <a:lumMod val="75000"/>
                    <a:lumOff val="25000"/>
                  </a:schemeClr>
                </a:solidFill>
              </a:rPr>
              <a:t>314-405-8888 ext. 105 (office</a:t>
            </a:r>
            <a:r>
              <a:rPr lang="en-US" sz="2000" dirty="0"/>
              <a:t>)</a:t>
            </a:r>
          </a:p>
        </p:txBody>
      </p:sp>
    </p:spTree>
    <p:extLst>
      <p:ext uri="{BB962C8B-B14F-4D97-AF65-F5344CB8AC3E}">
        <p14:creationId xmlns:p14="http://schemas.microsoft.com/office/powerpoint/2010/main" val="620822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903E-1D54-4047-8534-6E6CA5A81648}"/>
              </a:ext>
            </a:extLst>
          </p:cNvPr>
          <p:cNvSpPr>
            <a:spLocks noGrp="1"/>
          </p:cNvSpPr>
          <p:nvPr>
            <p:ph type="title"/>
          </p:nvPr>
        </p:nvSpPr>
        <p:spPr>
          <a:xfrm>
            <a:off x="224287" y="1052424"/>
            <a:ext cx="9696089" cy="1121434"/>
          </a:xfrm>
        </p:spPr>
        <p:txBody>
          <a:bodyPr>
            <a:noAutofit/>
          </a:bodyPr>
          <a:lstStyle/>
          <a:p>
            <a:r>
              <a:rPr lang="en-US" sz="4800" dirty="0"/>
              <a:t>Why We Are Here at Merrill Lynch</a:t>
            </a:r>
          </a:p>
        </p:txBody>
      </p:sp>
      <p:sp>
        <p:nvSpPr>
          <p:cNvPr id="3" name="Content Placeholder 2">
            <a:extLst>
              <a:ext uri="{FF2B5EF4-FFF2-40B4-BE49-F238E27FC236}">
                <a16:creationId xmlns:a16="http://schemas.microsoft.com/office/drawing/2014/main" id="{C5520A07-8BE4-4623-84C8-CF625FA13472}"/>
              </a:ext>
            </a:extLst>
          </p:cNvPr>
          <p:cNvSpPr>
            <a:spLocks noGrp="1"/>
          </p:cNvSpPr>
          <p:nvPr>
            <p:ph idx="1"/>
          </p:nvPr>
        </p:nvSpPr>
        <p:spPr>
          <a:xfrm>
            <a:off x="-1" y="2173858"/>
            <a:ext cx="9920377" cy="4002655"/>
          </a:xfrm>
        </p:spPr>
        <p:txBody>
          <a:bodyPr>
            <a:noAutofit/>
          </a:bodyPr>
          <a:lstStyle/>
          <a:p>
            <a:pPr lvl="3"/>
            <a:r>
              <a:rPr lang="en-US" sz="3200" dirty="0"/>
              <a:t>Protect clients at every asset and income level</a:t>
            </a:r>
          </a:p>
          <a:p>
            <a:pPr lvl="3"/>
            <a:r>
              <a:rPr lang="en-US" sz="3200" dirty="0"/>
              <a:t>Provide compelling reasons why you must engage your clients in a discussion about Medicare and extended care</a:t>
            </a:r>
          </a:p>
          <a:p>
            <a:pPr lvl="3"/>
            <a:r>
              <a:rPr lang="en-US" sz="3200" dirty="0"/>
              <a:t>Establish a basic skill set to engage your clients and expand your market</a:t>
            </a:r>
          </a:p>
        </p:txBody>
      </p:sp>
    </p:spTree>
    <p:extLst>
      <p:ext uri="{BB962C8B-B14F-4D97-AF65-F5344CB8AC3E}">
        <p14:creationId xmlns:p14="http://schemas.microsoft.com/office/powerpoint/2010/main" val="678046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A743-0000-48E7-9CE9-BEC5BB870DC6}"/>
              </a:ext>
            </a:extLst>
          </p:cNvPr>
          <p:cNvSpPr>
            <a:spLocks noGrp="1"/>
          </p:cNvSpPr>
          <p:nvPr>
            <p:ph type="title"/>
          </p:nvPr>
        </p:nvSpPr>
        <p:spPr/>
        <p:txBody>
          <a:bodyPr>
            <a:normAutofit/>
          </a:bodyPr>
          <a:lstStyle/>
          <a:p>
            <a:r>
              <a:rPr lang="en-US" sz="6000" dirty="0"/>
              <a:t>    Medicare Options</a:t>
            </a:r>
          </a:p>
        </p:txBody>
      </p:sp>
      <p:sp>
        <p:nvSpPr>
          <p:cNvPr id="3" name="Content Placeholder 2">
            <a:extLst>
              <a:ext uri="{FF2B5EF4-FFF2-40B4-BE49-F238E27FC236}">
                <a16:creationId xmlns:a16="http://schemas.microsoft.com/office/drawing/2014/main" id="{1D80D89F-F6CD-42D8-A20F-338AF72CC77A}"/>
              </a:ext>
            </a:extLst>
          </p:cNvPr>
          <p:cNvSpPr>
            <a:spLocks noGrp="1"/>
          </p:cNvSpPr>
          <p:nvPr>
            <p:ph sz="half" idx="1"/>
          </p:nvPr>
        </p:nvSpPr>
        <p:spPr/>
        <p:txBody>
          <a:bodyPr>
            <a:normAutofit/>
          </a:bodyPr>
          <a:lstStyle/>
          <a:p>
            <a:pPr marL="0" indent="0">
              <a:buNone/>
            </a:pPr>
            <a:r>
              <a:rPr lang="en-US" sz="3200" dirty="0"/>
              <a:t>Original Medicare </a:t>
            </a:r>
          </a:p>
          <a:p>
            <a:r>
              <a:rPr lang="en-US" sz="3200" dirty="0"/>
              <a:t>Part A</a:t>
            </a:r>
          </a:p>
          <a:p>
            <a:r>
              <a:rPr lang="en-US" sz="3200" dirty="0"/>
              <a:t>Part B</a:t>
            </a:r>
          </a:p>
          <a:p>
            <a:r>
              <a:rPr lang="en-US" sz="3200" dirty="0"/>
              <a:t>Part C</a:t>
            </a:r>
          </a:p>
          <a:p>
            <a:r>
              <a:rPr lang="en-US" sz="3200" dirty="0"/>
              <a:t>Medicare Supplement</a:t>
            </a:r>
          </a:p>
        </p:txBody>
      </p:sp>
      <p:sp>
        <p:nvSpPr>
          <p:cNvPr id="4" name="Content Placeholder 3">
            <a:extLst>
              <a:ext uri="{FF2B5EF4-FFF2-40B4-BE49-F238E27FC236}">
                <a16:creationId xmlns:a16="http://schemas.microsoft.com/office/drawing/2014/main" id="{3C622C9C-843C-42FF-842C-35A7F310FD7F}"/>
              </a:ext>
            </a:extLst>
          </p:cNvPr>
          <p:cNvSpPr>
            <a:spLocks noGrp="1"/>
          </p:cNvSpPr>
          <p:nvPr>
            <p:ph sz="half" idx="2"/>
          </p:nvPr>
        </p:nvSpPr>
        <p:spPr/>
        <p:txBody>
          <a:bodyPr>
            <a:normAutofit/>
          </a:bodyPr>
          <a:lstStyle/>
          <a:p>
            <a:pPr marL="0" indent="0">
              <a:buNone/>
            </a:pPr>
            <a:r>
              <a:rPr lang="en-US" sz="3200" dirty="0"/>
              <a:t>Medicare Advantage</a:t>
            </a:r>
          </a:p>
          <a:p>
            <a:r>
              <a:rPr lang="en-US" sz="3200" dirty="0"/>
              <a:t>Part C includes </a:t>
            </a:r>
          </a:p>
          <a:p>
            <a:pPr marL="0" indent="0">
              <a:buNone/>
            </a:pPr>
            <a:r>
              <a:rPr lang="en-US" sz="3200" dirty="0"/>
              <a:t>   </a:t>
            </a:r>
            <a:r>
              <a:rPr lang="en-US" sz="2000" dirty="0"/>
              <a:t>Part A, Part B and sometimes D</a:t>
            </a:r>
          </a:p>
          <a:p>
            <a:pPr marL="0" indent="0">
              <a:buNone/>
            </a:pPr>
            <a:r>
              <a:rPr lang="en-US" sz="3200" dirty="0"/>
              <a:t> </a:t>
            </a:r>
          </a:p>
          <a:p>
            <a:pPr marL="0" indent="0">
              <a:buNone/>
            </a:pPr>
            <a:r>
              <a:rPr lang="en-US" sz="3200" dirty="0"/>
              <a:t>   Advantages</a:t>
            </a:r>
          </a:p>
        </p:txBody>
      </p:sp>
    </p:spTree>
    <p:extLst>
      <p:ext uri="{BB962C8B-B14F-4D97-AF65-F5344CB8AC3E}">
        <p14:creationId xmlns:p14="http://schemas.microsoft.com/office/powerpoint/2010/main" val="299196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1CB2-2257-4973-B3A8-004FCABFD3E8}"/>
              </a:ext>
            </a:extLst>
          </p:cNvPr>
          <p:cNvSpPr>
            <a:spLocks noGrp="1"/>
          </p:cNvSpPr>
          <p:nvPr>
            <p:ph type="title"/>
          </p:nvPr>
        </p:nvSpPr>
        <p:spPr>
          <a:xfrm>
            <a:off x="677334" y="609600"/>
            <a:ext cx="8596668" cy="1167442"/>
          </a:xfrm>
        </p:spPr>
        <p:txBody>
          <a:bodyPr>
            <a:normAutofit/>
          </a:bodyPr>
          <a:lstStyle/>
          <a:p>
            <a:r>
              <a:rPr lang="en-US" sz="4400" dirty="0"/>
              <a:t>     Original Medicare – Pre Pay</a:t>
            </a:r>
          </a:p>
        </p:txBody>
      </p:sp>
      <p:sp>
        <p:nvSpPr>
          <p:cNvPr id="3" name="Content Placeholder 2">
            <a:extLst>
              <a:ext uri="{FF2B5EF4-FFF2-40B4-BE49-F238E27FC236}">
                <a16:creationId xmlns:a16="http://schemas.microsoft.com/office/drawing/2014/main" id="{9DCE1120-A658-4389-B7CD-D43B8C2262BF}"/>
              </a:ext>
            </a:extLst>
          </p:cNvPr>
          <p:cNvSpPr>
            <a:spLocks noGrp="1"/>
          </p:cNvSpPr>
          <p:nvPr>
            <p:ph idx="1"/>
          </p:nvPr>
        </p:nvSpPr>
        <p:spPr/>
        <p:txBody>
          <a:bodyPr/>
          <a:lstStyle/>
          <a:p>
            <a:r>
              <a:rPr lang="en-US" sz="2800" dirty="0"/>
              <a:t>Medicare Part A (Hospital Insurance)</a:t>
            </a:r>
          </a:p>
          <a:p>
            <a:r>
              <a:rPr lang="en-US" sz="2800" dirty="0"/>
              <a:t>Medicare Part B (Medical Insurance)</a:t>
            </a:r>
          </a:p>
          <a:p>
            <a:r>
              <a:rPr lang="en-US" sz="2800" dirty="0"/>
              <a:t>You can add:</a:t>
            </a:r>
          </a:p>
          <a:p>
            <a:r>
              <a:rPr lang="en-US" sz="2800" dirty="0"/>
              <a:t>Medicare Part D ( Prescription Drug Plan)</a:t>
            </a:r>
          </a:p>
          <a:p>
            <a:r>
              <a:rPr lang="en-US" sz="2800" dirty="0"/>
              <a:t>Supplemental coverage (Medicare Supplement/ Medigap)</a:t>
            </a:r>
          </a:p>
          <a:p>
            <a:r>
              <a:rPr lang="en-US" sz="2800" dirty="0"/>
              <a:t>Dental, Vision, Hearing, etc.</a:t>
            </a:r>
          </a:p>
          <a:p>
            <a:endParaRPr lang="en-US" dirty="0"/>
          </a:p>
        </p:txBody>
      </p:sp>
    </p:spTree>
    <p:extLst>
      <p:ext uri="{BB962C8B-B14F-4D97-AF65-F5344CB8AC3E}">
        <p14:creationId xmlns:p14="http://schemas.microsoft.com/office/powerpoint/2010/main" val="378085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CC27-4918-40BC-8A25-0ED4936DE735}"/>
              </a:ext>
            </a:extLst>
          </p:cNvPr>
          <p:cNvSpPr>
            <a:spLocks noGrp="1"/>
          </p:cNvSpPr>
          <p:nvPr>
            <p:ph type="title"/>
          </p:nvPr>
        </p:nvSpPr>
        <p:spPr>
          <a:xfrm>
            <a:off x="345057" y="609600"/>
            <a:ext cx="9213011" cy="1320800"/>
          </a:xfrm>
        </p:spPr>
        <p:txBody>
          <a:bodyPr>
            <a:noAutofit/>
          </a:bodyPr>
          <a:lstStyle/>
          <a:p>
            <a:r>
              <a:rPr lang="en-US" sz="4400" dirty="0"/>
              <a:t>Medicare Advantage – Pay as you go</a:t>
            </a:r>
          </a:p>
        </p:txBody>
      </p:sp>
      <p:sp>
        <p:nvSpPr>
          <p:cNvPr id="3" name="Content Placeholder 2">
            <a:extLst>
              <a:ext uri="{FF2B5EF4-FFF2-40B4-BE49-F238E27FC236}">
                <a16:creationId xmlns:a16="http://schemas.microsoft.com/office/drawing/2014/main" id="{16E86087-556E-4D5A-BB57-58D720AB6D9B}"/>
              </a:ext>
            </a:extLst>
          </p:cNvPr>
          <p:cNvSpPr>
            <a:spLocks noGrp="1"/>
          </p:cNvSpPr>
          <p:nvPr>
            <p:ph idx="1"/>
          </p:nvPr>
        </p:nvSpPr>
        <p:spPr>
          <a:xfrm>
            <a:off x="677334" y="2160589"/>
            <a:ext cx="8596668" cy="4087811"/>
          </a:xfrm>
        </p:spPr>
        <p:txBody>
          <a:bodyPr>
            <a:normAutofit/>
          </a:bodyPr>
          <a:lstStyle/>
          <a:p>
            <a:r>
              <a:rPr lang="en-US" sz="2800" dirty="0"/>
              <a:t>(Also known as Part C; Combination plan)</a:t>
            </a:r>
          </a:p>
          <a:p>
            <a:r>
              <a:rPr lang="en-US" sz="2800" dirty="0"/>
              <a:t>Part A</a:t>
            </a:r>
          </a:p>
          <a:p>
            <a:r>
              <a:rPr lang="en-US" sz="2800" dirty="0"/>
              <a:t>Part B</a:t>
            </a:r>
          </a:p>
          <a:p>
            <a:r>
              <a:rPr lang="en-US" sz="2800" dirty="0"/>
              <a:t>Usually, Part D</a:t>
            </a:r>
          </a:p>
          <a:p>
            <a:r>
              <a:rPr lang="en-US" sz="2800" dirty="0"/>
              <a:t>Extra Benefits known as Advantages; Vision, Hearing, Dental, OTC, Gym membership (ex Silver Sneakers), transportation, meals, etc.</a:t>
            </a:r>
          </a:p>
          <a:p>
            <a:pPr marL="0" indent="0">
              <a:buNone/>
            </a:pPr>
            <a:endParaRPr lang="en-US" sz="2400" dirty="0"/>
          </a:p>
          <a:p>
            <a:endParaRPr lang="en-US" dirty="0"/>
          </a:p>
        </p:txBody>
      </p:sp>
    </p:spTree>
    <p:extLst>
      <p:ext uri="{BB962C8B-B14F-4D97-AF65-F5344CB8AC3E}">
        <p14:creationId xmlns:p14="http://schemas.microsoft.com/office/powerpoint/2010/main" val="165830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74E6-CFC5-4DBF-8FD8-CB32CCB1A589}"/>
              </a:ext>
            </a:extLst>
          </p:cNvPr>
          <p:cNvSpPr>
            <a:spLocks noGrp="1"/>
          </p:cNvSpPr>
          <p:nvPr>
            <p:ph type="title" idx="4294967295"/>
          </p:nvPr>
        </p:nvSpPr>
        <p:spPr>
          <a:xfrm>
            <a:off x="0" y="609600"/>
            <a:ext cx="8596313" cy="1320800"/>
          </a:xfrm>
        </p:spPr>
        <p:txBody>
          <a:bodyPr>
            <a:normAutofit/>
          </a:bodyPr>
          <a:lstStyle/>
          <a:p>
            <a:r>
              <a:rPr lang="en-US" sz="6000" dirty="0"/>
              <a:t>          Medicare Gaps</a:t>
            </a:r>
          </a:p>
        </p:txBody>
      </p:sp>
      <p:sp>
        <p:nvSpPr>
          <p:cNvPr id="4" name="Content Placeholder 3">
            <a:extLst>
              <a:ext uri="{FF2B5EF4-FFF2-40B4-BE49-F238E27FC236}">
                <a16:creationId xmlns:a16="http://schemas.microsoft.com/office/drawing/2014/main" id="{E6579ED2-2C60-4AAE-9566-4053B0009FD1}"/>
              </a:ext>
            </a:extLst>
          </p:cNvPr>
          <p:cNvSpPr>
            <a:spLocks noGrp="1"/>
          </p:cNvSpPr>
          <p:nvPr>
            <p:ph sz="half" idx="4294967295"/>
          </p:nvPr>
        </p:nvSpPr>
        <p:spPr>
          <a:xfrm>
            <a:off x="276046" y="1708030"/>
            <a:ext cx="10127412" cy="4779034"/>
          </a:xfrm>
        </p:spPr>
        <p:txBody>
          <a:bodyPr>
            <a:normAutofit/>
          </a:bodyPr>
          <a:lstStyle/>
          <a:p>
            <a:pPr marL="0" indent="0">
              <a:buNone/>
            </a:pPr>
            <a:r>
              <a:rPr lang="en-US" sz="3600" dirty="0"/>
              <a:t>   Original Medicare and Medicare Advantage</a:t>
            </a:r>
          </a:p>
          <a:p>
            <a:pPr marL="0" indent="0">
              <a:buNone/>
            </a:pPr>
            <a:r>
              <a:rPr lang="en-US" sz="2800" dirty="0"/>
              <a:t>   </a:t>
            </a:r>
          </a:p>
          <a:p>
            <a:pPr marL="0" indent="0">
              <a:buNone/>
            </a:pPr>
            <a:r>
              <a:rPr lang="en-US" sz="2800" dirty="0"/>
              <a:t>   Inpatient vs. Observation</a:t>
            </a:r>
          </a:p>
          <a:p>
            <a:pPr marL="0" indent="0">
              <a:buNone/>
            </a:pPr>
            <a:r>
              <a:rPr lang="en-US" sz="2800" dirty="0"/>
              <a:t>   Hospitalist vs. Primary Care Physician</a:t>
            </a:r>
          </a:p>
          <a:p>
            <a:pPr marL="0" indent="0">
              <a:buNone/>
            </a:pPr>
            <a:r>
              <a:rPr lang="en-US" sz="2800" dirty="0"/>
              <a:t>   Rehabilitation</a:t>
            </a:r>
          </a:p>
          <a:p>
            <a:pPr marL="0" indent="0">
              <a:buNone/>
            </a:pPr>
            <a:r>
              <a:rPr lang="en-US" sz="2800" dirty="0"/>
              <a:t>   Home Healthcare</a:t>
            </a:r>
          </a:p>
          <a:p>
            <a:pPr marL="0" indent="0">
              <a:buNone/>
            </a:pPr>
            <a:r>
              <a:rPr lang="en-US" sz="2800" dirty="0"/>
              <a:t>   Critical Illness; Cancer, Heart, Stroke</a:t>
            </a:r>
          </a:p>
          <a:p>
            <a:pPr marL="0" indent="0">
              <a:buNone/>
            </a:pPr>
            <a:r>
              <a:rPr lang="en-US" sz="2800" dirty="0"/>
              <a:t>   Long Term Care</a:t>
            </a:r>
          </a:p>
          <a:p>
            <a:pPr marL="0" indent="0">
              <a:buNone/>
            </a:pPr>
            <a:endParaRPr lang="en-US" sz="3200" dirty="0"/>
          </a:p>
        </p:txBody>
      </p:sp>
      <p:sp>
        <p:nvSpPr>
          <p:cNvPr id="5" name="Content Placeholder 4">
            <a:extLst>
              <a:ext uri="{FF2B5EF4-FFF2-40B4-BE49-F238E27FC236}">
                <a16:creationId xmlns:a16="http://schemas.microsoft.com/office/drawing/2014/main" id="{B54098CA-5047-4EBA-BBE9-1B3752935DC2}"/>
              </a:ext>
            </a:extLst>
          </p:cNvPr>
          <p:cNvSpPr>
            <a:spLocks noGrp="1"/>
          </p:cNvSpPr>
          <p:nvPr>
            <p:ph sz="half" idx="4294967295"/>
          </p:nvPr>
        </p:nvSpPr>
        <p:spPr>
          <a:xfrm>
            <a:off x="8007350" y="2160588"/>
            <a:ext cx="4184650" cy="3881437"/>
          </a:xfrm>
        </p:spPr>
        <p:txBody>
          <a:bodyPr>
            <a:normAutofit/>
          </a:bodyPr>
          <a:lstStyle/>
          <a:p>
            <a:pPr marL="0" indent="0">
              <a:buNone/>
            </a:pPr>
            <a:r>
              <a:rPr lang="en-US" sz="2800" dirty="0"/>
              <a:t> </a:t>
            </a:r>
          </a:p>
        </p:txBody>
      </p:sp>
    </p:spTree>
    <p:extLst>
      <p:ext uri="{BB962C8B-B14F-4D97-AF65-F5344CB8AC3E}">
        <p14:creationId xmlns:p14="http://schemas.microsoft.com/office/powerpoint/2010/main" val="281032450"/>
      </p:ext>
    </p:extLst>
  </p:cSld>
  <p:clrMapOvr>
    <a:masterClrMapping/>
  </p:clrMapOvr>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423</TotalTime>
  <Words>1923</Words>
  <Application>Microsoft Office PowerPoint</Application>
  <PresentationFormat>Widescreen</PresentationFormat>
  <Paragraphs>232</Paragraphs>
  <Slides>46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Trebuchet MS</vt:lpstr>
      <vt:lpstr>Wingdings 3</vt:lpstr>
      <vt:lpstr>Facet</vt:lpstr>
      <vt:lpstr>Covering the Risks of Medicare and Extended Care</vt:lpstr>
      <vt:lpstr> </vt:lpstr>
      <vt:lpstr> </vt:lpstr>
      <vt:lpstr> </vt:lpstr>
      <vt:lpstr>Why We Are Here at Merrill Lynch</vt:lpstr>
      <vt:lpstr>    Medicare Options</vt:lpstr>
      <vt:lpstr>     Original Medicare – Pre Pay</vt:lpstr>
      <vt:lpstr>Medicare Advantage – Pay as you go</vt:lpstr>
      <vt:lpstr>          Medicare Gaps</vt:lpstr>
      <vt:lpstr>       What is the Biggest Gap?</vt:lpstr>
      <vt:lpstr>Failure to have a discussion about extended care  with your clients  will have severe consequences  to their families… </vt:lpstr>
      <vt:lpstr>The Subject Matter</vt:lpstr>
      <vt:lpstr>First set of consequences:  The emotional and physical  wellbeing of those  your client loves </vt:lpstr>
      <vt:lpstr>Emotional &amp; Physical Well Being</vt:lpstr>
      <vt:lpstr>Put simply, if your client ever needs care over a period of years, his life won’t end… </vt:lpstr>
      <vt:lpstr>How to explain to your clients…</vt:lpstr>
      <vt:lpstr>Second set of consequences:  The financial viability of the family</vt:lpstr>
      <vt:lpstr>Financial viability</vt:lpstr>
      <vt:lpstr>What is the Plan?</vt:lpstr>
      <vt:lpstr>Some ideas on how to  address the subject  with your client: </vt:lpstr>
      <vt:lpstr>The 4 Key Agreements  Engaging in the Extended Care Conversation;  Do you realize…  </vt:lpstr>
      <vt:lpstr>The focus of the discussion must be to educate the client about the severe consequences an unexpected need for care would have on their family.  Once the client understands how severe the consequences could be to the emotional, physical and financial wellbeing of their family, they will let you create a plan to protect them from an event they still believe may never happen. </vt:lpstr>
      <vt:lpstr>Who pays for Long-Term Care?</vt:lpstr>
      <vt:lpstr>The Extended Care Timeline  Starting with Short-Term</vt:lpstr>
      <vt:lpstr>The Extended Care Timeline  Continuing into Long Term</vt:lpstr>
      <vt:lpstr>Case Study #1 </vt:lpstr>
      <vt:lpstr>Alan and Camille</vt:lpstr>
      <vt:lpstr> Camille is diagnosed  with Alzheimer’s </vt:lpstr>
      <vt:lpstr>What has been allocated  from the retirement portfolio  and their income to pay for  her care over the next 8 to 10 years?</vt:lpstr>
      <vt:lpstr>All of it…   Where else can the  funds come from? </vt:lpstr>
      <vt:lpstr>Alan is now faced with how to pay for his wife’s custodial care.   He looks into… </vt:lpstr>
      <vt:lpstr>Medicare, but finds it won't pay for custodial care  The VA, but again is told it’s not an option given his assets and income  Medicaid and this time he learns it will pay for custodial care, but almost exclusively in a nursing home. Alan promises himself it’s the last option but wants to know what would happen if he needed the program. He finds out… </vt:lpstr>
      <vt:lpstr>That to qualify for benefits he would have to give his assets away  The problem is that they consist of low cost based investments and qualified funds the gifting of which would create substantial taxes.  He also finds out that once Camille qualifies for Medicaid he will lose her entire pension In effect he finds out that Medicaid is not free </vt:lpstr>
      <vt:lpstr>In an effort to preserve his income and assets he provides the care himself creating an unintended consequence that will end up devastating his children…  His health starts to fail to the point where a child has no choice but to step in and assist  What does that do to her health and the relationship with siblings who do not help out? </vt:lpstr>
      <vt:lpstr>Camille has Alzheimer’s  </vt:lpstr>
      <vt:lpstr>Her husband and  children suffer from it </vt:lpstr>
      <vt:lpstr>What if they had a plan in place?</vt:lpstr>
      <vt:lpstr>Case Study #2  </vt:lpstr>
      <vt:lpstr>Bruce and Sophia</vt:lpstr>
      <vt:lpstr>Bruce suffers a debilitating stroke while skiing on vacation with his oldest son</vt:lpstr>
      <vt:lpstr>After being stabilized at the area hospital Bruce is transferred to a rehab facility.  He is there for 63 days.  Once he is stabilized, the family chooses to move him back to St. Louis.    The family now must decide whether Bruce will receive care at home, or in a facility.</vt:lpstr>
      <vt:lpstr>A view from 30,000 feet…</vt:lpstr>
      <vt:lpstr>Are you a partner in solving the Healthcare Crisis?</vt:lpstr>
      <vt:lpstr>We are ready to be your resources and partners </vt:lpstr>
      <vt:lpstr>Thank You! </vt:lpstr>
      <vt:lpstr>Diane Finnestead MAT, Ed. 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dc:title>
  <dc:creator>Diane Finnestead</dc:creator>
  <cp:lastModifiedBy>Diane Finnestead</cp:lastModifiedBy>
  <cp:revision>49</cp:revision>
  <dcterms:created xsi:type="dcterms:W3CDTF">2019-04-23T23:23:30Z</dcterms:created>
  <dcterms:modified xsi:type="dcterms:W3CDTF">2021-01-19T19:22:30Z</dcterms:modified>
</cp:coreProperties>
</file>