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9.xml" ContentType="application/vnd.openxmlformats-officedocument.theme+xml"/>
  <Override PartName="/ppt/slideLayouts/slideLayout84.xml" ContentType="application/vnd.openxmlformats-officedocument.presentationml.slideLayout+xml"/>
  <Override PartName="/ppt/theme/theme20.xml" ContentType="application/vnd.openxmlformats-officedocument.theme+xml"/>
  <Override PartName="/ppt/slideLayouts/slideLayout8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780" r:id="rId2"/>
    <p:sldMasterId id="2147483788" r:id="rId3"/>
    <p:sldMasterId id="2147483785" r:id="rId4"/>
    <p:sldMasterId id="2147483797" r:id="rId5"/>
    <p:sldMasterId id="2147483791" r:id="rId6"/>
    <p:sldMasterId id="2147483794" r:id="rId7"/>
    <p:sldMasterId id="2147483803" r:id="rId8"/>
    <p:sldMasterId id="2147483800" r:id="rId9"/>
    <p:sldMasterId id="2147483660" r:id="rId10"/>
    <p:sldMasterId id="2147483670" r:id="rId11"/>
    <p:sldMasterId id="2147483672" r:id="rId12"/>
    <p:sldMasterId id="2147483683" r:id="rId13"/>
    <p:sldMasterId id="2147483703" r:id="rId14"/>
    <p:sldMasterId id="2147483707" r:id="rId15"/>
    <p:sldMasterId id="2147483717" r:id="rId16"/>
    <p:sldMasterId id="2147483725" r:id="rId17"/>
    <p:sldMasterId id="2147483737" r:id="rId18"/>
    <p:sldMasterId id="2147483771" r:id="rId19"/>
    <p:sldMasterId id="2147483810" r:id="rId20"/>
    <p:sldMasterId id="2147483813" r:id="rId21"/>
  </p:sldMasterIdLst>
  <p:notesMasterIdLst>
    <p:notesMasterId r:id="rId43"/>
  </p:notesMasterIdLst>
  <p:handoutMasterIdLst>
    <p:handoutMasterId r:id="rId44"/>
  </p:handoutMasterIdLst>
  <p:sldIdLst>
    <p:sldId id="570" r:id="rId22"/>
    <p:sldId id="575" r:id="rId23"/>
    <p:sldId id="587" r:id="rId24"/>
    <p:sldId id="588" r:id="rId25"/>
    <p:sldId id="589" r:id="rId26"/>
    <p:sldId id="590" r:id="rId27"/>
    <p:sldId id="591" r:id="rId28"/>
    <p:sldId id="604" r:id="rId29"/>
    <p:sldId id="592" r:id="rId30"/>
    <p:sldId id="593" r:id="rId31"/>
    <p:sldId id="594" r:id="rId32"/>
    <p:sldId id="595" r:id="rId33"/>
    <p:sldId id="596" r:id="rId34"/>
    <p:sldId id="597" r:id="rId35"/>
    <p:sldId id="598" r:id="rId36"/>
    <p:sldId id="599" r:id="rId37"/>
    <p:sldId id="600" r:id="rId38"/>
    <p:sldId id="574" r:id="rId39"/>
    <p:sldId id="576" r:id="rId40"/>
    <p:sldId id="603" r:id="rId41"/>
    <p:sldId id="561" r:id="rId42"/>
  </p:sldIdLst>
  <p:sldSz cx="9144000" cy="5143500" type="screen16x9"/>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a McClure" initials="CM" lastIdx="17" clrIdx="6"/>
  <p:cmAuthor id="1" name="Karie Watson" initials="KW" lastIdx="71" clrIdx="0"/>
  <p:cmAuthor id="8" name="Diane finnestead" initials="Df" lastIdx="1" clrIdx="7">
    <p:extLst>
      <p:ext uri="{19B8F6BF-5375-455C-9EA6-DF929625EA0E}">
        <p15:presenceInfo xmlns:p15="http://schemas.microsoft.com/office/powerpoint/2012/main" userId="6e19b4473db3411b" providerId="Windows Live"/>
      </p:ext>
    </p:extLst>
  </p:cmAuthor>
  <p:cmAuthor id="2" name="Susan Razik" initials="SR" lastIdx="19" clrIdx="1"/>
  <p:cmAuthor id="3" name="Leslie Long" initials="LL" lastIdx="4" clrIdx="2"/>
  <p:cmAuthor id="4" name="Erin Gordon" initials="EG" lastIdx="24" clrIdx="3"/>
  <p:cmAuthor id="5" name="Amy Miner" initials="AM" lastIdx="12" clrIdx="4"/>
  <p:cmAuthor id="6" name="David Santana" initials="DS" lastIdx="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1E"/>
    <a:srgbClr val="EEECE1"/>
    <a:srgbClr val="FFCB00"/>
    <a:srgbClr val="558ED5"/>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B5E33-0BC1-4D24-8F4C-2FF18F540E93}" v="1" dt="2021-03-19T19:07:05.60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9926" autoAdjust="0"/>
  </p:normalViewPr>
  <p:slideViewPr>
    <p:cSldViewPr snapToGrid="0">
      <p:cViewPr varScale="1">
        <p:scale>
          <a:sx n="85" d="100"/>
          <a:sy n="85" d="100"/>
        </p:scale>
        <p:origin x="762" y="90"/>
      </p:cViewPr>
      <p:guideLst>
        <p:guide orient="horz" pos="1620"/>
        <p:guide pos="2880"/>
      </p:guideLst>
    </p:cSldViewPr>
  </p:slideViewPr>
  <p:outlineViewPr>
    <p:cViewPr>
      <p:scale>
        <a:sx n="33" d="100"/>
        <a:sy n="33" d="100"/>
      </p:scale>
      <p:origin x="0" y="-11400"/>
    </p:cViewPr>
  </p:outlineViewPr>
  <p:notesTextViewPr>
    <p:cViewPr>
      <p:scale>
        <a:sx n="3" d="2"/>
        <a:sy n="3" d="2"/>
      </p:scale>
      <p:origin x="0" y="0"/>
    </p:cViewPr>
  </p:notesTextViewPr>
  <p:sorterViewPr>
    <p:cViewPr>
      <p:scale>
        <a:sx n="79" d="100"/>
        <a:sy n="79" d="100"/>
      </p:scale>
      <p:origin x="0" y="-4026"/>
    </p:cViewPr>
  </p:sorterViewPr>
  <p:notesViewPr>
    <p:cSldViewPr snapToGrid="0">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36768" y="8772669"/>
            <a:ext cx="3011699" cy="463406"/>
          </a:xfrm>
          <a:prstGeom prst="rect">
            <a:avLst/>
          </a:prstGeom>
        </p:spPr>
        <p:txBody>
          <a:bodyPr vert="horz" lIns="92483" tIns="46241" rIns="92483" bIns="46241" rtlCol="0" anchor="b"/>
          <a:lstStyle>
            <a:lvl1pPr algn="r">
              <a:defRPr sz="1300"/>
            </a:lvl1pPr>
          </a:lstStyle>
          <a:p>
            <a:fld id="{A7461A3E-0F13-4D21-98BF-4CBBDD4F3530}" type="slidenum">
              <a:rPr lang="en-US" smtClean="0"/>
              <a:pPr/>
              <a:t>‹#›</a:t>
            </a:fld>
            <a:endParaRPr lang="en-US" dirty="0"/>
          </a:p>
        </p:txBody>
      </p:sp>
    </p:spTree>
    <p:extLst>
      <p:ext uri="{BB962C8B-B14F-4D97-AF65-F5344CB8AC3E}">
        <p14:creationId xmlns:p14="http://schemas.microsoft.com/office/powerpoint/2010/main" val="30727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4850" y="636588"/>
            <a:ext cx="5540375" cy="3117850"/>
          </a:xfrm>
          <a:prstGeom prst="rect">
            <a:avLst/>
          </a:prstGeom>
          <a:noFill/>
          <a:ln w="12700">
            <a:solidFill>
              <a:prstClr val="black"/>
            </a:solidFill>
          </a:ln>
        </p:spPr>
        <p:txBody>
          <a:bodyPr vert="horz" lIns="92483" tIns="46241" rIns="92483" bIns="46241" rtlCol="0" anchor="ctr"/>
          <a:lstStyle/>
          <a:p>
            <a:endParaRPr lang="en-US" dirty="0"/>
          </a:p>
        </p:txBody>
      </p:sp>
      <p:sp>
        <p:nvSpPr>
          <p:cNvPr id="5" name="Notes Placeholder 4"/>
          <p:cNvSpPr>
            <a:spLocks noGrp="1"/>
          </p:cNvSpPr>
          <p:nvPr>
            <p:ph type="body" sz="quarter" idx="3"/>
          </p:nvPr>
        </p:nvSpPr>
        <p:spPr>
          <a:xfrm>
            <a:off x="739049" y="3986723"/>
            <a:ext cx="5560060" cy="4479680"/>
          </a:xfrm>
          <a:prstGeom prst="rect">
            <a:avLst/>
          </a:prstGeom>
        </p:spPr>
        <p:txBody>
          <a:bodyPr vert="horz" lIns="92483" tIns="46241" rIns="92483" bIns="4624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3" tIns="46241" rIns="92483" bIns="46241" rtlCol="0" anchor="b"/>
          <a:lstStyle>
            <a:lvl1pPr algn="r">
              <a:defRPr sz="1300"/>
            </a:lvl1pPr>
          </a:lstStyle>
          <a:p>
            <a:fld id="{9B93F77D-BE4E-4089-AA54-54FFA54593B8}" type="slidenum">
              <a:rPr lang="en-US" smtClean="0"/>
              <a:pPr/>
              <a:t>‹#›</a:t>
            </a:fld>
            <a:endParaRPr lang="en-US" dirty="0"/>
          </a:p>
        </p:txBody>
      </p:sp>
    </p:spTree>
    <p:extLst>
      <p:ext uri="{BB962C8B-B14F-4D97-AF65-F5344CB8AC3E}">
        <p14:creationId xmlns:p14="http://schemas.microsoft.com/office/powerpoint/2010/main" val="3753017180"/>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spcBef>
        <a:spcPts val="450"/>
      </a:spcBef>
      <a:defRPr sz="1200" kern="1200">
        <a:solidFill>
          <a:schemeClr val="tx1"/>
        </a:solidFill>
        <a:latin typeface="+mn-lt"/>
        <a:ea typeface="+mn-ea"/>
        <a:cs typeface="+mn-cs"/>
      </a:defRPr>
    </a:lvl1pPr>
    <a:lvl2pPr marL="342900" algn="l" defTabSz="685800" rtl="0" eaLnBrk="1" latinLnBrk="0" hangingPunct="1">
      <a:spcBef>
        <a:spcPts val="450"/>
      </a:spcBef>
      <a:defRPr sz="1200" kern="1200">
        <a:solidFill>
          <a:schemeClr val="tx1"/>
        </a:solidFill>
        <a:latin typeface="+mn-lt"/>
        <a:ea typeface="+mn-ea"/>
        <a:cs typeface="+mn-cs"/>
      </a:defRPr>
    </a:lvl2pPr>
    <a:lvl3pPr marL="685800" algn="l" defTabSz="685800" rtl="0" eaLnBrk="1" latinLnBrk="0" hangingPunct="1">
      <a:spcBef>
        <a:spcPts val="450"/>
      </a:spcBef>
      <a:defRPr sz="1200" kern="1200">
        <a:solidFill>
          <a:schemeClr val="tx1"/>
        </a:solidFill>
        <a:latin typeface="+mn-lt"/>
        <a:ea typeface="+mn-ea"/>
        <a:cs typeface="+mn-cs"/>
      </a:defRPr>
    </a:lvl3pPr>
    <a:lvl4pPr marL="1028700" algn="l" defTabSz="685800" rtl="0" eaLnBrk="1" latinLnBrk="0" hangingPunct="1">
      <a:spcBef>
        <a:spcPts val="450"/>
      </a:spcBef>
      <a:defRPr sz="1200" kern="1200">
        <a:solidFill>
          <a:schemeClr val="tx1"/>
        </a:solidFill>
        <a:latin typeface="+mn-lt"/>
        <a:ea typeface="+mn-ea"/>
        <a:cs typeface="+mn-cs"/>
      </a:defRPr>
    </a:lvl4pPr>
    <a:lvl5pPr marL="1371600" algn="l" defTabSz="685800" rtl="0" eaLnBrk="1" latinLnBrk="0" hangingPunct="1">
      <a:spcBef>
        <a:spcPts val="450"/>
      </a:spcBef>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457200"/>
            <a:ext cx="5537200" cy="3116263"/>
          </a:xfrm>
        </p:spPr>
      </p:sp>
      <p:sp>
        <p:nvSpPr>
          <p:cNvPr id="3" name="Notes Placeholder 2"/>
          <p:cNvSpPr>
            <a:spLocks noGrp="1"/>
          </p:cNvSpPr>
          <p:nvPr>
            <p:ph type="body" idx="1"/>
          </p:nvPr>
        </p:nvSpPr>
        <p:spPr>
          <a:xfrm>
            <a:off x="739049" y="3819176"/>
            <a:ext cx="5560060" cy="4479680"/>
          </a:xfrm>
        </p:spPr>
        <p:txBody>
          <a:bodyPr/>
          <a:lstStyle/>
          <a:p>
            <a:endParaRPr lang="en-US" dirty="0"/>
          </a:p>
          <a:p>
            <a:endParaRPr lang="en-US" dirty="0"/>
          </a:p>
        </p:txBody>
      </p:sp>
    </p:spTree>
    <p:extLst>
      <p:ext uri="{BB962C8B-B14F-4D97-AF65-F5344CB8AC3E}">
        <p14:creationId xmlns:p14="http://schemas.microsoft.com/office/powerpoint/2010/main" val="186762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4.jpeg"/><Relationship Id="rId1" Type="http://schemas.openxmlformats.org/officeDocument/2006/relationships/slideMaster" Target="../slideMasters/slideMaster10.xml"/><Relationship Id="rId5" Type="http://schemas.openxmlformats.org/officeDocument/2006/relationships/image" Target="../media/image15.emf"/><Relationship Id="rId4" Type="http://schemas.openxmlformats.org/officeDocument/2006/relationships/hyperlink" Target="http://www.cms.gov/NationalMedicareTrainingProgra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1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61174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09869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24826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Pictur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0492"/>
            <a:ext cx="9601199" cy="5485776"/>
          </a:xfrm>
          <a:prstGeom prst="rect">
            <a:avLst/>
          </a:prstGeom>
        </p:spPr>
      </p:pic>
      <p:sp>
        <p:nvSpPr>
          <p:cNvPr id="2" name="Title 1"/>
          <p:cNvSpPr>
            <a:spLocks noGrp="1"/>
          </p:cNvSpPr>
          <p:nvPr>
            <p:ph type="ctrTitle"/>
          </p:nvPr>
        </p:nvSpPr>
        <p:spPr>
          <a:xfrm>
            <a:off x="685800" y="800106"/>
            <a:ext cx="7772400" cy="931069"/>
          </a:xfrm>
        </p:spPr>
        <p:txBody>
          <a:bodyPr>
            <a:normAutofit/>
          </a:bodyPr>
          <a:lstStyle>
            <a:lvl1pPr>
              <a:defRPr sz="3000" b="1">
                <a:solidFill>
                  <a:srgbClr val="00529B"/>
                </a:solidFill>
                <a:latin typeface="Constantia"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68717" y="3143250"/>
            <a:ext cx="4572000" cy="514350"/>
          </a:xfrm>
        </p:spPr>
        <p:txBody>
          <a:bodyPr>
            <a:normAutofit/>
          </a:bodyPr>
          <a:lstStyle>
            <a:lvl1pPr marL="0" indent="0" algn="l">
              <a:buNone/>
              <a:tabLst>
                <a:tab pos="1028649" algn="l"/>
              </a:tabLst>
              <a:defRPr sz="1800" b="1" baseline="0">
                <a:solidFill>
                  <a:srgbClr val="00529B"/>
                </a:solidFill>
                <a:latin typeface="Century Gothic"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National Training Program</a:t>
            </a:r>
          </a:p>
        </p:txBody>
      </p:sp>
      <p:sp>
        <p:nvSpPr>
          <p:cNvPr id="9" name="Date Placeholder 3"/>
          <p:cNvSpPr>
            <a:spLocks noGrp="1"/>
          </p:cNvSpPr>
          <p:nvPr>
            <p:ph type="dt" sz="half" idx="2"/>
          </p:nvPr>
        </p:nvSpPr>
        <p:spPr>
          <a:xfrm>
            <a:off x="457200" y="4767267"/>
            <a:ext cx="762000" cy="273844"/>
          </a:xfrm>
          <a:prstGeom prst="rect">
            <a:avLst/>
          </a:prstGeom>
        </p:spPr>
        <p:txBody>
          <a:bodyPr vert="horz" lIns="91440" tIns="45720" rIns="91440" bIns="45720" rtlCol="0" anchor="ctr"/>
          <a:lstStyle>
            <a:lvl1pPr algn="l">
              <a:defRPr sz="900" b="1">
                <a:solidFill>
                  <a:srgbClr val="00529B"/>
                </a:solidFill>
                <a:latin typeface="Constantia" pitchFamily="18" charset="0"/>
              </a:defRPr>
            </a:lvl1pPr>
          </a:lstStyle>
          <a:p>
            <a:r>
              <a:rPr lang="en-US" dirty="0"/>
              <a:t>July 2017</a:t>
            </a:r>
          </a:p>
        </p:txBody>
      </p:sp>
      <p:pic>
        <p:nvPicPr>
          <p:cNvPr id="7" name="Picture 6" descr="DHHSlogoBlack.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0717" y="-72915"/>
            <a:ext cx="1117008" cy="844154"/>
          </a:xfrm>
          <a:prstGeom prst="rect">
            <a:avLst/>
          </a:prstGeom>
        </p:spPr>
      </p:pic>
    </p:spTree>
    <p:extLst>
      <p:ext uri="{BB962C8B-B14F-4D97-AF65-F5344CB8AC3E}">
        <p14:creationId xmlns:p14="http://schemas.microsoft.com/office/powerpoint/2010/main" val="407043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lvl1pPr algn="ctr">
              <a:defRPr baseline="0"/>
            </a:lvl1pPr>
          </a:lstStyle>
          <a:p>
            <a:r>
              <a:rPr lang="en-US" dirty="0"/>
              <a:t>Click to edit Master title style</a:t>
            </a:r>
          </a:p>
        </p:txBody>
      </p:sp>
      <p:sp>
        <p:nvSpPr>
          <p:cNvPr id="3" name="Content Placeholder 2"/>
          <p:cNvSpPr>
            <a:spLocks noGrp="1"/>
          </p:cNvSpPr>
          <p:nvPr>
            <p:ph idx="1"/>
          </p:nvPr>
        </p:nvSpPr>
        <p:spPr>
          <a:xfrm>
            <a:off x="457200" y="1028701"/>
            <a:ext cx="8229600" cy="3565922"/>
          </a:xfrm>
        </p:spPr>
        <p:txBody>
          <a:bodyPr/>
          <a:lstStyle>
            <a:lvl1pPr>
              <a:spcBef>
                <a:spcPts val="451"/>
              </a:spcBef>
              <a:defRPr sz="2400"/>
            </a:lvl1pPr>
            <a:lvl2pPr>
              <a:spcBef>
                <a:spcPts val="451"/>
              </a:spcBef>
              <a:defRPr sz="2100"/>
            </a:lvl2pPr>
            <a:lvl3pPr>
              <a:spcBef>
                <a:spcPts val="451"/>
              </a:spcBef>
              <a:defRPr sz="2100"/>
            </a:lvl3pPr>
            <a:lvl4pPr>
              <a:spcBef>
                <a:spcPts val="451"/>
              </a:spcBef>
              <a:defRPr sz="2100"/>
            </a:lvl4pPr>
            <a:lvl5pPr>
              <a:spcBef>
                <a:spcPts val="451"/>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79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200154"/>
            <a:ext cx="8229600" cy="3394472"/>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57150"/>
            <a:ext cx="8229600" cy="822722"/>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08708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solidFill>
                  <a:prstClr val="white"/>
                </a:solidFill>
              </a:rPr>
              <a:t>July 2017</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rPr>
              <a:t>Medicare 101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457200" y="205979"/>
            <a:ext cx="8229600" cy="857250"/>
          </a:xfrm>
        </p:spPr>
        <p:txBody>
          <a:bodyPr>
            <a:normAutofit/>
          </a:bodyPr>
          <a:lstStyle>
            <a:lvl1pPr>
              <a:defRPr sz="27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200154"/>
            <a:ext cx="8229600" cy="3394472"/>
          </a:xfrm>
        </p:spPr>
        <p:txBody>
          <a:bodyPr/>
          <a:lstStyle>
            <a:lvl1pPr>
              <a:spcBef>
                <a:spcPts val="375"/>
              </a:spcBef>
              <a:defRPr>
                <a:solidFill>
                  <a:schemeClr val="bg1"/>
                </a:solidFill>
              </a:defRPr>
            </a:lvl1pPr>
            <a:lvl2pPr>
              <a:spcBef>
                <a:spcPts val="375"/>
              </a:spcBef>
              <a:defRPr>
                <a:solidFill>
                  <a:schemeClr val="bg1"/>
                </a:solidFill>
              </a:defRPr>
            </a:lvl2pPr>
            <a:lvl3pPr>
              <a:spcBef>
                <a:spcPts val="375"/>
              </a:spcBef>
              <a:defRPr>
                <a:solidFill>
                  <a:schemeClr val="bg1"/>
                </a:solidFill>
              </a:defRPr>
            </a:lvl3pPr>
            <a:lvl4pPr>
              <a:spcBef>
                <a:spcPts val="375"/>
              </a:spcBef>
              <a:defRPr>
                <a:solidFill>
                  <a:schemeClr val="bg1"/>
                </a:solidFill>
              </a:defRPr>
            </a:lvl4pPr>
            <a:lvl5pPr>
              <a:spcBef>
                <a:spcPts val="375"/>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9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028700"/>
            <a:ext cx="7696200" cy="3543300"/>
          </a:xfrm>
          <a:prstGeom prst="rect">
            <a:avLst/>
          </a:prstGeom>
          <a:noFill/>
          <a:ln w="9525">
            <a:noFill/>
            <a:miter lim="800000"/>
            <a:headEnd/>
            <a:tailEnd/>
          </a:ln>
        </p:spPr>
        <p:txBody>
          <a:bodyPr anchor="ctr"/>
          <a:lstStyle/>
          <a:p>
            <a:pPr algn="ctr">
              <a:spcBef>
                <a:spcPct val="20000"/>
              </a:spcBef>
              <a:buFont typeface="Wingdings" pitchFamily="2" charset="2"/>
              <a:buNone/>
              <a:defRPr/>
            </a:pPr>
            <a:r>
              <a:rPr lang="en-US" sz="2025" dirty="0">
                <a:solidFill>
                  <a:prstClr val="black"/>
                </a:solidFill>
              </a:rPr>
              <a:t>This training module is provided by the</a:t>
            </a: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r>
              <a:rPr lang="en-US" sz="2025" dirty="0">
                <a:solidFill>
                  <a:prstClr val="black"/>
                </a:solidFill>
              </a:rPr>
              <a:t>For questions about training products, e-mail </a:t>
            </a:r>
            <a:r>
              <a:rPr lang="en-US" sz="2025" dirty="0">
                <a:solidFill>
                  <a:prstClr val="black"/>
                </a:solidFill>
                <a:hlinkClick r:id="rId3"/>
              </a:rPr>
              <a:t>NMTP@cms.hhs.gov</a:t>
            </a:r>
            <a:endParaRPr lang="en-US" sz="2025" b="1" dirty="0">
              <a:solidFill>
                <a:prstClr val="black"/>
              </a:solidFill>
            </a:endParaRPr>
          </a:p>
          <a:p>
            <a:pPr algn="ctr">
              <a:spcBef>
                <a:spcPct val="20000"/>
              </a:spcBef>
              <a:buFont typeface="Wingdings" pitchFamily="2" charset="2"/>
              <a:buNone/>
              <a:defRPr/>
            </a:pPr>
            <a:r>
              <a:rPr lang="en-US" sz="2025" dirty="0">
                <a:solidFill>
                  <a:prstClr val="black"/>
                </a:solidFill>
              </a:rPr>
              <a:t>To view all available NMTP materials </a:t>
            </a:r>
            <a:br>
              <a:rPr lang="en-US" sz="2025" dirty="0">
                <a:solidFill>
                  <a:prstClr val="black"/>
                </a:solidFill>
              </a:rPr>
            </a:br>
            <a:r>
              <a:rPr lang="en-US" sz="2025" dirty="0">
                <a:solidFill>
                  <a:prstClr val="black"/>
                </a:solidFill>
              </a:rPr>
              <a:t>or to subscribe to our listserv, visit </a:t>
            </a:r>
          </a:p>
          <a:p>
            <a:pPr algn="ctr">
              <a:spcBef>
                <a:spcPct val="20000"/>
              </a:spcBef>
              <a:buFont typeface="Wingdings" pitchFamily="2" charset="2"/>
              <a:buNone/>
              <a:defRPr/>
            </a:pPr>
            <a:r>
              <a:rPr lang="en-US" sz="1800" dirty="0">
                <a:solidFill>
                  <a:prstClr val="black"/>
                </a:solidFill>
                <a:hlinkClick r:id="rId4"/>
              </a:rPr>
              <a:t>www.cms.gov/NationalMedicareTrainingProgram</a:t>
            </a:r>
            <a:endParaRPr lang="en-US" sz="1800" b="1" dirty="0">
              <a:solidFill>
                <a:prstClr val="black"/>
              </a:solidFill>
            </a:endParaRPr>
          </a:p>
        </p:txBody>
      </p:sp>
      <p:pic>
        <p:nvPicPr>
          <p:cNvPr id="3" name="Picture 7" descr="NMTP Logo Black.eps"/>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000" y="1757362"/>
            <a:ext cx="5562600" cy="700088"/>
          </a:xfrm>
          <a:prstGeom prst="rect">
            <a:avLst/>
          </a:prstGeom>
          <a:noFill/>
          <a:ln w="9525">
            <a:noFill/>
            <a:miter lim="800000"/>
            <a:headEnd/>
            <a:tailEnd/>
          </a:ln>
        </p:spPr>
      </p:pic>
    </p:spTree>
    <p:extLst>
      <p:ext uri="{BB962C8B-B14F-4D97-AF65-F5344CB8AC3E}">
        <p14:creationId xmlns:p14="http://schemas.microsoft.com/office/powerpoint/2010/main" val="47317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8" name="Group 8"/>
          <p:cNvGrpSpPr>
            <a:grpSpLocks noChangeAspect="1"/>
          </p:cNvGrpSpPr>
          <p:nvPr/>
        </p:nvGrpSpPr>
        <p:grpSpPr bwMode="hidden">
          <a:xfrm>
            <a:off x="211665" y="4015474"/>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grpSp>
      <p:sp>
        <p:nvSpPr>
          <p:cNvPr id="2" name="Title 1"/>
          <p:cNvSpPr>
            <a:spLocks noGrp="1"/>
          </p:cNvSpPr>
          <p:nvPr>
            <p:ph type="title"/>
          </p:nvPr>
        </p:nvSpPr>
        <p:spPr>
          <a:xfrm>
            <a:off x="4874159" y="254002"/>
            <a:ext cx="3812645"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7" y="2089150"/>
            <a:ext cx="3818467" cy="1816100"/>
          </a:xfrm>
        </p:spPr>
        <p:txBody>
          <a:bodyPr>
            <a:normAutofit/>
          </a:bodyPr>
          <a:lstStyle>
            <a:lvl1pPr marL="0" indent="0">
              <a:buNone/>
              <a:defRPr sz="1351">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solidFill>
              </a:rPr>
              <a:t>July 2017</a:t>
            </a:r>
          </a:p>
        </p:txBody>
      </p:sp>
      <p:sp>
        <p:nvSpPr>
          <p:cNvPr id="6" name="Footer Placeholder 5"/>
          <p:cNvSpPr>
            <a:spLocks noGrp="1"/>
          </p:cNvSpPr>
          <p:nvPr>
            <p:ph type="ftr" sz="quarter" idx="11"/>
          </p:nvPr>
        </p:nvSpPr>
        <p:spPr/>
        <p:txBody>
          <a:bodyPr/>
          <a:lstStyle/>
          <a:p>
            <a:r>
              <a:rPr lang="en-US" dirty="0">
                <a:solidFill>
                  <a:prstClr val="black"/>
                </a:solidFill>
              </a:rPr>
              <a:t>Medicare 101</a:t>
            </a:r>
          </a:p>
        </p:txBody>
      </p:sp>
      <p:sp>
        <p:nvSpPr>
          <p:cNvPr id="7" name="Slide Number Placeholder 6"/>
          <p:cNvSpPr>
            <a:spLocks noGrp="1"/>
          </p:cNvSpPr>
          <p:nvPr>
            <p:ph type="sldNum" sz="quarter" idx="12"/>
          </p:nvPr>
        </p:nvSpPr>
        <p:spPr/>
        <p:txBody>
          <a:bodyPr/>
          <a:lstStyle/>
          <a:p>
            <a:fld id="{5C58E141-1EA8-4B04-BD8D-B0B9CBA485AA}" type="slidenum">
              <a:rPr lang="en-US" smtClean="0">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dirty="0"/>
              <a:t>Click icon to add picture</a:t>
            </a:r>
          </a:p>
        </p:txBody>
      </p:sp>
    </p:spTree>
    <p:extLst>
      <p:ext uri="{BB962C8B-B14F-4D97-AF65-F5344CB8AC3E}">
        <p14:creationId xmlns:p14="http://schemas.microsoft.com/office/powerpoint/2010/main" val="1544862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118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20095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6"/>
            <a:ext cx="9144000" cy="5143499"/>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lang="en-US" b="1" smtClean="0">
                <a:latin typeface="Calibri"/>
              </a:rPr>
              <a:pPr/>
              <a:t>‹#›</a:t>
            </a:fld>
            <a:endParaRPr lang="en-US" dirty="0"/>
          </a:p>
        </p:txBody>
      </p:sp>
    </p:spTree>
    <p:extLst>
      <p:ext uri="{BB962C8B-B14F-4D97-AF65-F5344CB8AC3E}">
        <p14:creationId xmlns:p14="http://schemas.microsoft.com/office/powerpoint/2010/main" val="198860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4767268"/>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8" name="Slide Number Placeholder 5"/>
          <p:cNvSpPr>
            <a:spLocks noGrp="1"/>
          </p:cNvSpPr>
          <p:nvPr>
            <p:ph type="sldNum" sz="quarter" idx="12"/>
          </p:nvPr>
        </p:nvSpPr>
        <p:spPr>
          <a:xfrm>
            <a:off x="6553200" y="4767268"/>
            <a:ext cx="2133600" cy="273844"/>
          </a:xfrm>
        </p:spPr>
        <p:txBody>
          <a:bodyPr/>
          <a:lstStyle/>
          <a:p>
            <a:fld id="{4C7DC1E6-81B2-456F-AAD5-518541D82B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9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9675"/>
            <a:ext cx="40386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10" name="Date Placeholder 1"/>
          <p:cNvSpPr>
            <a:spLocks noGrp="1"/>
          </p:cNvSpPr>
          <p:nvPr>
            <p:ph type="dt" sz="half" idx="10"/>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1"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r>
              <a:rPr lang="en-US" dirty="0">
                <a:solidFill>
                  <a:prstClr val="black"/>
                </a:solidFill>
              </a:rPr>
              <a:t>Medicare 101</a:t>
            </a:r>
          </a:p>
        </p:txBody>
      </p:sp>
      <p:sp>
        <p:nvSpPr>
          <p:cNvPr id="12"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0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63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376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22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0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0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9CC8-C7DE-4A1F-ABD8-FEB13B8CC77F}" type="datetimeFigureOut">
              <a:rPr lang="en-US" smtClean="0"/>
              <a:pPr/>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22322E-5CA7-4921-AFEC-52763614E2D4}" type="slidenum">
              <a:rPr lang="en-US" smtClean="0"/>
              <a:pPr/>
              <a:t>‹#›</a:t>
            </a:fld>
            <a:endParaRPr lang="en-US" dirty="0"/>
          </a:p>
        </p:txBody>
      </p:sp>
    </p:spTree>
    <p:extLst>
      <p:ext uri="{BB962C8B-B14F-4D97-AF65-F5344CB8AC3E}">
        <p14:creationId xmlns:p14="http://schemas.microsoft.com/office/powerpoint/2010/main" val="391353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269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8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028700"/>
            <a:ext cx="9144000" cy="800100"/>
          </a:xfrm>
          <a:prstGeom prst="rect">
            <a:avLst/>
          </a:prstGeom>
          <a:solidFill>
            <a:srgbClr val="084A9C"/>
          </a:solidFill>
        </p:spPr>
        <p:txBody>
          <a:bodyPr/>
          <a:lstStyle>
            <a:lvl1pPr>
              <a:defRPr baseline="0">
                <a:solidFill>
                  <a:schemeClr val="bg1"/>
                </a:solidFill>
              </a:defRPr>
            </a:lvl1pPr>
          </a:lstStyle>
          <a:p>
            <a:r>
              <a:rPr lang="en-US" dirty="0"/>
              <a:t>National Training Program</a:t>
            </a:r>
          </a:p>
        </p:txBody>
      </p:sp>
      <p:sp>
        <p:nvSpPr>
          <p:cNvPr id="14" name="TextBox 13"/>
          <p:cNvSpPr txBox="1"/>
          <p:nvPr userDrawn="1"/>
        </p:nvSpPr>
        <p:spPr>
          <a:xfrm>
            <a:off x="-1668143" y="3696142"/>
            <a:ext cx="184731" cy="300210"/>
          </a:xfrm>
          <a:prstGeom prst="rect">
            <a:avLst/>
          </a:prstGeom>
          <a:noFill/>
        </p:spPr>
        <p:txBody>
          <a:bodyPr wrap="none" rtlCol="0">
            <a:spAutoFit/>
          </a:bodyPr>
          <a:lstStyle/>
          <a:p>
            <a:endParaRPr lang="en-US" sz="1351" dirty="0">
              <a:solidFill>
                <a:prstClr val="black"/>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599" y="171450"/>
            <a:ext cx="2652325" cy="685800"/>
          </a:xfrm>
          <a:prstGeom prst="rect">
            <a:avLst/>
          </a:prstGeom>
        </p:spPr>
      </p:pic>
      <p:sp>
        <p:nvSpPr>
          <p:cNvPr id="8" name="Text Placeholder 2"/>
          <p:cNvSpPr>
            <a:spLocks noGrp="1"/>
          </p:cNvSpPr>
          <p:nvPr>
            <p:ph type="body" sz="quarter" idx="10" hasCustomPrompt="1"/>
          </p:nvPr>
        </p:nvSpPr>
        <p:spPr>
          <a:xfrm>
            <a:off x="5728713" y="2114550"/>
            <a:ext cx="3186691" cy="857250"/>
          </a:xfrm>
        </p:spPr>
        <p:txBody>
          <a:bodyPr>
            <a:normAutofit/>
          </a:bodyPr>
          <a:lstStyle>
            <a:lvl1pPr marL="0" indent="0" algn="l">
              <a:buNone/>
              <a:defRPr lang="en-US" sz="1800" b="1" i="1" kern="1200" dirty="0" smtClean="0">
                <a:solidFill>
                  <a:srgbClr val="084A9C"/>
                </a:solidFill>
                <a:latin typeface="+mn-lt"/>
                <a:ea typeface="+mn-ea"/>
                <a:cs typeface="+mn-cs"/>
              </a:defRPr>
            </a:lvl1pPr>
          </a:lstStyle>
          <a:p>
            <a:pPr algn="l"/>
            <a:r>
              <a:rPr lang="en-US" sz="1800" b="1" i="1" dirty="0">
                <a:solidFill>
                  <a:srgbClr val="084A9C"/>
                </a:solidFill>
              </a:rPr>
              <a:t>Module number</a:t>
            </a:r>
          </a:p>
          <a:p>
            <a:pPr algn="l"/>
            <a:endParaRPr lang="en-US" sz="2100" b="0" i="1" dirty="0">
              <a:solidFill>
                <a:srgbClr val="084A9C"/>
              </a:solidFill>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2909" t="3922" r="2763" b="4612"/>
          <a:stretch/>
        </p:blipFill>
        <p:spPr>
          <a:xfrm>
            <a:off x="197597" y="2171706"/>
            <a:ext cx="5224411" cy="2665927"/>
          </a:xfrm>
          <a:prstGeom prst="rect">
            <a:avLst/>
          </a:prstGeom>
        </p:spPr>
      </p:pic>
      <p:sp>
        <p:nvSpPr>
          <p:cNvPr id="9" name="Text Placeholder 2"/>
          <p:cNvSpPr>
            <a:spLocks noGrp="1"/>
          </p:cNvSpPr>
          <p:nvPr>
            <p:ph type="body" sz="quarter" idx="11" hasCustomPrompt="1"/>
          </p:nvPr>
        </p:nvSpPr>
        <p:spPr>
          <a:xfrm>
            <a:off x="5715000" y="3143250"/>
            <a:ext cx="3200400" cy="8001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Title</a:t>
            </a:r>
            <a:endParaRPr lang="en-US" sz="2100" b="0" i="1" dirty="0">
              <a:solidFill>
                <a:srgbClr val="084A9C"/>
              </a:solidFill>
            </a:endParaRPr>
          </a:p>
        </p:txBody>
      </p:sp>
    </p:spTree>
    <p:extLst>
      <p:ext uri="{BB962C8B-B14F-4D97-AF65-F5344CB8AC3E}">
        <p14:creationId xmlns:p14="http://schemas.microsoft.com/office/powerpoint/2010/main" val="413095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8378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778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93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709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487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4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51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347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31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501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068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8"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9"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9968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400"/>
            <a:ext cx="9144000" cy="802073"/>
          </a:xfrm>
        </p:spPr>
        <p:txBody>
          <a:bodyPr>
            <a:normAutofit/>
          </a:bodyPr>
          <a:lstStyle>
            <a:lvl1pPr>
              <a:defRPr sz="2700" b="1" baseline="0"/>
            </a:lvl1pPr>
          </a:lstStyle>
          <a:p>
            <a:r>
              <a:rPr lang="en-US" dirty="0"/>
              <a:t>Lesson </a:t>
            </a:r>
          </a:p>
        </p:txBody>
      </p:sp>
      <p:sp>
        <p:nvSpPr>
          <p:cNvPr id="3" name="Content Placeholder 2"/>
          <p:cNvSpPr>
            <a:spLocks noGrp="1"/>
          </p:cNvSpPr>
          <p:nvPr>
            <p:ph idx="1"/>
          </p:nvPr>
        </p:nvSpPr>
        <p:spPr>
          <a:xfrm>
            <a:off x="457200" y="1022787"/>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0"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1"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68198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01848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595"/>
            <a:ext cx="9144000" cy="802073"/>
          </a:xfrm>
        </p:spPr>
        <p:txBody>
          <a:bodyPr>
            <a:normAutofit/>
          </a:bodyPr>
          <a:lstStyle>
            <a:lvl1pPr>
              <a:defRPr sz="27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028704"/>
            <a:ext cx="8458200" cy="3394472"/>
          </a:xfrm>
        </p:spPr>
        <p:txBody>
          <a:bodyPr>
            <a:normAutofit/>
          </a:bodyPr>
          <a:lstStyle>
            <a:lvl1pPr marL="0" marR="0" indent="0" algn="ctr" defTabSz="685766" rtl="0" eaLnBrk="1" fontAlgn="auto" latinLnBrk="0" hangingPunct="1">
              <a:lnSpc>
                <a:spcPct val="100000"/>
              </a:lnSpc>
              <a:spcBef>
                <a:spcPts val="451"/>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688315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3300639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824166"/>
            <a:ext cx="7886700" cy="38085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575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4754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pPr/>
              <a:t>‹#›</a:t>
            </a:fld>
            <a:endParaRPr lang="en-US" dirty="0"/>
          </a:p>
        </p:txBody>
      </p:sp>
    </p:spTree>
    <p:extLst>
      <p:ext uri="{BB962C8B-B14F-4D97-AF65-F5344CB8AC3E}">
        <p14:creationId xmlns:p14="http://schemas.microsoft.com/office/powerpoint/2010/main" val="3089795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61441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704086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672120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7396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144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4267500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67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77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331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35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1667183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821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221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10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167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502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8229600" cy="3394472"/>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7" name="Slide Number Placeholder 6"/>
          <p:cNvSpPr>
            <a:spLocks noGrp="1"/>
          </p:cNvSpPr>
          <p:nvPr>
            <p:ph type="sldNum" sz="quarter" idx="12"/>
          </p:nvPr>
        </p:nvSpPr>
        <p:spPr/>
        <p:txBody>
          <a:bodyPr/>
          <a:lstStyle/>
          <a:p>
            <a:fld id="{BDDA0CBE-EFB6-C34D-81FF-BF5DCACA5E0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2899509" y="4767268"/>
            <a:ext cx="3477847" cy="273844"/>
          </a:xfrm>
          <a:prstGeom prst="rect">
            <a:avLst/>
          </a:prstGeom>
        </p:spPr>
        <p:txBody>
          <a:bodyPr vert="horz" lIns="91440" tIns="45720" rIns="91440" bIns="45720" rtlCol="0" anchor="ctr"/>
          <a:lstStyle>
            <a:lvl1pPr algn="ctr">
              <a:defRPr sz="675">
                <a:solidFill>
                  <a:srgbClr val="000000"/>
                </a:solidFill>
              </a:defRPr>
            </a:lvl1pPr>
          </a:lstStyle>
          <a:p>
            <a:r>
              <a:rPr lang="en-US" dirty="0">
                <a:solidFill>
                  <a:prstClr val="black"/>
                </a:solidFill>
              </a:rPr>
              <a:t>Medicare 101</a:t>
            </a:r>
          </a:p>
        </p:txBody>
      </p:sp>
    </p:spTree>
    <p:extLst>
      <p:ext uri="{BB962C8B-B14F-4D97-AF65-F5344CB8AC3E}">
        <p14:creationId xmlns:p14="http://schemas.microsoft.com/office/powerpoint/2010/main" val="908328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950498"/>
            <a:ext cx="7886700" cy="36822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79573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87965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007775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03990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304119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519428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02755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29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472952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0867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5"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768993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337200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51140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032357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8317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
        <p:nvSpPr>
          <p:cNvPr id="7"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8" name="Title 1"/>
          <p:cNvSpPr>
            <a:spLocks noGrp="1"/>
          </p:cNvSpPr>
          <p:nvPr>
            <p:ph type="title"/>
          </p:nvPr>
        </p:nvSpPr>
        <p:spPr>
          <a:xfrm>
            <a:off x="628651" y="200025"/>
            <a:ext cx="7886700" cy="685800"/>
          </a:xfrm>
          <a:prstGeom prst="rect">
            <a:avLst/>
          </a:prstGeo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994969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1230348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8"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9"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01810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pPr/>
              <a:t>‹#›</a:t>
            </a:fld>
            <a:endParaRPr lang="en-US" dirty="0"/>
          </a:p>
        </p:txBody>
      </p:sp>
    </p:spTree>
    <p:extLst>
      <p:ext uri="{BB962C8B-B14F-4D97-AF65-F5344CB8AC3E}">
        <p14:creationId xmlns:p14="http://schemas.microsoft.com/office/powerpoint/2010/main" val="17218175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828706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82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82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pPr/>
              <a:t>‹#›</a:t>
            </a:fld>
            <a:endParaRPr lang="en-US" dirty="0"/>
          </a:p>
        </p:txBody>
      </p:sp>
    </p:spTree>
    <p:extLst>
      <p:ext uri="{BB962C8B-B14F-4D97-AF65-F5344CB8AC3E}">
        <p14:creationId xmlns:p14="http://schemas.microsoft.com/office/powerpoint/2010/main" val="2420741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1.jpeg"/><Relationship Id="rId5" Type="http://schemas.openxmlformats.org/officeDocument/2006/relationships/slideLayout" Target="../slideLayouts/slideLayout17.xml"/><Relationship Id="rId10" Type="http://schemas.openxmlformats.org/officeDocument/2006/relationships/theme" Target="../theme/theme10.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6.png"/><Relationship Id="rId5" Type="http://schemas.openxmlformats.org/officeDocument/2006/relationships/slideLayout" Target="../slideLayouts/slideLayout38.xml"/><Relationship Id="rId10" Type="http://schemas.openxmlformats.org/officeDocument/2006/relationships/theme" Target="../theme/theme1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4.xml"/><Relationship Id="rId1" Type="http://schemas.openxmlformats.org/officeDocument/2006/relationships/slideLayout" Target="../slideLayouts/slideLayout4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8.png"/><Relationship Id="rId5" Type="http://schemas.openxmlformats.org/officeDocument/2006/relationships/theme" Target="../theme/theme15.xml"/><Relationship Id="rId4"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9.png"/><Relationship Id="rId4" Type="http://schemas.openxmlformats.org/officeDocument/2006/relationships/slideLayout" Target="../slideLayouts/slideLayout51.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20.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1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9.png"/><Relationship Id="rId5" Type="http://schemas.openxmlformats.org/officeDocument/2006/relationships/slideLayout" Target="../slideLayouts/slideLayout70.xml"/><Relationship Id="rId10" Type="http://schemas.openxmlformats.org/officeDocument/2006/relationships/theme" Target="../theme/theme18.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9.png"/><Relationship Id="rId5" Type="http://schemas.openxmlformats.org/officeDocument/2006/relationships/slideLayout" Target="../slideLayouts/slideLayout79.xml"/><Relationship Id="rId10" Type="http://schemas.openxmlformats.org/officeDocument/2006/relationships/theme" Target="../theme/theme19.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gi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0.xml"/><Relationship Id="rId1" Type="http://schemas.openxmlformats.org/officeDocument/2006/relationships/slideLayout" Target="../slideLayouts/slideLayout84.xml"/><Relationship Id="rId5" Type="http://schemas.openxmlformats.org/officeDocument/2006/relationships/image" Target="../media/image21.jpeg"/><Relationship Id="rId4" Type="http://schemas.openxmlformats.org/officeDocument/2006/relationships/image" Target="../media/image1.gi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1.xml"/><Relationship Id="rId1" Type="http://schemas.openxmlformats.org/officeDocument/2006/relationships/slideLayout" Target="../slideLayouts/slideLayout85.xml"/><Relationship Id="rId5" Type="http://schemas.openxmlformats.org/officeDocument/2006/relationships/image" Target="../media/image22.png"/><Relationship Id="rId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gif"/><Relationship Id="rId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yellowdots.g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93958"/>
            <a:ext cx="9144000" cy="69273"/>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l="2909" t="3922" r="2763" b="4612"/>
          <a:stretch/>
        </p:blipFill>
        <p:spPr>
          <a:xfrm>
            <a:off x="480883" y="1611085"/>
            <a:ext cx="4646288" cy="3161228"/>
          </a:xfrm>
          <a:prstGeom prst="rect">
            <a:avLst/>
          </a:prstGeom>
        </p:spPr>
      </p:pic>
    </p:spTree>
    <p:extLst>
      <p:ext uri="{BB962C8B-B14F-4D97-AF65-F5344CB8AC3E}">
        <p14:creationId xmlns:p14="http://schemas.microsoft.com/office/powerpoint/2010/main" val="1167924668"/>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89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3"/>
          <p:cNvSpPr>
            <a:spLocks noGrp="1"/>
          </p:cNvSpPr>
          <p:nvPr>
            <p:ph type="sldNum" sz="quarter" idx="4"/>
          </p:nvPr>
        </p:nvSpPr>
        <p:spPr>
          <a:xfrm>
            <a:off x="6553200" y="4755360"/>
            <a:ext cx="2133600" cy="273844"/>
          </a:xfrm>
          <a:prstGeom prst="rect">
            <a:avLst/>
          </a:prstGeom>
        </p:spPr>
        <p:txBody>
          <a:bodyPr/>
          <a:lstStyle>
            <a:lvl1pPr algn="r">
              <a:defRPr sz="900"/>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2831433"/>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70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878312"/>
            <a:ext cx="7886700" cy="37544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7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821" r:id="rId11"/>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45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950498"/>
            <a:ext cx="7886700" cy="36822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19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33366" indent="-180966"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685766" indent="216684"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1070319" indent="-167870"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9"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26400"/>
            <a:ext cx="8229600" cy="802073"/>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3"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4"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527994"/>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685766" rtl="0" eaLnBrk="1" latinLnBrk="0" hangingPunct="1">
        <a:spcBef>
          <a:spcPct val="0"/>
        </a:spcBef>
        <a:buNone/>
        <a:defRPr sz="3300" kern="1200">
          <a:solidFill>
            <a:schemeClr val="bg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84"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26400"/>
            <a:ext cx="9144000" cy="802073"/>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9"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0"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288611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819" r:id="rId4"/>
  </p:sldLayoutIdLst>
  <p:hf hdr="0"/>
  <p:txStyles>
    <p:titleStyle>
      <a:lvl1pPr algn="ctr"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521468" indent="-178585" algn="l" defTabSz="685766"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69106" indent="-260591" algn="l" defTabSz="685766"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5308" indent="-176205" algn="l" defTabSz="685766" rtl="0" eaLnBrk="1" latinLnBrk="0" hangingPunct="1">
        <a:spcBef>
          <a:spcPct val="20000"/>
        </a:spcBef>
        <a:buSzPct val="50000"/>
        <a:buFont typeface="Courier New" panose="02070309020205020404" pitchFamily="49" charset="0"/>
        <a:buChar char="o"/>
        <a:tabLst>
          <a:tab pos="898878" algn="l"/>
        </a:tabLst>
        <a:defRPr sz="1500" kern="1200">
          <a:solidFill>
            <a:schemeClr val="tx1"/>
          </a:solidFill>
          <a:latin typeface="+mn-lt"/>
          <a:ea typeface="+mn-ea"/>
          <a:cs typeface="+mn-cs"/>
        </a:defRPr>
      </a:lvl4pPr>
      <a:lvl5pPr marL="1285811" indent="-257162" algn="l" defTabSz="685766" rtl="0" eaLnBrk="1" latinLnBrk="0" hangingPunct="1">
        <a:spcBef>
          <a:spcPts val="451"/>
        </a:spcBef>
        <a:buSzPct val="50000"/>
        <a:buFont typeface="Calibri" panose="020F050202020403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07373"/>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9054613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827" r:id="rId8"/>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136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48230"/>
            <a:ext cx="7886700" cy="378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339"/>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339"/>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339"/>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19405"/>
          </a:xfrm>
          <a:prstGeom prst="rect">
            <a:avLst/>
          </a:prstGeom>
        </p:spPr>
        <p:txBody>
          <a:bodyPr vert="horz" lIns="91440" tIns="45720" rIns="91440" bIns="45720" rtlCol="0" anchor="ctr">
            <a:noAutofit/>
          </a:bodyPr>
          <a:lstStyle/>
          <a:p>
            <a:r>
              <a:rPr lang="en-US" dirty="0"/>
              <a:t>Click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782053"/>
            <a:ext cx="7886700" cy="385067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661407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823" r:id="rId8"/>
    <p:sldLayoutId id="2147483824"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216684" indent="-216684"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69083" indent="-210731"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kern="1200">
          <a:solidFill>
            <a:schemeClr val="tx1"/>
          </a:solidFill>
          <a:latin typeface="+mn-lt"/>
          <a:ea typeface="+mn-ea"/>
          <a:cs typeface="+mn-cs"/>
        </a:defRPr>
      </a:lvl3pPr>
      <a:lvl4pPr marL="944119" indent="-216684" algn="l" defTabSz="514324" rtl="0" eaLnBrk="1" latinLnBrk="0" hangingPunct="1">
        <a:lnSpc>
          <a:spcPct val="100000"/>
        </a:lnSpc>
        <a:spcBef>
          <a:spcPts val="451"/>
        </a:spcBef>
        <a:buFont typeface="Calibri" panose="020F0502020204030204" pitchFamily="34" charset="0"/>
        <a:buChar char="–"/>
        <a:defRPr sz="1800" kern="1200">
          <a:solidFill>
            <a:schemeClr val="tx1"/>
          </a:solidFill>
          <a:latin typeface="+mn-lt"/>
          <a:ea typeface="+mn-ea"/>
          <a:cs typeface="+mn-cs"/>
        </a:defRPr>
      </a:lvl4pPr>
      <a:lvl5pPr marL="944119" indent="169061" algn="l" defTabSz="514324"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10"/>
            <a:ext cx="9144000" cy="767531"/>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2309688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825" r:id="rId8"/>
    <p:sldLayoutId id="2147483826"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pPr/>
              <a:t>‹#›</a:t>
            </a:fld>
            <a:endParaRPr lang="en-US" dirty="0"/>
          </a:p>
        </p:txBody>
      </p:sp>
      <p:pic>
        <p:nvPicPr>
          <p:cNvPr id="9" name="Picture 8"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1967726186"/>
      </p:ext>
    </p:extLst>
  </p:cSld>
  <p:clrMap bg1="lt1" tx1="dk1" bg2="lt2" tx2="dk2" accent1="accent1" accent2="accent2" accent3="accent3" accent4="accent4" accent5="accent5" accent6="accent6" hlink="hlink" folHlink="folHlink"/>
  <p:sldLayoutIdLst>
    <p:sldLayoutId id="2147483787" r:id="rId1"/>
    <p:sldLayoutId id="2147483818" r:id="rId2"/>
  </p:sldLayoutIdLst>
  <p:hf hdr="0"/>
  <p:txStyles>
    <p:titleStyle>
      <a:lvl1pPr algn="ctr" defTabSz="342883"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p:spPr>
      </p:pic>
    </p:spTree>
    <p:extLst>
      <p:ext uri="{BB962C8B-B14F-4D97-AF65-F5344CB8AC3E}">
        <p14:creationId xmlns:p14="http://schemas.microsoft.com/office/powerpoint/2010/main" val="3295875314"/>
      </p:ext>
    </p:extLst>
  </p:cSld>
  <p:clrMap bg1="lt1" tx1="dk1" bg2="lt2" tx2="dk2" accent1="accent1" accent2="accent2" accent3="accent3" accent4="accent4" accent5="accent5" accent6="accent6" hlink="hlink" folHlink="folHlink"/>
  <p:sldLayoutIdLst>
    <p:sldLayoutId id="214748381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172028621"/>
      </p:ext>
    </p:extLst>
  </p:cSld>
  <p:clrMap bg1="lt1" tx1="dk1" bg2="lt2" tx2="dk2" accent1="accent1" accent2="accent2" accent3="accent3" accent4="accent4" accent5="accent5" accent6="accent6" hlink="hlink" folHlink="folHlink"/>
  <p:sldLayoutIdLst>
    <p:sldLayoutId id="214748381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pPr/>
              <a:t>‹#›</a:t>
            </a:fld>
            <a:endParaRPr lang="en-US" dirty="0"/>
          </a:p>
        </p:txBody>
      </p:sp>
      <p:pic>
        <p:nvPicPr>
          <p:cNvPr id="9" name="Picture 8"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12058697"/>
      </p:ext>
    </p:extLst>
  </p:cSld>
  <p:clrMap bg1="lt1" tx1="dk1" bg2="lt2" tx2="dk2" accent1="accent1" accent2="accent2" accent3="accent3" accent4="accent4" accent5="accent5" accent6="accent6" hlink="hlink" folHlink="folHlink"/>
  <p:sldLayoutIdLst>
    <p:sldLayoutId id="2147483789" r:id="rId1"/>
    <p:sldLayoutId id="2147483817" r:id="rId2"/>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7" name="Picture 6" descr="shutterstock_4815766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75588"/>
            <a:ext cx="9144000" cy="3888486"/>
          </a:xfrm>
          <a:prstGeom prst="rect">
            <a:avLst/>
          </a:prstGeom>
        </p:spPr>
      </p:pic>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1744855424"/>
      </p:ext>
    </p:extLst>
  </p:cSld>
  <p:clrMap bg1="lt1" tx1="dk1" bg2="lt2" tx2="dk2" accent1="accent1" accent2="accent2" accent3="accent3" accent4="accent4" accent5="accent5" accent6="accent6" hlink="hlink" folHlink="folHlink"/>
  <p:sldLayoutIdLst>
    <p:sldLayoutId id="2147483786"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311379"/>
            <a:ext cx="9144000" cy="3870224"/>
          </a:xfrm>
          <a:prstGeom prst="rect">
            <a:avLst/>
          </a:prstGeom>
        </p:spPr>
      </p:pic>
      <p:sp>
        <p:nvSpPr>
          <p:cNvPr id="10"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Tree>
    <p:extLst>
      <p:ext uri="{BB962C8B-B14F-4D97-AF65-F5344CB8AC3E}">
        <p14:creationId xmlns:p14="http://schemas.microsoft.com/office/powerpoint/2010/main" val="350023691"/>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7" y="1273640"/>
            <a:ext cx="9144793" cy="3853537"/>
          </a:xfrm>
          <a:prstGeom prst="rect">
            <a:avLst/>
          </a:prstGeom>
        </p:spPr>
      </p:pic>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4185369069"/>
      </p:ext>
    </p:extLst>
  </p:cSld>
  <p:clrMap bg1="lt1" tx1="dk1" bg2="lt2" tx2="dk2" accent1="accent1" accent2="accent2" accent3="accent3" accent4="accent4" accent5="accent5" accent6="accent6" hlink="hlink" folHlink="folHlink"/>
  <p:sldLayoutIdLst>
    <p:sldLayoutId id="2147483792"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3" name="Picture 2"/>
          <p:cNvPicPr>
            <a:picLocks noChangeAspect="1"/>
          </p:cNvPicPr>
          <p:nvPr userDrawn="1"/>
        </p:nvPicPr>
        <p:blipFill rotWithShape="1">
          <a:blip r:embed="rId5" cstate="email">
            <a:extLst>
              <a:ext uri="{28A0092B-C50C-407E-A947-70E740481C1C}">
                <a14:useLocalDpi xmlns:a14="http://schemas.microsoft.com/office/drawing/2010/main"/>
              </a:ext>
            </a:extLst>
          </a:blip>
          <a:srcRect l="26625" t="-8829" r="20344" b="-1"/>
          <a:stretch/>
        </p:blipFill>
        <p:spPr>
          <a:xfrm>
            <a:off x="0" y="854529"/>
            <a:ext cx="4843307" cy="4288971"/>
          </a:xfrm>
          <a:prstGeom prst="rect">
            <a:avLst/>
          </a:prstGeom>
        </p:spPr>
      </p:pic>
    </p:spTree>
    <p:extLst>
      <p:ext uri="{BB962C8B-B14F-4D97-AF65-F5344CB8AC3E}">
        <p14:creationId xmlns:p14="http://schemas.microsoft.com/office/powerpoint/2010/main" val="2196825959"/>
      </p:ext>
    </p:extLst>
  </p:cSld>
  <p:clrMap bg1="lt1" tx1="dk1" bg2="lt2" tx2="dk2" accent1="accent1" accent2="accent2" accent3="accent3" accent4="accent4" accent5="accent5" accent6="accent6" hlink="hlink" folHlink="folHlink"/>
  <p:sldLayoutIdLst>
    <p:sldLayoutId id="2147483795"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4128368701"/>
      </p:ext>
    </p:extLst>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pPr/>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a:solidFill>
            <a:schemeClr val="tx1"/>
          </a:solidFill>
        </p:spPr>
      </p:pic>
    </p:spTree>
    <p:extLst>
      <p:ext uri="{BB962C8B-B14F-4D97-AF65-F5344CB8AC3E}">
        <p14:creationId xmlns:p14="http://schemas.microsoft.com/office/powerpoint/2010/main" val="1834808455"/>
      </p:ext>
    </p:extLst>
  </p:cSld>
  <p:clrMap bg1="lt1" tx1="dk1" bg2="lt2" tx2="dk2" accent1="accent1" accent2="accent2" accent3="accent3" accent4="accent4" accent5="accent5" accent6="accent6" hlink="hlink" folHlink="folHlink"/>
  <p:sldLayoutIdLst>
    <p:sldLayoutId id="214748380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hyperlink" Target="http://www.rxoutreach.org/" TargetMode="External"/><Relationship Id="rId2" Type="http://schemas.openxmlformats.org/officeDocument/2006/relationships/hyperlink" Target="http://www.honeybeehealth/" TargetMode="External"/><Relationship Id="rId1" Type="http://schemas.openxmlformats.org/officeDocument/2006/relationships/slideLayout" Target="../slideLayouts/slideLayout52.xml"/><Relationship Id="rId6" Type="http://schemas.openxmlformats.org/officeDocument/2006/relationships/hyperlink" Target="http://www.needymeds.com/" TargetMode="External"/><Relationship Id="rId5" Type="http://schemas.openxmlformats.org/officeDocument/2006/relationships/hyperlink" Target="http://www.goodrx.com/" TargetMode="External"/><Relationship Id="rId4" Type="http://schemas.openxmlformats.org/officeDocument/2006/relationships/hyperlink" Target="http://www.rxcu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hyperlink" Target="http://www.dianeinsurancestl.com/" TargetMode="External"/><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hyperlink" Target="mailto:Agents@dianeinsurancest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863FC-61F2-4E00-BF2E-765428AD3A99}"/>
              </a:ext>
            </a:extLst>
          </p:cNvPr>
          <p:cNvSpPr txBox="1"/>
          <p:nvPr/>
        </p:nvSpPr>
        <p:spPr>
          <a:xfrm>
            <a:off x="38100" y="78760"/>
            <a:ext cx="9067800" cy="4801314"/>
          </a:xfrm>
          <a:prstGeom prst="rect">
            <a:avLst/>
          </a:prstGeom>
          <a:noFill/>
        </p:spPr>
        <p:txBody>
          <a:bodyPr wrap="square" rtlCol="0">
            <a:spAutoFit/>
          </a:bodyPr>
          <a:lstStyle/>
          <a:p>
            <a:pPr algn="ctr"/>
            <a:endParaRPr lang="en-US" sz="5000" dirty="0"/>
          </a:p>
          <a:p>
            <a:pPr algn="ctr"/>
            <a:r>
              <a:rPr lang="en-US" sz="5400" dirty="0"/>
              <a:t>My insurance covers </a:t>
            </a:r>
          </a:p>
          <a:p>
            <a:pPr algn="ctr"/>
            <a:r>
              <a:rPr lang="en-US" sz="5400" dirty="0"/>
              <a:t>THAT, right?</a:t>
            </a:r>
          </a:p>
          <a:p>
            <a:pPr algn="ctr"/>
            <a:r>
              <a:rPr lang="en-US" sz="2400" dirty="0"/>
              <a:t>Saving Small Business Owners Ks !!!</a:t>
            </a:r>
          </a:p>
          <a:p>
            <a:pPr algn="ctr"/>
            <a:r>
              <a:rPr lang="en-US" sz="3200" dirty="0"/>
              <a:t>Presented by Diane Finnestead MAT, Ed. S.</a:t>
            </a:r>
          </a:p>
          <a:p>
            <a:pPr algn="ctr"/>
            <a:r>
              <a:rPr lang="en-US" sz="3200" dirty="0"/>
              <a:t>314-302-5743</a:t>
            </a:r>
          </a:p>
          <a:p>
            <a:pPr algn="ctr"/>
            <a:r>
              <a:rPr lang="en-US" sz="2800" dirty="0">
                <a:solidFill>
                  <a:srgbClr val="002060"/>
                </a:solidFill>
              </a:rPr>
              <a:t>Agents@dianeinsurancestl.com</a:t>
            </a:r>
          </a:p>
          <a:p>
            <a:pPr algn="ctr"/>
            <a:r>
              <a:rPr lang="en-US" sz="1600" i="1" dirty="0"/>
              <a:t>This presentation is for educational purposes only on June 24, 2021 for the Emergent Wellness Cafe</a:t>
            </a:r>
          </a:p>
          <a:p>
            <a:pPr algn="ctr"/>
            <a:r>
              <a:rPr lang="en-US" sz="1600" i="1" dirty="0"/>
              <a:t>Guidelines and Plans may vary from State to State </a:t>
            </a:r>
          </a:p>
        </p:txBody>
      </p:sp>
    </p:spTree>
    <p:extLst>
      <p:ext uri="{BB962C8B-B14F-4D97-AF65-F5344CB8AC3E}">
        <p14:creationId xmlns:p14="http://schemas.microsoft.com/office/powerpoint/2010/main" val="318147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2228" y="971550"/>
            <a:ext cx="7268913" cy="830997"/>
          </a:xfrm>
          <a:prstGeom prst="rect">
            <a:avLst/>
          </a:prstGeom>
          <a:noFill/>
        </p:spPr>
        <p:txBody>
          <a:bodyPr wrap="square" rtlCol="0">
            <a:spAutoFit/>
          </a:bodyPr>
          <a:lstStyle/>
          <a:p>
            <a:pPr algn="ctr"/>
            <a:r>
              <a:rPr lang="en-US" sz="2400" dirty="0"/>
              <a:t>COBRA ( If you left a Major medical plan)</a:t>
            </a:r>
          </a:p>
          <a:p>
            <a:pPr algn="ctr"/>
            <a:r>
              <a:rPr lang="en-US" sz="2400" dirty="0"/>
              <a:t>This expensive health insurance snake can bite you!</a:t>
            </a:r>
          </a:p>
        </p:txBody>
      </p:sp>
      <p:sp>
        <p:nvSpPr>
          <p:cNvPr id="7" name="TextBox 6"/>
          <p:cNvSpPr txBox="1"/>
          <p:nvPr/>
        </p:nvSpPr>
        <p:spPr>
          <a:xfrm>
            <a:off x="1524000" y="2009422"/>
            <a:ext cx="6197600" cy="2862322"/>
          </a:xfrm>
          <a:prstGeom prst="rect">
            <a:avLst/>
          </a:prstGeom>
          <a:noFill/>
        </p:spPr>
        <p:txBody>
          <a:bodyPr wrap="square" rtlCol="0">
            <a:spAutoFit/>
          </a:bodyPr>
          <a:lstStyle/>
          <a:p>
            <a:r>
              <a:rPr lang="en-US" sz="1800" dirty="0"/>
              <a:t>If you have been bitten, you know, it’s when you have already lost coverage from your job or your spouse’s job. The rule of cobra allows you to stay on your employee health insurance after you, the employee, leave.  COBRA is offered after your job-based insurance is lost due to any reason and almost always offers the option to extend your employer plan at a high cost to you. You’ll need to call either your insurance provider or benefits/ HR department to get COBRA. This “ snake bite” usually costs double or more than double what you pay or have paid as an employee.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11</a:t>
            </a:fld>
            <a:endParaRPr lang="en-US" dirty="0">
              <a:solidFill>
                <a:prstClr val="black">
                  <a:tint val="75000"/>
                </a:prstClr>
              </a:solidFill>
            </a:endParaRPr>
          </a:p>
        </p:txBody>
      </p:sp>
      <p:sp>
        <p:nvSpPr>
          <p:cNvPr id="5" name="TextBox 4"/>
          <p:cNvSpPr txBox="1"/>
          <p:nvPr/>
        </p:nvSpPr>
        <p:spPr>
          <a:xfrm>
            <a:off x="1286932" y="1817512"/>
            <a:ext cx="6469400" cy="472954"/>
          </a:xfrm>
          <a:prstGeom prst="rect">
            <a:avLst/>
          </a:prstGeom>
          <a:noFill/>
        </p:spPr>
        <p:txBody>
          <a:bodyPr wrap="square" rtlCol="0">
            <a:spAutoFit/>
          </a:bodyPr>
          <a:lstStyle/>
          <a:p>
            <a:r>
              <a:rPr lang="en-US" sz="2400" dirty="0"/>
              <a:t>Consolidated Omnibus Budget Reconciliation Act </a:t>
            </a:r>
          </a:p>
        </p:txBody>
      </p:sp>
      <p:sp>
        <p:nvSpPr>
          <p:cNvPr id="6" name="TextBox 5"/>
          <p:cNvSpPr txBox="1"/>
          <p:nvPr/>
        </p:nvSpPr>
        <p:spPr>
          <a:xfrm>
            <a:off x="3115732" y="857956"/>
            <a:ext cx="3138311" cy="923330"/>
          </a:xfrm>
          <a:prstGeom prst="rect">
            <a:avLst/>
          </a:prstGeom>
          <a:noFill/>
        </p:spPr>
        <p:txBody>
          <a:bodyPr wrap="square" rtlCol="0">
            <a:spAutoFit/>
          </a:bodyPr>
          <a:lstStyle/>
          <a:p>
            <a:r>
              <a:rPr lang="en-US" sz="5400" dirty="0"/>
              <a:t>C.O.B.R.A</a:t>
            </a:r>
            <a:r>
              <a:rPr lang="en-US" dirty="0"/>
              <a:t>.</a:t>
            </a:r>
          </a:p>
        </p:txBody>
      </p:sp>
      <p:sp>
        <p:nvSpPr>
          <p:cNvPr id="7" name="TextBox 6"/>
          <p:cNvSpPr txBox="1"/>
          <p:nvPr/>
        </p:nvSpPr>
        <p:spPr>
          <a:xfrm>
            <a:off x="1241779" y="2336800"/>
            <a:ext cx="3293531" cy="3039294"/>
          </a:xfrm>
          <a:prstGeom prst="rect">
            <a:avLst/>
          </a:prstGeom>
          <a:noFill/>
        </p:spPr>
        <p:txBody>
          <a:bodyPr wrap="square" rtlCol="0">
            <a:spAutoFit/>
          </a:bodyPr>
          <a:lstStyle/>
          <a:p>
            <a:r>
              <a:rPr lang="en-US" sz="1800" u="sng" dirty="0">
                <a:solidFill>
                  <a:srgbClr val="25B21E"/>
                </a:solidFill>
              </a:rPr>
              <a:t>Good For</a:t>
            </a:r>
          </a:p>
          <a:p>
            <a:r>
              <a:rPr lang="en-US" sz="1600" dirty="0"/>
              <a:t>*People who have already spent money towards their deductible or max out of pocket</a:t>
            </a:r>
          </a:p>
          <a:p>
            <a:r>
              <a:rPr lang="en-US" sz="1600" dirty="0"/>
              <a:t>*People to keep their dental and vision only if they can</a:t>
            </a:r>
          </a:p>
          <a:p>
            <a:r>
              <a:rPr lang="en-US" sz="1600" dirty="0"/>
              <a:t>*People who have an upcoming surgery or treatment where this is the only plan that includes their preferred doctor and hospital- cost is not a concern</a:t>
            </a:r>
          </a:p>
          <a:p>
            <a:endParaRPr lang="en-US" dirty="0"/>
          </a:p>
        </p:txBody>
      </p:sp>
      <p:sp>
        <p:nvSpPr>
          <p:cNvPr id="8" name="TextBox 7"/>
          <p:cNvSpPr txBox="1"/>
          <p:nvPr/>
        </p:nvSpPr>
        <p:spPr>
          <a:xfrm>
            <a:off x="5091289" y="2336801"/>
            <a:ext cx="2810931" cy="2646878"/>
          </a:xfrm>
          <a:prstGeom prst="rect">
            <a:avLst/>
          </a:prstGeom>
          <a:noFill/>
        </p:spPr>
        <p:txBody>
          <a:bodyPr wrap="square" rtlCol="0">
            <a:spAutoFit/>
          </a:bodyPr>
          <a:lstStyle/>
          <a:p>
            <a:r>
              <a:rPr lang="en-US" sz="1800" u="sng" dirty="0">
                <a:solidFill>
                  <a:srgbClr val="FF0000"/>
                </a:solidFill>
              </a:rPr>
              <a:t>Bad For </a:t>
            </a:r>
          </a:p>
          <a:p>
            <a:pPr marL="285750" indent="-285750">
              <a:buFont typeface="Arial" panose="020B0604020202020204" pitchFamily="34" charset="0"/>
              <a:buChar char="•"/>
            </a:pPr>
            <a:r>
              <a:rPr lang="en-US" sz="2000" dirty="0"/>
              <a:t>Everyone Else </a:t>
            </a:r>
            <a:r>
              <a:rPr lang="en-US" sz="2000" dirty="0">
                <a:sym typeface="Wingdings" pitchFamily="2" charset="2"/>
              </a:rPr>
              <a:t> = True!</a:t>
            </a:r>
          </a:p>
          <a:p>
            <a:pPr marL="285750" indent="-285750">
              <a:buFont typeface="Arial" panose="020B0604020202020204" pitchFamily="34" charset="0"/>
              <a:buChar char="•"/>
            </a:pPr>
            <a:endParaRPr lang="en-US" sz="1800" dirty="0">
              <a:sym typeface="Wingdings" pitchFamily="2" charset="2"/>
            </a:endParaRPr>
          </a:p>
          <a:p>
            <a:pPr marL="285750" indent="-285750">
              <a:buFont typeface="Arial" panose="020B0604020202020204" pitchFamily="34" charset="0"/>
              <a:buChar char="•"/>
            </a:pPr>
            <a:endParaRPr lang="en-US" sz="1800" dirty="0">
              <a:sym typeface="Wingdings" pitchFamily="2" charset="2"/>
            </a:endParaRPr>
          </a:p>
          <a:p>
            <a:r>
              <a:rPr lang="en-US" sz="1800" dirty="0">
                <a:solidFill>
                  <a:srgbClr val="0070C0"/>
                </a:solidFill>
                <a:sym typeface="Wingdings" pitchFamily="2" charset="2"/>
              </a:rPr>
              <a:t>NOTE </a:t>
            </a:r>
            <a:r>
              <a:rPr lang="en-US" sz="1800" dirty="0">
                <a:solidFill>
                  <a:srgbClr val="0070C0"/>
                </a:solidFill>
              </a:rPr>
              <a:t>*The Reminders for Employer Group Coverage are the same for COBRA*</a:t>
            </a:r>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2223" y="1049867"/>
            <a:ext cx="8455969" cy="461665"/>
          </a:xfrm>
          <a:prstGeom prst="rect">
            <a:avLst/>
          </a:prstGeom>
          <a:noFill/>
        </p:spPr>
        <p:txBody>
          <a:bodyPr wrap="none" rtlCol="0">
            <a:spAutoFit/>
          </a:bodyPr>
          <a:lstStyle/>
          <a:p>
            <a:r>
              <a:rPr lang="en-US" sz="2400" dirty="0"/>
              <a:t>Faith Based Healthcare/ Christian Health Ministries/ Health Shares</a:t>
            </a:r>
          </a:p>
        </p:txBody>
      </p:sp>
      <p:sp>
        <p:nvSpPr>
          <p:cNvPr id="2" name="Title 1">
            <a:extLst>
              <a:ext uri="{FF2B5EF4-FFF2-40B4-BE49-F238E27FC236}">
                <a16:creationId xmlns:a16="http://schemas.microsoft.com/office/drawing/2014/main" id="{259739C8-96DC-4708-82C8-79DA0B314881}"/>
              </a:ext>
            </a:extLst>
          </p:cNvPr>
          <p:cNvSpPr>
            <a:spLocks noGrp="1"/>
          </p:cNvSpPr>
          <p:nvPr>
            <p:ph type="title"/>
          </p:nvPr>
        </p:nvSpPr>
        <p:spPr>
          <a:xfrm flipV="1">
            <a:off x="0" y="-248355"/>
            <a:ext cx="9144000" cy="45719"/>
          </a:xfrm>
        </p:spPr>
        <p:txBody>
          <a:bodyPr/>
          <a:lstStyle/>
          <a:p>
            <a:endParaRPr lang="en-US" dirty="0"/>
          </a:p>
        </p:txBody>
      </p:sp>
      <p:sp>
        <p:nvSpPr>
          <p:cNvPr id="3" name="Content Placeholder 2">
            <a:extLst>
              <a:ext uri="{FF2B5EF4-FFF2-40B4-BE49-F238E27FC236}">
                <a16:creationId xmlns:a16="http://schemas.microsoft.com/office/drawing/2014/main" id="{87C74D9C-C9E6-4185-AAEE-15E19218A255}"/>
              </a:ext>
            </a:extLst>
          </p:cNvPr>
          <p:cNvSpPr>
            <a:spLocks noGrp="1"/>
          </p:cNvSpPr>
          <p:nvPr>
            <p:ph idx="1"/>
          </p:nvPr>
        </p:nvSpPr>
        <p:spPr>
          <a:xfrm>
            <a:off x="812799" y="1704621"/>
            <a:ext cx="7702551" cy="3307645"/>
          </a:xfrm>
        </p:spPr>
        <p:txBody>
          <a:bodyPr>
            <a:normAutofit fontScale="92500" lnSpcReduction="10000"/>
          </a:bodyPr>
          <a:lstStyle/>
          <a:p>
            <a:pPr marL="0" indent="0">
              <a:buNone/>
            </a:pPr>
            <a:r>
              <a:rPr lang="en-US" dirty="0"/>
              <a:t>Unlike traditional health insurance, these plans do not “insure” people but rather “share” healthcare costs amongst a large group that creates a risk pool. When you submit your medical bill to the plan, all members are pooled together to share the risk and costs. This practice helps pay the bill.</a:t>
            </a:r>
          </a:p>
          <a:p>
            <a:pPr marL="0" indent="0">
              <a:buNone/>
            </a:pPr>
            <a:endParaRPr lang="en-US" dirty="0"/>
          </a:p>
          <a:p>
            <a:pPr marL="0" indent="0">
              <a:buNone/>
            </a:pPr>
            <a:r>
              <a:rPr lang="en-US" dirty="0">
                <a:solidFill>
                  <a:srgbClr val="00B050"/>
                </a:solidFill>
              </a:rPr>
              <a:t>Good</a:t>
            </a:r>
            <a:r>
              <a:rPr lang="en-US" dirty="0"/>
              <a:t> </a:t>
            </a:r>
            <a:r>
              <a:rPr lang="en-US" dirty="0">
                <a:solidFill>
                  <a:srgbClr val="00B050"/>
                </a:solidFill>
              </a:rPr>
              <a:t>for                                         </a:t>
            </a:r>
            <a:r>
              <a:rPr lang="en-US" dirty="0">
                <a:solidFill>
                  <a:srgbClr val="FF0000"/>
                </a:solidFill>
              </a:rPr>
              <a:t>Not Good for</a:t>
            </a:r>
          </a:p>
          <a:p>
            <a:pPr marL="0" indent="0">
              <a:buNone/>
            </a:pPr>
            <a:r>
              <a:rPr lang="en-US" sz="1700" dirty="0"/>
              <a:t>Religious folks                                                      Non-religious folks</a:t>
            </a:r>
          </a:p>
          <a:p>
            <a:pPr marL="0" indent="0">
              <a:buNone/>
            </a:pPr>
            <a:r>
              <a:rPr lang="en-US" sz="1700" dirty="0"/>
              <a:t>People who already tithe                                   People worried about complex rules                      </a:t>
            </a:r>
          </a:p>
          <a:p>
            <a:pPr marL="0" indent="0">
              <a:buNone/>
            </a:pPr>
            <a:r>
              <a:rPr lang="en-US" sz="1700" dirty="0"/>
              <a:t>People who want a strategy to save money   People that like traditional insurance</a:t>
            </a:r>
          </a:p>
          <a:p>
            <a:pPr marL="0" indent="0">
              <a:buNone/>
            </a:pPr>
            <a:endParaRPr lang="en-US"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 y="993421"/>
            <a:ext cx="8271880" cy="400110"/>
          </a:xfrm>
          <a:prstGeom prst="rect">
            <a:avLst/>
          </a:prstGeom>
          <a:noFill/>
        </p:spPr>
        <p:txBody>
          <a:bodyPr wrap="square" rtlCol="0">
            <a:spAutoFit/>
          </a:bodyPr>
          <a:lstStyle/>
          <a:p>
            <a:r>
              <a:rPr lang="en-US" sz="2000" dirty="0"/>
              <a:t>Faith Based Healthcare/ Christian Health Ministries/ Health Shares Reminders</a:t>
            </a:r>
          </a:p>
        </p:txBody>
      </p:sp>
      <p:sp>
        <p:nvSpPr>
          <p:cNvPr id="2" name="Title 1">
            <a:extLst>
              <a:ext uri="{FF2B5EF4-FFF2-40B4-BE49-F238E27FC236}">
                <a16:creationId xmlns:a16="http://schemas.microsoft.com/office/drawing/2014/main" id="{44F89B1C-9BDD-409B-A32D-80CAB366F002}"/>
              </a:ext>
            </a:extLst>
          </p:cNvPr>
          <p:cNvSpPr>
            <a:spLocks noGrp="1"/>
          </p:cNvSpPr>
          <p:nvPr>
            <p:ph type="title"/>
          </p:nvPr>
        </p:nvSpPr>
        <p:spPr>
          <a:xfrm flipV="1">
            <a:off x="0" y="-282221"/>
            <a:ext cx="9144000" cy="290730"/>
          </a:xfrm>
        </p:spPr>
        <p:txBody>
          <a:bodyPr/>
          <a:lstStyle/>
          <a:p>
            <a:endParaRPr lang="en-US" dirty="0"/>
          </a:p>
        </p:txBody>
      </p:sp>
      <p:sp>
        <p:nvSpPr>
          <p:cNvPr id="3" name="Content Placeholder 2">
            <a:extLst>
              <a:ext uri="{FF2B5EF4-FFF2-40B4-BE49-F238E27FC236}">
                <a16:creationId xmlns:a16="http://schemas.microsoft.com/office/drawing/2014/main" id="{AF75A9B1-66BB-4621-A22C-D400E3DA4CA4}"/>
              </a:ext>
            </a:extLst>
          </p:cNvPr>
          <p:cNvSpPr>
            <a:spLocks noGrp="1"/>
          </p:cNvSpPr>
          <p:nvPr>
            <p:ph idx="1"/>
          </p:nvPr>
        </p:nvSpPr>
        <p:spPr>
          <a:xfrm>
            <a:off x="588380" y="1546655"/>
            <a:ext cx="7886700" cy="3808559"/>
          </a:xfrm>
        </p:spPr>
        <p:txBody>
          <a:bodyPr/>
          <a:lstStyle/>
          <a:p>
            <a:r>
              <a:rPr lang="en-US" dirty="0"/>
              <a:t>Christian-oriented restrictions on coverage categories, like birth control</a:t>
            </a:r>
          </a:p>
          <a:p>
            <a:r>
              <a:rPr lang="en-US" dirty="0"/>
              <a:t>Pre-existing medical conditions are rarely covered. Yet, members can’t lose their membership if they are already an established member and develop a medical condition</a:t>
            </a:r>
          </a:p>
          <a:p>
            <a:r>
              <a:rPr lang="en-US" dirty="0"/>
              <a:t>Child and family coverage depends on your plan</a:t>
            </a:r>
          </a:p>
          <a:p>
            <a:r>
              <a:rPr lang="en-US" dirty="0"/>
              <a:t>Some plans can continue after age 65 or when a member is eligible for Medicare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0844" y="715881"/>
            <a:ext cx="6626577" cy="830997"/>
          </a:xfrm>
          <a:prstGeom prst="rect">
            <a:avLst/>
          </a:prstGeom>
          <a:noFill/>
        </p:spPr>
        <p:txBody>
          <a:bodyPr wrap="square" rtlCol="0">
            <a:spAutoFit/>
          </a:bodyPr>
          <a:lstStyle/>
          <a:p>
            <a:r>
              <a:rPr lang="en-US" sz="2400" dirty="0"/>
              <a:t>               Accident, Chronic Illness, Fixed Indemnity = </a:t>
            </a:r>
          </a:p>
          <a:p>
            <a:r>
              <a:rPr lang="en-US" sz="2400" dirty="0"/>
              <a:t>                               The Wrap Around Plan</a:t>
            </a:r>
          </a:p>
        </p:txBody>
      </p:sp>
      <p:sp>
        <p:nvSpPr>
          <p:cNvPr id="2" name="Title 1">
            <a:extLst>
              <a:ext uri="{FF2B5EF4-FFF2-40B4-BE49-F238E27FC236}">
                <a16:creationId xmlns:a16="http://schemas.microsoft.com/office/drawing/2014/main" id="{1B2B4053-B4EF-4BC6-87B5-7D888F3CCF41}"/>
              </a:ext>
            </a:extLst>
          </p:cNvPr>
          <p:cNvSpPr>
            <a:spLocks noGrp="1"/>
          </p:cNvSpPr>
          <p:nvPr>
            <p:ph type="title"/>
          </p:nvPr>
        </p:nvSpPr>
        <p:spPr>
          <a:xfrm>
            <a:off x="0" y="-609601"/>
            <a:ext cx="9144000" cy="372533"/>
          </a:xfrm>
        </p:spPr>
        <p:txBody>
          <a:bodyPr/>
          <a:lstStyle/>
          <a:p>
            <a:endParaRPr lang="en-US" dirty="0"/>
          </a:p>
        </p:txBody>
      </p:sp>
      <p:sp>
        <p:nvSpPr>
          <p:cNvPr id="3" name="Content Placeholder 2">
            <a:extLst>
              <a:ext uri="{FF2B5EF4-FFF2-40B4-BE49-F238E27FC236}">
                <a16:creationId xmlns:a16="http://schemas.microsoft.com/office/drawing/2014/main" id="{6C3C45E5-A3D7-485D-8EA3-77D9CB49FA95}"/>
              </a:ext>
            </a:extLst>
          </p:cNvPr>
          <p:cNvSpPr>
            <a:spLocks noGrp="1"/>
          </p:cNvSpPr>
          <p:nvPr>
            <p:ph idx="1"/>
          </p:nvPr>
        </p:nvSpPr>
        <p:spPr>
          <a:xfrm>
            <a:off x="564444" y="1569156"/>
            <a:ext cx="7950907" cy="3063569"/>
          </a:xfrm>
        </p:spPr>
        <p:txBody>
          <a:bodyPr>
            <a:normAutofit fontScale="62500" lnSpcReduction="20000"/>
          </a:bodyPr>
          <a:lstStyle/>
          <a:p>
            <a:pPr marL="0" indent="0">
              <a:buNone/>
            </a:pPr>
            <a:endParaRPr lang="en-US" dirty="0"/>
          </a:p>
          <a:p>
            <a:pPr marL="0" indent="0">
              <a:buNone/>
            </a:pPr>
            <a:r>
              <a:rPr lang="en-US" sz="3800" dirty="0"/>
              <a:t>Just</a:t>
            </a:r>
            <a:r>
              <a:rPr lang="en-US" sz="3400" dirty="0"/>
              <a:t> forget everything we have talked about previously regarding co-pays, deductibles, and max out of pocket. </a:t>
            </a:r>
          </a:p>
          <a:p>
            <a:pPr marL="0" indent="0">
              <a:buNone/>
            </a:pPr>
            <a:endParaRPr lang="en-US" sz="3400" dirty="0"/>
          </a:p>
          <a:p>
            <a:r>
              <a:rPr lang="en-US" sz="3400" dirty="0"/>
              <a:t>These plans pay you directly; They pay you a set benefits known as an indemnity meaning $$$ to you. </a:t>
            </a:r>
            <a:r>
              <a:rPr lang="en-US" sz="3400" dirty="0">
                <a:solidFill>
                  <a:srgbClr val="00B050"/>
                </a:solidFill>
              </a:rPr>
              <a:t>Yes, they pay you </a:t>
            </a:r>
            <a:r>
              <a:rPr lang="en-US" sz="3400" dirty="0"/>
              <a:t>an amount of money when/if you develop a physical illness or have an accident. </a:t>
            </a:r>
          </a:p>
          <a:p>
            <a:r>
              <a:rPr lang="en-US" sz="3400" dirty="0"/>
              <a:t>These plans can pay you for accident, physical illness, hospital stays, surgery, medical appointments, procedures, preventative services, RX reimbursement, and chronic illness, like cancer. </a:t>
            </a:r>
          </a:p>
          <a:p>
            <a:pPr marL="0" indent="0">
              <a:buNone/>
            </a:pPr>
            <a:endParaRPr lang="en-US" sz="3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2400" y="715881"/>
            <a:ext cx="6141156" cy="915635"/>
          </a:xfrm>
          <a:prstGeom prst="rect">
            <a:avLst/>
          </a:prstGeom>
          <a:noFill/>
        </p:spPr>
        <p:txBody>
          <a:bodyPr wrap="square" rtlCol="0">
            <a:spAutoFit/>
          </a:bodyPr>
          <a:lstStyle/>
          <a:p>
            <a:r>
              <a:rPr lang="en-US" sz="2000" dirty="0"/>
              <a:t>        Accident, Chronic Illness and Fixed Indemnity = </a:t>
            </a:r>
          </a:p>
          <a:p>
            <a:r>
              <a:rPr lang="en-US" sz="2000" dirty="0"/>
              <a:t>                   The Wrap Around Plan Reminders</a:t>
            </a:r>
          </a:p>
          <a:p>
            <a:endParaRPr lang="en-US" dirty="0"/>
          </a:p>
        </p:txBody>
      </p:sp>
      <p:sp>
        <p:nvSpPr>
          <p:cNvPr id="2" name="Title 1">
            <a:extLst>
              <a:ext uri="{FF2B5EF4-FFF2-40B4-BE49-F238E27FC236}">
                <a16:creationId xmlns:a16="http://schemas.microsoft.com/office/drawing/2014/main" id="{FA1B9A42-89D5-425D-88D3-B5D50CDF4C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2BE4E8-EC33-40D5-A3A0-FBA732F3D06C}"/>
              </a:ext>
            </a:extLst>
          </p:cNvPr>
          <p:cNvSpPr>
            <a:spLocks noGrp="1"/>
          </p:cNvSpPr>
          <p:nvPr>
            <p:ph idx="1"/>
          </p:nvPr>
        </p:nvSpPr>
        <p:spPr>
          <a:xfrm>
            <a:off x="530578" y="1423254"/>
            <a:ext cx="7996061" cy="3600302"/>
          </a:xfrm>
        </p:spPr>
        <p:txBody>
          <a:bodyPr>
            <a:normAutofit/>
          </a:bodyPr>
          <a:lstStyle/>
          <a:p>
            <a:pPr marL="0" indent="0">
              <a:buNone/>
            </a:pPr>
            <a:r>
              <a:rPr lang="en-US" dirty="0">
                <a:solidFill>
                  <a:srgbClr val="00B050"/>
                </a:solidFill>
              </a:rPr>
              <a:t>Good For                                             </a:t>
            </a:r>
            <a:r>
              <a:rPr lang="en-US" dirty="0">
                <a:solidFill>
                  <a:srgbClr val="FF0000"/>
                </a:solidFill>
              </a:rPr>
              <a:t>Not Good For</a:t>
            </a:r>
            <a:r>
              <a:rPr lang="en-US" sz="1800" dirty="0"/>
              <a:t>              </a:t>
            </a:r>
          </a:p>
          <a:p>
            <a:r>
              <a:rPr lang="en-US" sz="1800" dirty="0"/>
              <a:t> People who have health conditions                 People who have serious pre-     </a:t>
            </a:r>
          </a:p>
          <a:p>
            <a:pPr marL="0" indent="0">
              <a:buNone/>
            </a:pPr>
            <a:r>
              <a:rPr lang="en-US" sz="1800" dirty="0"/>
              <a:t>                                                                                      existing conditions                                                                                                                        </a:t>
            </a:r>
          </a:p>
          <a:p>
            <a:r>
              <a:rPr lang="en-US" sz="1800" dirty="0"/>
              <a:t>People wanting to cover their deductible        People who don’t like to get extra </a:t>
            </a:r>
          </a:p>
          <a:p>
            <a:pPr marL="0" indent="0">
              <a:buNone/>
            </a:pPr>
            <a:r>
              <a:rPr lang="en-US" sz="1800" dirty="0"/>
              <a:t>    and out of pocket costs relating to                      money to spend however they </a:t>
            </a:r>
          </a:p>
          <a:p>
            <a:pPr marL="0" indent="0">
              <a:buNone/>
            </a:pPr>
            <a:r>
              <a:rPr lang="en-US" sz="1800" dirty="0"/>
              <a:t>    accidents and physical illness                               want or choose</a:t>
            </a:r>
          </a:p>
          <a:p>
            <a:r>
              <a:rPr lang="en-US" sz="1800" dirty="0"/>
              <a:t>People worried about high costs; COVID          People with “invincible” syndrome</a:t>
            </a:r>
          </a:p>
          <a:p>
            <a:r>
              <a:rPr lang="en-US" sz="1800" dirty="0"/>
              <a:t>People worried their Employer Disability         People who like to self-insure       </a:t>
            </a:r>
          </a:p>
          <a:p>
            <a:pPr marL="0" indent="0">
              <a:buNone/>
            </a:pPr>
            <a:r>
              <a:rPr lang="en-US" sz="1800" dirty="0"/>
              <a:t>    only covers 60% of their income                        People who like to spend their $$$</a:t>
            </a:r>
          </a:p>
          <a:p>
            <a:r>
              <a:rPr lang="en-US" sz="1800" dirty="0"/>
              <a:t>People who love a bargain and quality</a:t>
            </a:r>
          </a:p>
          <a:p>
            <a:r>
              <a:rPr lang="en-US" sz="1800" dirty="0"/>
              <a:t>People who take (generic) medications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199" y="914399"/>
            <a:ext cx="5000978" cy="707886"/>
          </a:xfrm>
          <a:prstGeom prst="rect">
            <a:avLst/>
          </a:prstGeom>
          <a:noFill/>
        </p:spPr>
        <p:txBody>
          <a:bodyPr wrap="square" rtlCol="0">
            <a:spAutoFit/>
          </a:bodyPr>
          <a:lstStyle/>
          <a:p>
            <a:r>
              <a:rPr lang="en-US" sz="2000" dirty="0"/>
              <a:t>                             Ancillary Plans</a:t>
            </a:r>
          </a:p>
          <a:p>
            <a:r>
              <a:rPr lang="en-US" sz="2000" dirty="0"/>
              <a:t>      Dental/ Vision/ Cancer/ In-Home Recovery </a:t>
            </a:r>
          </a:p>
        </p:txBody>
      </p:sp>
      <p:sp>
        <p:nvSpPr>
          <p:cNvPr id="2" name="Title 1">
            <a:extLst>
              <a:ext uri="{FF2B5EF4-FFF2-40B4-BE49-F238E27FC236}">
                <a16:creationId xmlns:a16="http://schemas.microsoft.com/office/drawing/2014/main" id="{239392DF-9216-42ED-A14A-1A6D2D6DE297}"/>
              </a:ext>
            </a:extLst>
          </p:cNvPr>
          <p:cNvSpPr>
            <a:spLocks noGrp="1"/>
          </p:cNvSpPr>
          <p:nvPr>
            <p:ph type="title"/>
          </p:nvPr>
        </p:nvSpPr>
        <p:spPr>
          <a:xfrm flipV="1">
            <a:off x="0" y="-767643"/>
            <a:ext cx="9144000" cy="90310"/>
          </a:xfrm>
        </p:spPr>
        <p:txBody>
          <a:bodyPr/>
          <a:lstStyle/>
          <a:p>
            <a:endParaRPr lang="en-US" dirty="0"/>
          </a:p>
        </p:txBody>
      </p:sp>
      <p:sp>
        <p:nvSpPr>
          <p:cNvPr id="3" name="Content Placeholder 2">
            <a:extLst>
              <a:ext uri="{FF2B5EF4-FFF2-40B4-BE49-F238E27FC236}">
                <a16:creationId xmlns:a16="http://schemas.microsoft.com/office/drawing/2014/main" id="{AAF285DF-8E8E-4612-B7B0-B5FC620909AC}"/>
              </a:ext>
            </a:extLst>
          </p:cNvPr>
          <p:cNvSpPr>
            <a:spLocks noGrp="1"/>
          </p:cNvSpPr>
          <p:nvPr>
            <p:ph idx="1"/>
          </p:nvPr>
        </p:nvSpPr>
        <p:spPr>
          <a:xfrm>
            <a:off x="493184" y="1644940"/>
            <a:ext cx="7886700" cy="3808559"/>
          </a:xfrm>
        </p:spPr>
        <p:txBody>
          <a:bodyPr/>
          <a:lstStyle/>
          <a:p>
            <a:pPr marL="0" indent="0">
              <a:buNone/>
            </a:pPr>
            <a:endParaRPr lang="en-US" dirty="0"/>
          </a:p>
          <a:p>
            <a:pPr marL="0" indent="0">
              <a:buNone/>
            </a:pPr>
            <a:r>
              <a:rPr lang="en-US" dirty="0"/>
              <a:t>Ancillary is just a fancy word for add-on but that minimizes the true importance of these plans! These health insurance plans are to add-on only after you choose your medical plan; Short-term Insurance, ACA/ Major Medical/Employer Group Insurance, COBRA, Faith Based/Sharing Plans and/or your  Wrap Around Plan(s).  </a:t>
            </a:r>
          </a:p>
          <a:p>
            <a:pPr marL="0" indent="0">
              <a:buNone/>
            </a:pPr>
            <a:r>
              <a:rPr lang="en-US" dirty="0"/>
              <a:t>       </a:t>
            </a:r>
            <a:r>
              <a:rPr lang="en-US" dirty="0">
                <a:solidFill>
                  <a:srgbClr val="0070C0"/>
                </a:solidFill>
              </a:rPr>
              <a:t>What do I really need to know about ancillary plans??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6976" y="903110"/>
            <a:ext cx="6502401" cy="584775"/>
          </a:xfrm>
          <a:prstGeom prst="rect">
            <a:avLst/>
          </a:prstGeom>
          <a:noFill/>
        </p:spPr>
        <p:txBody>
          <a:bodyPr wrap="square" rtlCol="0">
            <a:spAutoFit/>
          </a:bodyPr>
          <a:lstStyle/>
          <a:p>
            <a:r>
              <a:rPr lang="en-US" sz="3200" dirty="0"/>
              <a:t>                        Did you know…</a:t>
            </a:r>
          </a:p>
        </p:txBody>
      </p:sp>
      <p:sp>
        <p:nvSpPr>
          <p:cNvPr id="2" name="Title 1">
            <a:extLst>
              <a:ext uri="{FF2B5EF4-FFF2-40B4-BE49-F238E27FC236}">
                <a16:creationId xmlns:a16="http://schemas.microsoft.com/office/drawing/2014/main" id="{459F4023-39BB-457E-804A-54762A7469F6}"/>
              </a:ext>
            </a:extLst>
          </p:cNvPr>
          <p:cNvSpPr>
            <a:spLocks noGrp="1"/>
          </p:cNvSpPr>
          <p:nvPr>
            <p:ph type="title"/>
          </p:nvPr>
        </p:nvSpPr>
        <p:spPr>
          <a:xfrm flipV="1">
            <a:off x="0" y="-282221"/>
            <a:ext cx="9144000" cy="290730"/>
          </a:xfrm>
        </p:spPr>
        <p:txBody>
          <a:bodyPr/>
          <a:lstStyle/>
          <a:p>
            <a:endParaRPr lang="en-US" dirty="0"/>
          </a:p>
        </p:txBody>
      </p:sp>
      <p:sp>
        <p:nvSpPr>
          <p:cNvPr id="3" name="Content Placeholder 2">
            <a:extLst>
              <a:ext uri="{FF2B5EF4-FFF2-40B4-BE49-F238E27FC236}">
                <a16:creationId xmlns:a16="http://schemas.microsoft.com/office/drawing/2014/main" id="{EF642D3F-8868-4916-B4EB-4DFF35691F57}"/>
              </a:ext>
            </a:extLst>
          </p:cNvPr>
          <p:cNvSpPr>
            <a:spLocks noGrp="1"/>
          </p:cNvSpPr>
          <p:nvPr>
            <p:ph idx="1"/>
          </p:nvPr>
        </p:nvSpPr>
        <p:spPr>
          <a:xfrm>
            <a:off x="632177" y="1675114"/>
            <a:ext cx="7883173" cy="2957611"/>
          </a:xfrm>
        </p:spPr>
        <p:txBody>
          <a:bodyPr>
            <a:normAutofit fontScale="92500" lnSpcReduction="10000"/>
          </a:bodyPr>
          <a:lstStyle/>
          <a:p>
            <a:r>
              <a:rPr lang="en-US" dirty="0"/>
              <a:t>You can have more than one dental and vision plan? The 12</a:t>
            </a:r>
          </a:p>
          <a:p>
            <a:pPr marL="0" indent="0">
              <a:buNone/>
            </a:pPr>
            <a:r>
              <a:rPr lang="en-US" dirty="0"/>
              <a:t>     month wait for major dental work could be waived?</a:t>
            </a:r>
          </a:p>
          <a:p>
            <a:r>
              <a:rPr lang="en-US" dirty="0"/>
              <a:t>Cancer plans can pay a lumpsum, some policies request you </a:t>
            </a:r>
          </a:p>
          <a:p>
            <a:pPr marL="0" indent="0">
              <a:buNone/>
            </a:pPr>
            <a:r>
              <a:rPr lang="en-US" dirty="0"/>
              <a:t>     are only cancer free five years before you can apply, and there’s</a:t>
            </a:r>
          </a:p>
          <a:p>
            <a:pPr marL="0" indent="0">
              <a:buNone/>
            </a:pPr>
            <a:r>
              <a:rPr lang="en-US" dirty="0"/>
              <a:t>     a cancer policy that tests 19,000 genomes at the onset so you’ll   </a:t>
            </a:r>
          </a:p>
          <a:p>
            <a:pPr marL="0" indent="0">
              <a:buNone/>
            </a:pPr>
            <a:r>
              <a:rPr lang="en-US" dirty="0"/>
              <a:t>     know what treatment and meds work for your body?</a:t>
            </a:r>
          </a:p>
          <a:p>
            <a:r>
              <a:rPr lang="en-US" dirty="0"/>
              <a:t>You can use your RX receipts to offset the annual premiums for </a:t>
            </a:r>
          </a:p>
          <a:p>
            <a:pPr marL="0" indent="0">
              <a:buNone/>
            </a:pPr>
            <a:r>
              <a:rPr lang="en-US" dirty="0"/>
              <a:t>     in- home recovery care for those age 40 and above?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1A-BA28-4DEE-85D7-280653025D52}"/>
              </a:ext>
            </a:extLst>
          </p:cNvPr>
          <p:cNvSpPr>
            <a:spLocks noGrp="1"/>
          </p:cNvSpPr>
          <p:nvPr>
            <p:ph type="title"/>
          </p:nvPr>
        </p:nvSpPr>
        <p:spPr/>
        <p:txBody>
          <a:bodyPr/>
          <a:lstStyle/>
          <a:p>
            <a:r>
              <a:rPr lang="en-US" dirty="0"/>
              <a:t>RX Resources </a:t>
            </a:r>
          </a:p>
        </p:txBody>
      </p:sp>
      <p:sp>
        <p:nvSpPr>
          <p:cNvPr id="3" name="Date Placeholder 2">
            <a:extLst>
              <a:ext uri="{FF2B5EF4-FFF2-40B4-BE49-F238E27FC236}">
                <a16:creationId xmlns:a16="http://schemas.microsoft.com/office/drawing/2014/main" id="{9ABFAD66-7225-457E-BEC5-BFD12D8C1C92}"/>
              </a:ext>
            </a:extLst>
          </p:cNvPr>
          <p:cNvSpPr>
            <a:spLocks noGrp="1"/>
          </p:cNvSpPr>
          <p:nvPr>
            <p:ph type="dt" sz="half" idx="10"/>
          </p:nvPr>
        </p:nvSpPr>
        <p:spPr>
          <a:xfrm>
            <a:off x="628650" y="1800225"/>
            <a:ext cx="7886700" cy="2336346"/>
          </a:xfrm>
        </p:spPr>
        <p:txBody>
          <a:bodyPr/>
          <a:lstStyle/>
          <a:p>
            <a:pPr algn="ctr"/>
            <a:r>
              <a:rPr lang="en-US" sz="3600" dirty="0">
                <a:solidFill>
                  <a:schemeClr val="tx1"/>
                </a:solidFill>
              </a:rPr>
              <a:t>“Did you know that every drug in America has to have a drug discount program- the trick is finding it!”</a:t>
            </a:r>
          </a:p>
          <a:p>
            <a:pPr algn="r"/>
            <a:endParaRPr lang="en-US" sz="1400" dirty="0">
              <a:solidFill>
                <a:schemeClr val="tx1"/>
              </a:solidFill>
            </a:endParaRPr>
          </a:p>
          <a:p>
            <a:pPr algn="r"/>
            <a:r>
              <a:rPr lang="en-US" sz="1400" dirty="0">
                <a:solidFill>
                  <a:schemeClr val="tx1"/>
                </a:solidFill>
              </a:rPr>
              <a:t>NAHU National Association of Health Underwriters - National Conference 2020</a:t>
            </a:r>
          </a:p>
        </p:txBody>
      </p:sp>
      <p:sp>
        <p:nvSpPr>
          <p:cNvPr id="4" name="Footer Placeholder 3">
            <a:extLst>
              <a:ext uri="{FF2B5EF4-FFF2-40B4-BE49-F238E27FC236}">
                <a16:creationId xmlns:a16="http://schemas.microsoft.com/office/drawing/2014/main" id="{045EDB6A-6193-457A-B674-03FDBEAFFCE0}"/>
              </a:ext>
            </a:extLst>
          </p:cNvPr>
          <p:cNvSpPr>
            <a:spLocks noGrp="1"/>
          </p:cNvSpPr>
          <p:nvPr>
            <p:ph type="ftr" sz="quarter" idx="11"/>
          </p:nvPr>
        </p:nvSpPr>
        <p:spPr/>
        <p:txBody>
          <a:bodyPr/>
          <a:lstStyle/>
          <a:p>
            <a:r>
              <a:rPr lang="en-US"/>
              <a:t>Medicare 101</a:t>
            </a:r>
            <a:endParaRPr lang="en-US" dirty="0"/>
          </a:p>
        </p:txBody>
      </p:sp>
      <p:sp>
        <p:nvSpPr>
          <p:cNvPr id="5" name="Slide Number Placeholder 4">
            <a:extLst>
              <a:ext uri="{FF2B5EF4-FFF2-40B4-BE49-F238E27FC236}">
                <a16:creationId xmlns:a16="http://schemas.microsoft.com/office/drawing/2014/main" id="{0790A4E8-5C56-4251-9BDC-7C6248AFBC75}"/>
              </a:ext>
            </a:extLst>
          </p:cNvPr>
          <p:cNvSpPr>
            <a:spLocks noGrp="1"/>
          </p:cNvSpPr>
          <p:nvPr>
            <p:ph type="sldNum" sz="quarter" idx="12"/>
          </p:nvPr>
        </p:nvSpPr>
        <p:spPr/>
        <p:txBody>
          <a:bodyPr/>
          <a:lstStyle/>
          <a:p>
            <a:fld id="{F62912B7-67D0-4C7F-B2EE-F336CB0BE48F}" type="slidenum">
              <a:rPr lang="en-US" smtClean="0"/>
              <a:pPr/>
              <a:t>18</a:t>
            </a:fld>
            <a:endParaRPr lang="en-US" dirty="0"/>
          </a:p>
        </p:txBody>
      </p:sp>
    </p:spTree>
    <p:extLst>
      <p:ext uri="{BB962C8B-B14F-4D97-AF65-F5344CB8AC3E}">
        <p14:creationId xmlns:p14="http://schemas.microsoft.com/office/powerpoint/2010/main" val="127156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6C8EC-B6E6-459B-AC88-C40780F5C5F8}"/>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19</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9150BA6E-4B2D-4703-BAB1-1682776AEC90}"/>
              </a:ext>
            </a:extLst>
          </p:cNvPr>
          <p:cNvSpPr txBox="1"/>
          <p:nvPr/>
        </p:nvSpPr>
        <p:spPr>
          <a:xfrm>
            <a:off x="1281112" y="102389"/>
            <a:ext cx="6581775" cy="461665"/>
          </a:xfrm>
          <a:prstGeom prst="rect">
            <a:avLst/>
          </a:prstGeom>
          <a:noFill/>
        </p:spPr>
        <p:txBody>
          <a:bodyPr wrap="square" rtlCol="0">
            <a:spAutoFit/>
          </a:bodyPr>
          <a:lstStyle/>
          <a:p>
            <a:pPr algn="ctr"/>
            <a:r>
              <a:rPr lang="en-US" sz="2400" dirty="0">
                <a:solidFill>
                  <a:schemeClr val="bg1"/>
                </a:solidFill>
              </a:rPr>
              <a:t>RX Resources </a:t>
            </a:r>
          </a:p>
        </p:txBody>
      </p:sp>
      <p:sp>
        <p:nvSpPr>
          <p:cNvPr id="7" name="TextBox 6">
            <a:extLst>
              <a:ext uri="{FF2B5EF4-FFF2-40B4-BE49-F238E27FC236}">
                <a16:creationId xmlns:a16="http://schemas.microsoft.com/office/drawing/2014/main" id="{28542B6C-53C4-4EF4-B5DB-1141746C72D9}"/>
              </a:ext>
            </a:extLst>
          </p:cNvPr>
          <p:cNvSpPr txBox="1"/>
          <p:nvPr/>
        </p:nvSpPr>
        <p:spPr>
          <a:xfrm>
            <a:off x="1038224" y="876302"/>
            <a:ext cx="6581775" cy="1546577"/>
          </a:xfrm>
          <a:prstGeom prst="rect">
            <a:avLst/>
          </a:prstGeom>
          <a:noFill/>
        </p:spPr>
        <p:txBody>
          <a:bodyPr wrap="square">
            <a:spAutoFit/>
          </a:bodyPr>
          <a:lstStyle/>
          <a:p>
            <a:pPr algn="ctr"/>
            <a:r>
              <a:rPr lang="en-US" dirty="0"/>
              <a:t>www.Blinkhealth.com</a:t>
            </a:r>
          </a:p>
          <a:p>
            <a:pPr algn="ctr"/>
            <a:r>
              <a:rPr lang="en-US" dirty="0">
                <a:hlinkClick r:id="rId2"/>
              </a:rPr>
              <a:t>www.honeybeehealth</a:t>
            </a:r>
            <a:endParaRPr lang="en-US" dirty="0"/>
          </a:p>
          <a:p>
            <a:pPr algn="ctr"/>
            <a:r>
              <a:rPr lang="en-US" dirty="0"/>
              <a:t> </a:t>
            </a:r>
            <a:r>
              <a:rPr lang="en-US" dirty="0">
                <a:hlinkClick r:id="rId3"/>
              </a:rPr>
              <a:t>www.rxoutreach.org</a:t>
            </a:r>
            <a:endParaRPr lang="en-US" dirty="0"/>
          </a:p>
          <a:p>
            <a:pPr algn="ctr"/>
            <a:r>
              <a:rPr lang="en-US" dirty="0">
                <a:hlinkClick r:id="rId4"/>
              </a:rPr>
              <a:t>www.rxcut.com</a:t>
            </a:r>
            <a:endParaRPr lang="en-US" dirty="0"/>
          </a:p>
          <a:p>
            <a:pPr algn="ctr"/>
            <a:r>
              <a:rPr lang="en-US" dirty="0"/>
              <a:t> </a:t>
            </a:r>
            <a:r>
              <a:rPr lang="en-US" dirty="0">
                <a:hlinkClick r:id="rId5"/>
              </a:rPr>
              <a:t>www.goodrx.com</a:t>
            </a:r>
            <a:endParaRPr lang="en-US" dirty="0"/>
          </a:p>
          <a:p>
            <a:pPr algn="ctr"/>
            <a:r>
              <a:rPr lang="en-US" dirty="0">
                <a:hlinkClick r:id="rId6"/>
              </a:rPr>
              <a:t>www.needymeds.com</a:t>
            </a:r>
            <a:endParaRPr lang="en-US" dirty="0"/>
          </a:p>
          <a:p>
            <a:pPr algn="ctr"/>
            <a:endParaRPr lang="en-US" dirty="0"/>
          </a:p>
        </p:txBody>
      </p:sp>
      <p:sp>
        <p:nvSpPr>
          <p:cNvPr id="9" name="TextBox 8">
            <a:extLst>
              <a:ext uri="{FF2B5EF4-FFF2-40B4-BE49-F238E27FC236}">
                <a16:creationId xmlns:a16="http://schemas.microsoft.com/office/drawing/2014/main" id="{ABCED67D-4C4B-491C-8751-EEFC9B928C0D}"/>
              </a:ext>
            </a:extLst>
          </p:cNvPr>
          <p:cNvSpPr txBox="1"/>
          <p:nvPr/>
        </p:nvSpPr>
        <p:spPr>
          <a:xfrm>
            <a:off x="1609725" y="2220778"/>
            <a:ext cx="5434011" cy="1615827"/>
          </a:xfrm>
          <a:prstGeom prst="rect">
            <a:avLst/>
          </a:prstGeom>
          <a:noFill/>
        </p:spPr>
        <p:txBody>
          <a:bodyPr wrap="square">
            <a:spAutoFit/>
          </a:bodyPr>
          <a:lstStyle/>
          <a:p>
            <a:pPr algn="ctr"/>
            <a:r>
              <a:rPr lang="en-US" sz="1800" dirty="0"/>
              <a:t>* try 90day meds from Canada</a:t>
            </a:r>
          </a:p>
          <a:p>
            <a:pPr algn="ctr"/>
            <a:r>
              <a:rPr lang="en-US" sz="1800" dirty="0"/>
              <a:t>• Try conducting a Google search with the name of your drug and the keywords “generic, coupons, discounts, trials, Canada, international”</a:t>
            </a:r>
          </a:p>
          <a:p>
            <a:pPr algn="ctr"/>
            <a:endParaRPr lang="en-US" dirty="0"/>
          </a:p>
          <a:p>
            <a:pPr algn="ctr"/>
            <a:endParaRPr lang="en-US" dirty="0"/>
          </a:p>
        </p:txBody>
      </p:sp>
      <p:sp>
        <p:nvSpPr>
          <p:cNvPr id="11" name="TextBox 10">
            <a:extLst>
              <a:ext uri="{FF2B5EF4-FFF2-40B4-BE49-F238E27FC236}">
                <a16:creationId xmlns:a16="http://schemas.microsoft.com/office/drawing/2014/main" id="{63FC7FC2-3B85-4657-AAB6-2AD1C3863FA1}"/>
              </a:ext>
            </a:extLst>
          </p:cNvPr>
          <p:cNvSpPr txBox="1"/>
          <p:nvPr/>
        </p:nvSpPr>
        <p:spPr>
          <a:xfrm>
            <a:off x="1114425" y="3586354"/>
            <a:ext cx="6934199" cy="1077218"/>
          </a:xfrm>
          <a:prstGeom prst="rect">
            <a:avLst/>
          </a:prstGeom>
          <a:noFill/>
        </p:spPr>
        <p:txBody>
          <a:bodyPr wrap="square">
            <a:spAutoFit/>
          </a:bodyPr>
          <a:lstStyle/>
          <a:p>
            <a:pPr algn="ctr"/>
            <a:r>
              <a:rPr lang="en-US" sz="1600" dirty="0"/>
              <a:t>• Check with my friend Marty Portnoy at www.yousaveonmeds.com or 888-949-0076 for assistance with Rx pricing for expensive or specialty drugs</a:t>
            </a:r>
          </a:p>
          <a:p>
            <a:pPr algn="ctr"/>
            <a:endParaRPr lang="en-US" sz="1600" dirty="0"/>
          </a:p>
          <a:p>
            <a:pPr algn="ctr"/>
            <a:r>
              <a:rPr lang="en-US" sz="1600" dirty="0"/>
              <a:t>For Diabetics go to www.northcoastmed.com</a:t>
            </a:r>
          </a:p>
        </p:txBody>
      </p:sp>
    </p:spTree>
    <p:extLst>
      <p:ext uri="{BB962C8B-B14F-4D97-AF65-F5344CB8AC3E}">
        <p14:creationId xmlns:p14="http://schemas.microsoft.com/office/powerpoint/2010/main" val="279597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BF3200-9F07-446A-8480-194B9FD8C374}"/>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2</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48D5E80B-F6C5-4EC3-B86A-2CFDCE823AAD}"/>
              </a:ext>
            </a:extLst>
          </p:cNvPr>
          <p:cNvSpPr txBox="1">
            <a:spLocks/>
          </p:cNvSpPr>
          <p:nvPr/>
        </p:nvSpPr>
        <p:spPr>
          <a:xfrm>
            <a:off x="628651" y="89534"/>
            <a:ext cx="7886700" cy="478627"/>
          </a:xfrm>
          <a:prstGeom prst="rect">
            <a:avLst/>
          </a:prstGeom>
        </p:spPr>
        <p:txBody>
          <a:bodyPr anchor="ctr">
            <a:normAutofit/>
          </a:bodyPr>
          <a:lst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a:lstStyle>
          <a:p>
            <a:r>
              <a:rPr lang="en-US" dirty="0"/>
              <a:t>The Goals of this Presentation; Today, we will…</a:t>
            </a:r>
          </a:p>
        </p:txBody>
      </p:sp>
      <p:grpSp>
        <p:nvGrpSpPr>
          <p:cNvPr id="6" name="Group 5">
            <a:extLst>
              <a:ext uri="{FF2B5EF4-FFF2-40B4-BE49-F238E27FC236}">
                <a16:creationId xmlns:a16="http://schemas.microsoft.com/office/drawing/2014/main" id="{BCA936A8-10FB-4AE9-87B6-42B7732255F3}"/>
              </a:ext>
            </a:extLst>
          </p:cNvPr>
          <p:cNvGrpSpPr/>
          <p:nvPr/>
        </p:nvGrpSpPr>
        <p:grpSpPr>
          <a:xfrm>
            <a:off x="628651" y="4002583"/>
            <a:ext cx="1971675" cy="673708"/>
            <a:chOff x="0" y="3079451"/>
            <a:chExt cx="1971675" cy="673708"/>
          </a:xfrm>
        </p:grpSpPr>
        <p:sp>
          <p:nvSpPr>
            <p:cNvPr id="28" name="Rectangle 27">
              <a:extLst>
                <a:ext uri="{FF2B5EF4-FFF2-40B4-BE49-F238E27FC236}">
                  <a16:creationId xmlns:a16="http://schemas.microsoft.com/office/drawing/2014/main" id="{85AE6FE8-ABF4-44E4-8EFC-26331A8E00C8}"/>
                </a:ext>
              </a:extLst>
            </p:cNvPr>
            <p:cNvSpPr/>
            <p:nvPr/>
          </p:nvSpPr>
          <p:spPr>
            <a:xfrm>
              <a:off x="0" y="3079451"/>
              <a:ext cx="1971675" cy="673708"/>
            </a:xfrm>
            <a:prstGeom prst="rect">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CA69B027-B34D-414D-B6DB-EF7653BBA41C}"/>
                </a:ext>
              </a:extLst>
            </p:cNvPr>
            <p:cNvSpPr txBox="1"/>
            <p:nvPr/>
          </p:nvSpPr>
          <p:spPr>
            <a:xfrm>
              <a:off x="0" y="3079451"/>
              <a:ext cx="1971675" cy="673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Address</a:t>
              </a:r>
            </a:p>
          </p:txBody>
        </p:sp>
      </p:grpSp>
      <p:grpSp>
        <p:nvGrpSpPr>
          <p:cNvPr id="7" name="Group 6">
            <a:extLst>
              <a:ext uri="{FF2B5EF4-FFF2-40B4-BE49-F238E27FC236}">
                <a16:creationId xmlns:a16="http://schemas.microsoft.com/office/drawing/2014/main" id="{12FD3B90-6BD5-4EC1-829B-8D6F970A69AE}"/>
              </a:ext>
            </a:extLst>
          </p:cNvPr>
          <p:cNvGrpSpPr/>
          <p:nvPr/>
        </p:nvGrpSpPr>
        <p:grpSpPr>
          <a:xfrm>
            <a:off x="2600326" y="4002583"/>
            <a:ext cx="5915025" cy="673708"/>
            <a:chOff x="1971675" y="3079451"/>
            <a:chExt cx="5915025" cy="673708"/>
          </a:xfrm>
        </p:grpSpPr>
        <p:sp>
          <p:nvSpPr>
            <p:cNvPr id="26" name="Rectangle 25">
              <a:extLst>
                <a:ext uri="{FF2B5EF4-FFF2-40B4-BE49-F238E27FC236}">
                  <a16:creationId xmlns:a16="http://schemas.microsoft.com/office/drawing/2014/main" id="{748B9355-0BCF-4929-AC00-1C67CB12FE78}"/>
                </a:ext>
              </a:extLst>
            </p:cNvPr>
            <p:cNvSpPr/>
            <p:nvPr/>
          </p:nvSpPr>
          <p:spPr>
            <a:xfrm>
              <a:off x="1971675" y="3079451"/>
              <a:ext cx="5915025" cy="673708"/>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CD628D2F-AA1F-4B78-AE2E-852E681D249D}"/>
                </a:ext>
              </a:extLst>
            </p:cNvPr>
            <p:cNvSpPr txBox="1"/>
            <p:nvPr/>
          </p:nvSpPr>
          <p:spPr>
            <a:xfrm>
              <a:off x="1971675" y="3079451"/>
              <a:ext cx="5915025" cy="673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a:t>Address questions and concerns</a:t>
              </a:r>
            </a:p>
          </p:txBody>
        </p:sp>
      </p:grpSp>
      <p:grpSp>
        <p:nvGrpSpPr>
          <p:cNvPr id="8" name="Group 7">
            <a:extLst>
              <a:ext uri="{FF2B5EF4-FFF2-40B4-BE49-F238E27FC236}">
                <a16:creationId xmlns:a16="http://schemas.microsoft.com/office/drawing/2014/main" id="{CACC6AA8-823A-4636-951F-005FBCAAD56F}"/>
              </a:ext>
            </a:extLst>
          </p:cNvPr>
          <p:cNvGrpSpPr/>
          <p:nvPr/>
        </p:nvGrpSpPr>
        <p:grpSpPr>
          <a:xfrm>
            <a:off x="628651" y="2976525"/>
            <a:ext cx="1971675" cy="1036164"/>
            <a:chOff x="0" y="2053393"/>
            <a:chExt cx="1971675" cy="1036164"/>
          </a:xfrm>
        </p:grpSpPr>
        <p:sp>
          <p:nvSpPr>
            <p:cNvPr id="24" name="Callout: Up Arrow 23">
              <a:extLst>
                <a:ext uri="{FF2B5EF4-FFF2-40B4-BE49-F238E27FC236}">
                  <a16:creationId xmlns:a16="http://schemas.microsoft.com/office/drawing/2014/main" id="{61A88779-C621-46C7-B203-FCF86F2FBD2A}"/>
                </a:ext>
              </a:extLst>
            </p:cNvPr>
            <p:cNvSpPr/>
            <p:nvPr/>
          </p:nvSpPr>
          <p:spPr>
            <a:xfrm rot="10800000">
              <a:off x="0" y="2053393"/>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Callout: Up Arrow 8">
              <a:extLst>
                <a:ext uri="{FF2B5EF4-FFF2-40B4-BE49-F238E27FC236}">
                  <a16:creationId xmlns:a16="http://schemas.microsoft.com/office/drawing/2014/main" id="{DA6C5558-220F-4113-9900-9BE6EC5DB564}"/>
                </a:ext>
              </a:extLst>
            </p:cNvPr>
            <p:cNvSpPr txBox="1"/>
            <p:nvPr/>
          </p:nvSpPr>
          <p:spPr>
            <a:xfrm>
              <a:off x="0" y="2053393"/>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Reveal</a:t>
              </a:r>
            </a:p>
          </p:txBody>
        </p:sp>
      </p:grpSp>
      <p:grpSp>
        <p:nvGrpSpPr>
          <p:cNvPr id="9" name="Group 8">
            <a:extLst>
              <a:ext uri="{FF2B5EF4-FFF2-40B4-BE49-F238E27FC236}">
                <a16:creationId xmlns:a16="http://schemas.microsoft.com/office/drawing/2014/main" id="{857D2860-1144-449E-AD85-27472C5E73B1}"/>
              </a:ext>
            </a:extLst>
          </p:cNvPr>
          <p:cNvGrpSpPr/>
          <p:nvPr/>
        </p:nvGrpSpPr>
        <p:grpSpPr>
          <a:xfrm>
            <a:off x="2600326" y="2976525"/>
            <a:ext cx="5915025" cy="673506"/>
            <a:chOff x="1971675" y="2053393"/>
            <a:chExt cx="5915025" cy="673506"/>
          </a:xfrm>
        </p:grpSpPr>
        <p:sp>
          <p:nvSpPr>
            <p:cNvPr id="22" name="Rectangle 21">
              <a:extLst>
                <a:ext uri="{FF2B5EF4-FFF2-40B4-BE49-F238E27FC236}">
                  <a16:creationId xmlns:a16="http://schemas.microsoft.com/office/drawing/2014/main" id="{1D940F41-76F2-49BA-87A1-109EB64EAB93}"/>
                </a:ext>
              </a:extLst>
            </p:cNvPr>
            <p:cNvSpPr/>
            <p:nvPr/>
          </p:nvSpPr>
          <p:spPr>
            <a:xfrm>
              <a:off x="1971675" y="2053393"/>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AA033BE1-A1A8-4F83-A9B2-078BBAFD6A4A}"/>
                </a:ext>
              </a:extLst>
            </p:cNvPr>
            <p:cNvSpPr txBox="1"/>
            <p:nvPr/>
          </p:nvSpPr>
          <p:spPr>
            <a:xfrm>
              <a:off x="1971675" y="2053393"/>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Resources to cover the gaps while saving you time and $$$</a:t>
              </a:r>
            </a:p>
          </p:txBody>
        </p:sp>
      </p:grpSp>
      <p:grpSp>
        <p:nvGrpSpPr>
          <p:cNvPr id="10" name="Group 9">
            <a:extLst>
              <a:ext uri="{FF2B5EF4-FFF2-40B4-BE49-F238E27FC236}">
                <a16:creationId xmlns:a16="http://schemas.microsoft.com/office/drawing/2014/main" id="{2A9070E9-2324-4924-9324-B9FFFA559712}"/>
              </a:ext>
            </a:extLst>
          </p:cNvPr>
          <p:cNvGrpSpPr/>
          <p:nvPr/>
        </p:nvGrpSpPr>
        <p:grpSpPr>
          <a:xfrm>
            <a:off x="628651" y="1950466"/>
            <a:ext cx="1971675" cy="1036164"/>
            <a:chOff x="0" y="1027334"/>
            <a:chExt cx="1971675" cy="1036164"/>
          </a:xfrm>
        </p:grpSpPr>
        <p:sp>
          <p:nvSpPr>
            <p:cNvPr id="20" name="Callout: Up Arrow 19">
              <a:extLst>
                <a:ext uri="{FF2B5EF4-FFF2-40B4-BE49-F238E27FC236}">
                  <a16:creationId xmlns:a16="http://schemas.microsoft.com/office/drawing/2014/main" id="{DEE6B592-FDF2-436C-B2C8-F598363ABB8C}"/>
                </a:ext>
              </a:extLst>
            </p:cNvPr>
            <p:cNvSpPr/>
            <p:nvPr/>
          </p:nvSpPr>
          <p:spPr>
            <a:xfrm rot="10800000">
              <a:off x="0" y="1027334"/>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Callout: Up Arrow 12">
              <a:extLst>
                <a:ext uri="{FF2B5EF4-FFF2-40B4-BE49-F238E27FC236}">
                  <a16:creationId xmlns:a16="http://schemas.microsoft.com/office/drawing/2014/main" id="{6F4A9A71-8B3D-4900-B835-99F5DA109D39}"/>
                </a:ext>
              </a:extLst>
            </p:cNvPr>
            <p:cNvSpPr txBox="1"/>
            <p:nvPr/>
          </p:nvSpPr>
          <p:spPr>
            <a:xfrm>
              <a:off x="0" y="1027334"/>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Define</a:t>
              </a:r>
            </a:p>
          </p:txBody>
        </p:sp>
      </p:grpSp>
      <p:grpSp>
        <p:nvGrpSpPr>
          <p:cNvPr id="11" name="Group 10">
            <a:extLst>
              <a:ext uri="{FF2B5EF4-FFF2-40B4-BE49-F238E27FC236}">
                <a16:creationId xmlns:a16="http://schemas.microsoft.com/office/drawing/2014/main" id="{FBF32831-CF97-49AC-9F01-0774D22482CC}"/>
              </a:ext>
            </a:extLst>
          </p:cNvPr>
          <p:cNvGrpSpPr/>
          <p:nvPr/>
        </p:nvGrpSpPr>
        <p:grpSpPr>
          <a:xfrm>
            <a:off x="2600326" y="1950466"/>
            <a:ext cx="5915025" cy="673506"/>
            <a:chOff x="1971675" y="1027334"/>
            <a:chExt cx="5915025" cy="673506"/>
          </a:xfrm>
        </p:grpSpPr>
        <p:sp>
          <p:nvSpPr>
            <p:cNvPr id="18" name="Rectangle 17">
              <a:extLst>
                <a:ext uri="{FF2B5EF4-FFF2-40B4-BE49-F238E27FC236}">
                  <a16:creationId xmlns:a16="http://schemas.microsoft.com/office/drawing/2014/main" id="{86AB2EBB-EAAE-45F0-BE40-5CBD6728BAD2}"/>
                </a:ext>
              </a:extLst>
            </p:cNvPr>
            <p:cNvSpPr/>
            <p:nvPr/>
          </p:nvSpPr>
          <p:spPr>
            <a:xfrm>
              <a:off x="1971675" y="1027334"/>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E40A5D59-F48A-445F-8EC3-623CD33D113B}"/>
                </a:ext>
              </a:extLst>
            </p:cNvPr>
            <p:cNvSpPr txBox="1"/>
            <p:nvPr/>
          </p:nvSpPr>
          <p:spPr>
            <a:xfrm>
              <a:off x="1971675" y="1027334"/>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Define the coverage gaps </a:t>
              </a:r>
              <a:r>
                <a:rPr lang="en-US" sz="1700" dirty="0"/>
                <a:t>within Health Insurance </a:t>
              </a:r>
              <a:endParaRPr lang="en-US" sz="1700" kern="1200" dirty="0"/>
            </a:p>
          </p:txBody>
        </p:sp>
      </p:grpSp>
      <p:grpSp>
        <p:nvGrpSpPr>
          <p:cNvPr id="12" name="Group 11">
            <a:extLst>
              <a:ext uri="{FF2B5EF4-FFF2-40B4-BE49-F238E27FC236}">
                <a16:creationId xmlns:a16="http://schemas.microsoft.com/office/drawing/2014/main" id="{AB61FA81-9549-4595-9628-B035071FED98}"/>
              </a:ext>
            </a:extLst>
          </p:cNvPr>
          <p:cNvGrpSpPr/>
          <p:nvPr/>
        </p:nvGrpSpPr>
        <p:grpSpPr>
          <a:xfrm>
            <a:off x="628651" y="924408"/>
            <a:ext cx="1971675" cy="1036164"/>
            <a:chOff x="0" y="1276"/>
            <a:chExt cx="1971675" cy="1036164"/>
          </a:xfrm>
        </p:grpSpPr>
        <p:sp>
          <p:nvSpPr>
            <p:cNvPr id="16" name="Callout: Up Arrow 15">
              <a:extLst>
                <a:ext uri="{FF2B5EF4-FFF2-40B4-BE49-F238E27FC236}">
                  <a16:creationId xmlns:a16="http://schemas.microsoft.com/office/drawing/2014/main" id="{FA40D8C9-D68E-418C-A0C1-3F5F5E084126}"/>
                </a:ext>
              </a:extLst>
            </p:cNvPr>
            <p:cNvSpPr/>
            <p:nvPr/>
          </p:nvSpPr>
          <p:spPr>
            <a:xfrm rot="10800000">
              <a:off x="0" y="1276"/>
              <a:ext cx="1971675" cy="1036164"/>
            </a:xfrm>
            <a:prstGeom prst="upArrowCallout">
              <a:avLst>
                <a:gd name="adj1" fmla="val 5000"/>
                <a:gd name="adj2" fmla="val 10000"/>
                <a:gd name="adj3" fmla="val 15000"/>
                <a:gd name="adj4" fmla="val 64977"/>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Callout: Up Arrow 16">
              <a:extLst>
                <a:ext uri="{FF2B5EF4-FFF2-40B4-BE49-F238E27FC236}">
                  <a16:creationId xmlns:a16="http://schemas.microsoft.com/office/drawing/2014/main" id="{4BEA77E4-C326-43E5-85EA-5DA6196B6B38}"/>
                </a:ext>
              </a:extLst>
            </p:cNvPr>
            <p:cNvSpPr txBox="1"/>
            <p:nvPr/>
          </p:nvSpPr>
          <p:spPr>
            <a:xfrm>
              <a:off x="0" y="1276"/>
              <a:ext cx="1971675" cy="673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Review</a:t>
              </a:r>
            </a:p>
          </p:txBody>
        </p:sp>
      </p:grpSp>
      <p:grpSp>
        <p:nvGrpSpPr>
          <p:cNvPr id="13" name="Group 12">
            <a:extLst>
              <a:ext uri="{FF2B5EF4-FFF2-40B4-BE49-F238E27FC236}">
                <a16:creationId xmlns:a16="http://schemas.microsoft.com/office/drawing/2014/main" id="{E0B4AD51-FE65-412D-B176-61C8F748F41A}"/>
              </a:ext>
            </a:extLst>
          </p:cNvPr>
          <p:cNvGrpSpPr/>
          <p:nvPr/>
        </p:nvGrpSpPr>
        <p:grpSpPr>
          <a:xfrm>
            <a:off x="2600326" y="924408"/>
            <a:ext cx="5915025" cy="673506"/>
            <a:chOff x="1971675" y="1276"/>
            <a:chExt cx="5915025" cy="673506"/>
          </a:xfrm>
        </p:grpSpPr>
        <p:sp>
          <p:nvSpPr>
            <p:cNvPr id="14" name="Rectangle 13">
              <a:extLst>
                <a:ext uri="{FF2B5EF4-FFF2-40B4-BE49-F238E27FC236}">
                  <a16:creationId xmlns:a16="http://schemas.microsoft.com/office/drawing/2014/main" id="{2EB09C24-0A8E-49AF-AD0C-5149F869BB2C}"/>
                </a:ext>
              </a:extLst>
            </p:cNvPr>
            <p:cNvSpPr/>
            <p:nvPr/>
          </p:nvSpPr>
          <p:spPr>
            <a:xfrm>
              <a:off x="1971675" y="1276"/>
              <a:ext cx="5915025" cy="67350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679F1C33-DA92-4852-9610-4EC564F3C3E9}"/>
                </a:ext>
              </a:extLst>
            </p:cNvPr>
            <p:cNvSpPr txBox="1"/>
            <p:nvPr/>
          </p:nvSpPr>
          <p:spPr>
            <a:xfrm>
              <a:off x="1971675" y="1276"/>
              <a:ext cx="5915025" cy="673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85" tIns="215900" rIns="119985" bIns="215900" numCol="1" spcCol="1270" anchor="ctr" anchorCtr="0">
              <a:noAutofit/>
            </a:bodyPr>
            <a:lstStyle/>
            <a:p>
              <a:pPr marL="0" lvl="0" indent="0" algn="l" defTabSz="755650">
                <a:lnSpc>
                  <a:spcPct val="90000"/>
                </a:lnSpc>
                <a:spcBef>
                  <a:spcPct val="0"/>
                </a:spcBef>
                <a:spcAft>
                  <a:spcPct val="35000"/>
                </a:spcAft>
                <a:buNone/>
              </a:pPr>
              <a:r>
                <a:rPr lang="en-US" sz="1700" kern="1200" dirty="0"/>
                <a:t>Review the </a:t>
              </a:r>
              <a:r>
                <a:rPr lang="en-US" sz="1700" dirty="0"/>
                <a:t>main parts of Health Insurance</a:t>
              </a:r>
              <a:endParaRPr lang="en-US" sz="1700" kern="1200" dirty="0"/>
            </a:p>
          </p:txBody>
        </p:sp>
      </p:grpSp>
    </p:spTree>
    <p:extLst>
      <p:ext uri="{BB962C8B-B14F-4D97-AF65-F5344CB8AC3E}">
        <p14:creationId xmlns:p14="http://schemas.microsoft.com/office/powerpoint/2010/main" val="82245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13BA-7AE5-44E2-9F99-4B95D69BDC1B}"/>
              </a:ext>
            </a:extLst>
          </p:cNvPr>
          <p:cNvSpPr>
            <a:spLocks noGrp="1"/>
          </p:cNvSpPr>
          <p:nvPr>
            <p:ph type="title"/>
          </p:nvPr>
        </p:nvSpPr>
        <p:spPr/>
        <p:txBody>
          <a:bodyPr/>
          <a:lstStyle/>
          <a:p>
            <a:r>
              <a:rPr lang="en-US" dirty="0"/>
              <a:t>How can you get health insurance?</a:t>
            </a:r>
          </a:p>
        </p:txBody>
      </p:sp>
      <p:sp>
        <p:nvSpPr>
          <p:cNvPr id="6" name="Content Placeholder 5">
            <a:extLst>
              <a:ext uri="{FF2B5EF4-FFF2-40B4-BE49-F238E27FC236}">
                <a16:creationId xmlns:a16="http://schemas.microsoft.com/office/drawing/2014/main" id="{02DCD6CF-5D47-4A19-8A5F-1971B5BA6656}"/>
              </a:ext>
            </a:extLst>
          </p:cNvPr>
          <p:cNvSpPr>
            <a:spLocks noGrp="1"/>
          </p:cNvSpPr>
          <p:nvPr>
            <p:ph idx="1"/>
          </p:nvPr>
        </p:nvSpPr>
        <p:spPr>
          <a:xfrm>
            <a:off x="628651" y="868680"/>
            <a:ext cx="7886700" cy="4019409"/>
          </a:xfrm>
        </p:spPr>
        <p:txBody>
          <a:bodyPr>
            <a:normAutofit fontScale="77500" lnSpcReduction="20000"/>
          </a:bodyPr>
          <a:lstStyle/>
          <a:p>
            <a:pPr marL="0" indent="0">
              <a:buNone/>
            </a:pPr>
            <a:r>
              <a:rPr lang="en-US" dirty="0"/>
              <a:t>                                   Find a Health Insurance Broker who is …</a:t>
            </a:r>
          </a:p>
          <a:p>
            <a:endParaRPr lang="en-US" dirty="0"/>
          </a:p>
          <a:p>
            <a:r>
              <a:rPr lang="en-US" dirty="0"/>
              <a:t>licensed in your state or has an associate who is licensed in all 50 states </a:t>
            </a:r>
          </a:p>
          <a:p>
            <a:r>
              <a:rPr lang="en-US" dirty="0"/>
              <a:t>complaint free with the Department of Insurance</a:t>
            </a:r>
          </a:p>
          <a:p>
            <a:r>
              <a:rPr lang="en-US" dirty="0"/>
              <a:t>a member of the National Association of Health Underwriters- NAHU </a:t>
            </a:r>
          </a:p>
          <a:p>
            <a:r>
              <a:rPr lang="en-US" dirty="0"/>
              <a:t>licensed and offering you products with A rated companies</a:t>
            </a:r>
          </a:p>
          <a:p>
            <a:r>
              <a:rPr lang="en-US" dirty="0"/>
              <a:t>allows you to consider all your options by providing affordable plans that fit your budget</a:t>
            </a:r>
          </a:p>
          <a:p>
            <a:r>
              <a:rPr lang="en-US" dirty="0"/>
              <a:t>able to clearly explain the maze of choices and provide plan comparisons</a:t>
            </a:r>
          </a:p>
          <a:p>
            <a:r>
              <a:rPr lang="en-US" dirty="0"/>
              <a:t>will be there for you after the sale providing service by answering your questions, assisting with claims, sharing policy updates, offering health portfolio reviews, delivering ongoing education, communicating timely and  in your style, showing customer appreciation and serving you with a  smile!</a:t>
            </a:r>
          </a:p>
          <a:p>
            <a:pPr marL="0" indent="0">
              <a:buNone/>
            </a:pPr>
            <a:r>
              <a:rPr lang="en-US" dirty="0"/>
              <a:t>                                                </a:t>
            </a:r>
          </a:p>
          <a:p>
            <a:pPr marL="0" indent="0">
              <a:buNone/>
            </a:pPr>
            <a:r>
              <a:rPr lang="en-US" dirty="0"/>
              <a:t>                               </a:t>
            </a:r>
            <a:r>
              <a:rPr lang="en-US" dirty="0">
                <a:solidFill>
                  <a:srgbClr val="0070C0"/>
                </a:solidFill>
              </a:rPr>
              <a:t>Now, wait a minute … that sounds like me!!</a:t>
            </a:r>
            <a:r>
              <a:rPr lang="en-US" dirty="0">
                <a:solidFill>
                  <a:srgbClr val="0070C0"/>
                </a:solidFill>
                <a:sym typeface="Wingdings" panose="05000000000000000000" pitchFamily="2" charset="2"/>
              </a:rPr>
              <a:t></a:t>
            </a:r>
            <a:endParaRPr lang="en-US" dirty="0">
              <a:solidFill>
                <a:srgbClr val="0070C0"/>
              </a:solidFill>
            </a:endParaRPr>
          </a:p>
        </p:txBody>
      </p:sp>
      <p:sp>
        <p:nvSpPr>
          <p:cNvPr id="4" name="Footer Placeholder 3">
            <a:extLst>
              <a:ext uri="{FF2B5EF4-FFF2-40B4-BE49-F238E27FC236}">
                <a16:creationId xmlns:a16="http://schemas.microsoft.com/office/drawing/2014/main" id="{DBE91871-BA6C-422C-AF8C-D505E912C2EA}"/>
              </a:ext>
            </a:extLst>
          </p:cNvPr>
          <p:cNvSpPr>
            <a:spLocks noGrp="1"/>
          </p:cNvSpPr>
          <p:nvPr>
            <p:ph type="ftr" sz="quarter" idx="11"/>
          </p:nvPr>
        </p:nvSpPr>
        <p:spPr/>
        <p:txBody>
          <a:bodyPr/>
          <a:lstStyle/>
          <a:p>
            <a:r>
              <a:rPr lang="en-US" dirty="0"/>
              <a:t>Health Insurance</a:t>
            </a:r>
          </a:p>
        </p:txBody>
      </p:sp>
      <p:sp>
        <p:nvSpPr>
          <p:cNvPr id="5" name="Slide Number Placeholder 4">
            <a:extLst>
              <a:ext uri="{FF2B5EF4-FFF2-40B4-BE49-F238E27FC236}">
                <a16:creationId xmlns:a16="http://schemas.microsoft.com/office/drawing/2014/main" id="{9796E30D-622A-4C12-A444-6E46308D228B}"/>
              </a:ext>
            </a:extLst>
          </p:cNvPr>
          <p:cNvSpPr>
            <a:spLocks noGrp="1"/>
          </p:cNvSpPr>
          <p:nvPr>
            <p:ph type="sldNum" sz="quarter" idx="12"/>
          </p:nvPr>
        </p:nvSpPr>
        <p:spPr/>
        <p:txBody>
          <a:bodyPr/>
          <a:lstStyle/>
          <a:p>
            <a:fld id="{F62912B7-67D0-4C7F-B2EE-F336CB0BE48F}" type="slidenum">
              <a:rPr lang="en-US" smtClean="0"/>
              <a:pPr/>
              <a:t>20</a:t>
            </a:fld>
            <a:endParaRPr lang="en-US" dirty="0"/>
          </a:p>
        </p:txBody>
      </p:sp>
      <p:sp>
        <p:nvSpPr>
          <p:cNvPr id="3" name="Date Placeholder 2">
            <a:extLst>
              <a:ext uri="{FF2B5EF4-FFF2-40B4-BE49-F238E27FC236}">
                <a16:creationId xmlns:a16="http://schemas.microsoft.com/office/drawing/2014/main" id="{87F89674-E0F6-4D47-A3C9-F784F856564F}"/>
              </a:ext>
            </a:extLst>
          </p:cNvPr>
          <p:cNvSpPr>
            <a:spLocks noGrp="1"/>
          </p:cNvSpPr>
          <p:nvPr>
            <p:ph type="dt" sz="half" idx="13"/>
          </p:nvPr>
        </p:nvSpPr>
        <p:spPr/>
        <p:txBody>
          <a:bodyPr/>
          <a:lstStyle/>
          <a:p>
            <a:r>
              <a:rPr lang="en-US" dirty="0"/>
              <a:t>3/21/20</a:t>
            </a:r>
          </a:p>
        </p:txBody>
      </p:sp>
    </p:spTree>
    <p:extLst>
      <p:ext uri="{BB962C8B-B14F-4D97-AF65-F5344CB8AC3E}">
        <p14:creationId xmlns:p14="http://schemas.microsoft.com/office/powerpoint/2010/main" val="303792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about Diane Finnestead</a:t>
            </a:r>
          </a:p>
        </p:txBody>
      </p:sp>
      <p:sp>
        <p:nvSpPr>
          <p:cNvPr id="12" name="Slide Number Placeholder 11"/>
          <p:cNvSpPr>
            <a:spLocks noGrp="1"/>
          </p:cNvSpPr>
          <p:nvPr>
            <p:ph type="sldNum" sz="quarter" idx="12"/>
          </p:nvPr>
        </p:nvSpPr>
        <p:spPr/>
        <p:txBody>
          <a:bodyPr/>
          <a:lstStyle/>
          <a:p>
            <a:fld id="{F62912B7-67D0-4C7F-B2EE-F336CB0BE48F}" type="slidenum">
              <a:rPr lang="en-US" smtClean="0"/>
              <a:pPr/>
              <a:t>21</a:t>
            </a:fld>
            <a:endParaRPr lang="en-US" dirty="0"/>
          </a:p>
        </p:txBody>
      </p:sp>
      <p:sp>
        <p:nvSpPr>
          <p:cNvPr id="9" name="Content Placeholder 2">
            <a:extLst>
              <a:ext uri="{FF2B5EF4-FFF2-40B4-BE49-F238E27FC236}">
                <a16:creationId xmlns:a16="http://schemas.microsoft.com/office/drawing/2014/main" id="{6EDB6391-6EE1-495C-A2EE-EC92A3588B56}"/>
              </a:ext>
            </a:extLst>
          </p:cNvPr>
          <p:cNvSpPr txBox="1">
            <a:spLocks/>
          </p:cNvSpPr>
          <p:nvPr/>
        </p:nvSpPr>
        <p:spPr>
          <a:xfrm>
            <a:off x="925689" y="685801"/>
            <a:ext cx="7589662" cy="4457700"/>
          </a:xfrm>
          <a:prstGeom prst="rect">
            <a:avLst/>
          </a:prstGeom>
        </p:spPr>
        <p:txBody>
          <a:bodyPr vert="horz" lIns="91440" tIns="45720" rIns="91440" bIns="45720" rtlCol="0">
            <a:normAutofit fontScale="25000" lnSpcReduction="20000"/>
          </a:bodyPr>
          <a:lst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10000"/>
              </a:lnSpc>
              <a:spcBef>
                <a:spcPts val="600"/>
              </a:spcBef>
              <a:buNone/>
            </a:pPr>
            <a:endParaRPr lang="en-US" sz="2900" dirty="0"/>
          </a:p>
          <a:p>
            <a:pPr marL="0" indent="0">
              <a:lnSpc>
                <a:spcPct val="110000"/>
              </a:lnSpc>
              <a:spcBef>
                <a:spcPts val="600"/>
              </a:spcBef>
              <a:buNone/>
            </a:pPr>
            <a:r>
              <a:rPr lang="en-US" sz="6400" dirty="0"/>
              <a:t>Thank you so much for allowing me to share today!!</a:t>
            </a:r>
          </a:p>
          <a:p>
            <a:pPr marL="0" indent="0">
              <a:lnSpc>
                <a:spcPct val="110000"/>
              </a:lnSpc>
              <a:spcBef>
                <a:spcPts val="600"/>
              </a:spcBef>
              <a:buNone/>
            </a:pPr>
            <a:r>
              <a:rPr lang="en-US" sz="6400" dirty="0"/>
              <a:t>The BEST way to reach me is text 314-302-5743 or Assistant Edith Voyles at 314-920-3990</a:t>
            </a:r>
          </a:p>
          <a:p>
            <a:pPr>
              <a:lnSpc>
                <a:spcPct val="110000"/>
              </a:lnSpc>
              <a:spcBef>
                <a:spcPts val="600"/>
              </a:spcBef>
            </a:pPr>
            <a:r>
              <a:rPr lang="en-US" sz="6400" dirty="0">
                <a:hlinkClick r:id="rId3"/>
              </a:rPr>
              <a:t>www.dianeinsurancestl.com</a:t>
            </a:r>
            <a:endParaRPr lang="en-US" sz="6400" dirty="0"/>
          </a:p>
          <a:p>
            <a:pPr>
              <a:lnSpc>
                <a:spcPct val="110000"/>
              </a:lnSpc>
              <a:spcBef>
                <a:spcPts val="600"/>
              </a:spcBef>
            </a:pPr>
            <a:r>
              <a:rPr lang="en-US" sz="6400" b="1" dirty="0">
                <a:hlinkClick r:id="rId4"/>
              </a:rPr>
              <a:t>Agents@dianeinsurancestl.com</a:t>
            </a:r>
            <a:endParaRPr lang="en-US" sz="6400" b="1" dirty="0"/>
          </a:p>
          <a:p>
            <a:pPr>
              <a:lnSpc>
                <a:spcPct val="110000"/>
              </a:lnSpc>
              <a:spcBef>
                <a:spcPts val="600"/>
              </a:spcBef>
            </a:pPr>
            <a:r>
              <a:rPr lang="en-US" sz="6400" b="1" dirty="0"/>
              <a:t>LinkedIn as Diane Finnestead MAT, Ed. S.</a:t>
            </a:r>
          </a:p>
          <a:p>
            <a:pPr>
              <a:lnSpc>
                <a:spcPct val="110000"/>
              </a:lnSpc>
              <a:spcBef>
                <a:spcPts val="600"/>
              </a:spcBef>
            </a:pPr>
            <a:r>
              <a:rPr lang="en-US" sz="6400" b="1" dirty="0"/>
              <a:t>Facebook as Dianeinsurancestl</a:t>
            </a:r>
          </a:p>
          <a:p>
            <a:pPr>
              <a:lnSpc>
                <a:spcPct val="110000"/>
              </a:lnSpc>
              <a:spcBef>
                <a:spcPts val="600"/>
              </a:spcBef>
            </a:pPr>
            <a:r>
              <a:rPr lang="en-US" sz="6400" b="1" dirty="0"/>
              <a:t>Check out 2020 Amazon International Bestseller “Bright Spots”- my chapter is titled “Imagine the Possibilities” and “Knowing My tRuth” out today on Amazon for $1.99</a:t>
            </a:r>
          </a:p>
          <a:p>
            <a:pPr>
              <a:lnSpc>
                <a:spcPct val="110000"/>
              </a:lnSpc>
              <a:spcBef>
                <a:spcPts val="600"/>
              </a:spcBef>
            </a:pPr>
            <a:r>
              <a:rPr lang="en-US" sz="6400" b="1" dirty="0"/>
              <a:t>Google Diane Finnestead YouTube to find my Medicare Zoom Seminars titled “Navigating the Medicare Maze” and “So, You have Medicare, now what?”</a:t>
            </a:r>
            <a:endParaRPr lang="en-US" sz="5000" b="1" dirty="0"/>
          </a:p>
          <a:p>
            <a:pPr marL="0" indent="0" algn="ctr">
              <a:lnSpc>
                <a:spcPct val="110000"/>
              </a:lnSpc>
              <a:spcBef>
                <a:spcPts val="600"/>
              </a:spcBef>
              <a:buNone/>
            </a:pPr>
            <a:r>
              <a:rPr lang="en-US" sz="5000" b="1" dirty="0"/>
              <a:t>     </a:t>
            </a:r>
            <a:r>
              <a:rPr lang="en-US" sz="8000" b="1" dirty="0"/>
              <a:t>What Ah-ha moments have you experienced today?? </a:t>
            </a:r>
          </a:p>
          <a:p>
            <a:pPr marL="0" indent="0" algn="ctr">
              <a:lnSpc>
                <a:spcPct val="110000"/>
              </a:lnSpc>
              <a:spcBef>
                <a:spcPts val="600"/>
              </a:spcBef>
              <a:buNone/>
            </a:pPr>
            <a:r>
              <a:rPr lang="en-US" sz="8000" b="1" dirty="0"/>
              <a:t>Please don’t keep me a secret- Let’s connect  NOW</a:t>
            </a:r>
          </a:p>
          <a:p>
            <a:pPr marL="0" indent="0" algn="ctr">
              <a:buFont typeface="Wingdings" panose="05000000000000000000" pitchFamily="2" charset="2"/>
              <a:buNone/>
            </a:pPr>
            <a:r>
              <a:rPr lang="en-US" sz="8000" b="1" dirty="0">
                <a:solidFill>
                  <a:srgbClr val="0070C0"/>
                </a:solidFill>
              </a:rPr>
              <a:t>Questions or a complimentary health insurance review</a:t>
            </a:r>
          </a:p>
          <a:p>
            <a:pPr marL="0" indent="0" algn="ctr">
              <a:buFont typeface="Wingdings" panose="05000000000000000000" pitchFamily="2" charset="2"/>
              <a:buNone/>
            </a:pPr>
            <a:r>
              <a:rPr lang="en-US" sz="8000" b="1" dirty="0"/>
              <a:t>Text </a:t>
            </a:r>
            <a:r>
              <a:rPr lang="en-US" sz="8000" b="1" dirty="0">
                <a:solidFill>
                  <a:srgbClr val="0070C0"/>
                </a:solidFill>
              </a:rPr>
              <a:t>YES</a:t>
            </a:r>
            <a:r>
              <a:rPr lang="en-US" sz="8000" b="1" dirty="0"/>
              <a:t> NOW to 314-302-5743  Text </a:t>
            </a:r>
            <a:r>
              <a:rPr lang="en-US" sz="8000" b="1" dirty="0">
                <a:solidFill>
                  <a:srgbClr val="0070C0"/>
                </a:solidFill>
              </a:rPr>
              <a:t>YES</a:t>
            </a:r>
            <a:r>
              <a:rPr lang="en-US" sz="8000" b="1" dirty="0"/>
              <a:t> NOW</a:t>
            </a:r>
          </a:p>
        </p:txBody>
      </p:sp>
    </p:spTree>
    <p:extLst>
      <p:ext uri="{BB962C8B-B14F-4D97-AF65-F5344CB8AC3E}">
        <p14:creationId xmlns:p14="http://schemas.microsoft.com/office/powerpoint/2010/main" val="41512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71826-5B02-4D22-9ECC-A9A4B0E6FD39}"/>
              </a:ext>
            </a:extLst>
          </p:cNvPr>
          <p:cNvSpPr>
            <a:spLocks noGrp="1"/>
          </p:cNvSpPr>
          <p:nvPr>
            <p:ph type="title"/>
          </p:nvPr>
        </p:nvSpPr>
        <p:spPr>
          <a:xfrm flipV="1">
            <a:off x="0" y="-265335"/>
            <a:ext cx="9144000" cy="273843"/>
          </a:xfrm>
        </p:spPr>
        <p:txBody>
          <a:bodyPr/>
          <a:lstStyle/>
          <a:p>
            <a:endParaRPr lang="en-US" dirty="0"/>
          </a:p>
        </p:txBody>
      </p:sp>
      <p:sp>
        <p:nvSpPr>
          <p:cNvPr id="6" name="Content Placeholder 5">
            <a:extLst>
              <a:ext uri="{FF2B5EF4-FFF2-40B4-BE49-F238E27FC236}">
                <a16:creationId xmlns:a16="http://schemas.microsoft.com/office/drawing/2014/main" id="{B8E305A3-B1F9-45F9-A370-C52A291F4D19}"/>
              </a:ext>
            </a:extLst>
          </p:cNvPr>
          <p:cNvSpPr>
            <a:spLocks noGrp="1"/>
          </p:cNvSpPr>
          <p:nvPr>
            <p:ph idx="1"/>
          </p:nvPr>
        </p:nvSpPr>
        <p:spPr>
          <a:xfrm>
            <a:off x="714375" y="1782586"/>
            <a:ext cx="7800976" cy="2850139"/>
          </a:xfrm>
        </p:spPr>
        <p:txBody>
          <a:bodyPr>
            <a:normAutofit fontScale="92500" lnSpcReduction="20000"/>
          </a:bodyPr>
          <a:lstStyle/>
          <a:p>
            <a:r>
              <a:rPr lang="en-US" sz="2400" dirty="0"/>
              <a:t>Short Term – Health Insurance</a:t>
            </a:r>
          </a:p>
          <a:p>
            <a:pPr>
              <a:buFont typeface="Arial" charset="0"/>
              <a:buChar char="•"/>
            </a:pPr>
            <a:r>
              <a:rPr lang="en-US" sz="2400" dirty="0"/>
              <a:t>ACA (Marketplace, Healthcare.gov, “Obamacare”)</a:t>
            </a:r>
          </a:p>
          <a:p>
            <a:pPr marL="0" indent="0">
              <a:buNone/>
            </a:pPr>
            <a:r>
              <a:rPr lang="en-US" sz="2400" dirty="0"/>
              <a:t>         Major Medical Insurance / Employer group insurance</a:t>
            </a:r>
          </a:p>
          <a:p>
            <a:pPr>
              <a:buFont typeface="Arial" charset="0"/>
              <a:buChar char="•"/>
            </a:pPr>
            <a:r>
              <a:rPr lang="en-US" sz="2400" dirty="0"/>
              <a:t>Cobra ( If you’ve left a Major Medical Plan)</a:t>
            </a:r>
          </a:p>
          <a:p>
            <a:pPr>
              <a:buFont typeface="Arial" charset="0"/>
              <a:buChar char="•"/>
            </a:pPr>
            <a:r>
              <a:rPr lang="en-US" sz="2400" dirty="0"/>
              <a:t>Faith-Based Healthcare/Christian Health Ministries/ </a:t>
            </a:r>
          </a:p>
          <a:p>
            <a:pPr marL="0" indent="0">
              <a:buNone/>
            </a:pPr>
            <a:r>
              <a:rPr lang="en-US" dirty="0"/>
              <a:t>         </a:t>
            </a:r>
            <a:r>
              <a:rPr lang="en-US" sz="2400" dirty="0"/>
              <a:t>Health Shares</a:t>
            </a:r>
          </a:p>
          <a:p>
            <a:pPr>
              <a:buFont typeface="Arial" charset="0"/>
              <a:buChar char="•"/>
            </a:pPr>
            <a:r>
              <a:rPr lang="en-US" sz="2400" dirty="0"/>
              <a:t>Accident and Fixed Indemnity Plans</a:t>
            </a:r>
          </a:p>
          <a:p>
            <a:pPr>
              <a:buFont typeface="Arial" charset="0"/>
              <a:buChar char="•"/>
            </a:pPr>
            <a:r>
              <a:rPr lang="en-US" sz="2400" dirty="0"/>
              <a:t>Ancillary Plans- “Add-on” plans</a:t>
            </a:r>
          </a:p>
          <a:p>
            <a:pPr>
              <a:buFont typeface="Arial" charset="0"/>
              <a:buChar char="•"/>
            </a:pPr>
            <a:r>
              <a:rPr lang="en-US" sz="2400" dirty="0"/>
              <a:t>RX/ medications/ prescriptions </a:t>
            </a:r>
          </a:p>
        </p:txBody>
      </p:sp>
      <p:sp>
        <p:nvSpPr>
          <p:cNvPr id="2" name="Footer Placeholder 1"/>
          <p:cNvSpPr>
            <a:spLocks noGrp="1"/>
          </p:cNvSpPr>
          <p:nvPr>
            <p:ph type="ftr" sz="quarter" idx="11"/>
          </p:nvPr>
        </p:nvSpPr>
        <p:spPr>
          <a:xfrm>
            <a:off x="3028951" y="5508976"/>
            <a:ext cx="3086100" cy="259645"/>
          </a:xfrm>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3</a:t>
            </a:fld>
            <a:endParaRPr lang="en-US" dirty="0">
              <a:solidFill>
                <a:prstClr val="black">
                  <a:tint val="75000"/>
                </a:prstClr>
              </a:solidFill>
            </a:endParaRPr>
          </a:p>
        </p:txBody>
      </p:sp>
      <p:sp>
        <p:nvSpPr>
          <p:cNvPr id="4" name="Date Placeholder 3"/>
          <p:cNvSpPr>
            <a:spLocks noGrp="1"/>
          </p:cNvSpPr>
          <p:nvPr>
            <p:ph type="dt" sz="half" idx="2"/>
          </p:nvPr>
        </p:nvSpPr>
        <p:spPr>
          <a:xfrm flipV="1">
            <a:off x="628651" y="5641721"/>
            <a:ext cx="2057400" cy="45719"/>
          </a:xfrm>
        </p:spPr>
        <p:txBody>
          <a:bodyPr/>
          <a:lstStyle/>
          <a:p>
            <a:endParaRPr lang="en-US" dirty="0">
              <a:solidFill>
                <a:prstClr val="black">
                  <a:tint val="75000"/>
                </a:prstClr>
              </a:solidFill>
            </a:endParaRPr>
          </a:p>
        </p:txBody>
      </p:sp>
      <p:sp>
        <p:nvSpPr>
          <p:cNvPr id="7" name="TextBox 6"/>
          <p:cNvSpPr txBox="1"/>
          <p:nvPr/>
        </p:nvSpPr>
        <p:spPr>
          <a:xfrm>
            <a:off x="714375" y="895350"/>
            <a:ext cx="8124825" cy="646331"/>
          </a:xfrm>
          <a:prstGeom prst="rect">
            <a:avLst/>
          </a:prstGeom>
          <a:noFill/>
        </p:spPr>
        <p:txBody>
          <a:bodyPr wrap="square" rtlCol="0">
            <a:spAutoFit/>
          </a:bodyPr>
          <a:lstStyle/>
          <a:p>
            <a:pPr algn="ctr"/>
            <a:r>
              <a:rPr lang="en-US" sz="3600" dirty="0"/>
              <a:t>Let’s start with medical insurance;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4</a:t>
            </a:fld>
            <a:endParaRPr lang="en-US" dirty="0">
              <a:solidFill>
                <a:prstClr val="black">
                  <a:tint val="75000"/>
                </a:prstClr>
              </a:solidFill>
            </a:endParaRPr>
          </a:p>
        </p:txBody>
      </p:sp>
      <p:sp>
        <p:nvSpPr>
          <p:cNvPr id="5" name="TextBox 4"/>
          <p:cNvSpPr txBox="1"/>
          <p:nvPr/>
        </p:nvSpPr>
        <p:spPr>
          <a:xfrm>
            <a:off x="390525" y="933450"/>
            <a:ext cx="8201025" cy="3139321"/>
          </a:xfrm>
          <a:prstGeom prst="rect">
            <a:avLst/>
          </a:prstGeom>
          <a:noFill/>
        </p:spPr>
        <p:txBody>
          <a:bodyPr wrap="square" rtlCol="0">
            <a:spAutoFit/>
          </a:bodyPr>
          <a:lstStyle/>
          <a:p>
            <a:pPr algn="ctr"/>
            <a:r>
              <a:rPr lang="en-US" sz="6600" dirty="0"/>
              <a:t>Let’s Dig in a little deeper on these Options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425" y="952500"/>
            <a:ext cx="8114242" cy="523220"/>
          </a:xfrm>
          <a:prstGeom prst="rect">
            <a:avLst/>
          </a:prstGeom>
          <a:noFill/>
        </p:spPr>
        <p:txBody>
          <a:bodyPr wrap="square" rtlCol="0">
            <a:spAutoFit/>
          </a:bodyPr>
          <a:lstStyle/>
          <a:p>
            <a:pPr algn="ctr"/>
            <a:r>
              <a:rPr lang="en-US" sz="2800" dirty="0"/>
              <a:t>Let’s begin with Short Term Health Insurance;</a:t>
            </a:r>
          </a:p>
        </p:txBody>
      </p:sp>
      <p:sp>
        <p:nvSpPr>
          <p:cNvPr id="6" name="Rectangle 5"/>
          <p:cNvSpPr/>
          <p:nvPr/>
        </p:nvSpPr>
        <p:spPr>
          <a:xfrm>
            <a:off x="1151467" y="1475720"/>
            <a:ext cx="6659033" cy="1323439"/>
          </a:xfrm>
          <a:prstGeom prst="rect">
            <a:avLst/>
          </a:prstGeom>
        </p:spPr>
        <p:txBody>
          <a:bodyPr wrap="square">
            <a:spAutoFit/>
          </a:bodyPr>
          <a:lstStyle/>
          <a:p>
            <a:pPr algn="just"/>
            <a:r>
              <a:rPr lang="en-US" sz="2000" dirty="0"/>
              <a:t>Short Term Health Insurance is the most affordable plan for most people. Unfortunately, it’s geared towards “healthy” people, it lasts up to 90 days and long as 3 years, but it does</a:t>
            </a:r>
          </a:p>
          <a:p>
            <a:pPr algn="just"/>
            <a:r>
              <a:rPr lang="en-US" sz="2000" dirty="0"/>
              <a:t>not cover everything.</a:t>
            </a:r>
          </a:p>
        </p:txBody>
      </p:sp>
      <p:sp>
        <p:nvSpPr>
          <p:cNvPr id="7" name="TextBox 6"/>
          <p:cNvSpPr txBox="1"/>
          <p:nvPr/>
        </p:nvSpPr>
        <p:spPr>
          <a:xfrm>
            <a:off x="1151467" y="2799160"/>
            <a:ext cx="2980266" cy="1877438"/>
          </a:xfrm>
          <a:prstGeom prst="rect">
            <a:avLst/>
          </a:prstGeom>
          <a:noFill/>
        </p:spPr>
        <p:txBody>
          <a:bodyPr wrap="square" rtlCol="0">
            <a:spAutoFit/>
          </a:bodyPr>
          <a:lstStyle/>
          <a:p>
            <a:r>
              <a:rPr lang="en-US" sz="1800" b="1" u="sng" dirty="0">
                <a:solidFill>
                  <a:schemeClr val="accent6"/>
                </a:solidFill>
              </a:rPr>
              <a:t>Good For </a:t>
            </a:r>
          </a:p>
          <a:p>
            <a:r>
              <a:rPr lang="en-US" sz="1400" dirty="0"/>
              <a:t>*People are moving</a:t>
            </a:r>
          </a:p>
          <a:p>
            <a:r>
              <a:rPr lang="en-US" sz="1400" dirty="0"/>
              <a:t>* Those Between jobs</a:t>
            </a:r>
          </a:p>
          <a:p>
            <a:r>
              <a:rPr lang="en-US" sz="1400" dirty="0"/>
              <a:t>*Students ( Especially out of State)</a:t>
            </a:r>
          </a:p>
          <a:p>
            <a:r>
              <a:rPr lang="en-US" sz="1400" dirty="0"/>
              <a:t>*Those who missed “Obamacare</a:t>
            </a:r>
          </a:p>
          <a:p>
            <a:r>
              <a:rPr lang="en-US" sz="1400" dirty="0"/>
              <a:t>  deadlines </a:t>
            </a:r>
          </a:p>
          <a:p>
            <a:r>
              <a:rPr lang="en-US" sz="1400" dirty="0"/>
              <a:t>*Those who to want access </a:t>
            </a:r>
            <a:r>
              <a:rPr lang="en-US" sz="1400" dirty="0" err="1"/>
              <a:t>Teledoc</a:t>
            </a:r>
            <a:r>
              <a:rPr lang="en-US" sz="1400" dirty="0"/>
              <a:t>  </a:t>
            </a:r>
          </a:p>
          <a:p>
            <a:endParaRPr lang="en-US" sz="1400" dirty="0"/>
          </a:p>
        </p:txBody>
      </p:sp>
      <p:sp>
        <p:nvSpPr>
          <p:cNvPr id="8" name="TextBox 7"/>
          <p:cNvSpPr txBox="1"/>
          <p:nvPr/>
        </p:nvSpPr>
        <p:spPr>
          <a:xfrm>
            <a:off x="4842933" y="2799160"/>
            <a:ext cx="3300941" cy="1877437"/>
          </a:xfrm>
          <a:prstGeom prst="rect">
            <a:avLst/>
          </a:prstGeom>
          <a:noFill/>
        </p:spPr>
        <p:txBody>
          <a:bodyPr wrap="square" rtlCol="0">
            <a:spAutoFit/>
          </a:bodyPr>
          <a:lstStyle/>
          <a:p>
            <a:r>
              <a:rPr lang="en-US" sz="1800" u="sng" dirty="0">
                <a:solidFill>
                  <a:srgbClr val="C00000"/>
                </a:solidFill>
              </a:rPr>
              <a:t>Not Good For</a:t>
            </a:r>
          </a:p>
          <a:p>
            <a:r>
              <a:rPr lang="en-US" dirty="0"/>
              <a:t>*</a:t>
            </a:r>
            <a:r>
              <a:rPr lang="en-US" sz="1400" dirty="0"/>
              <a:t>Families</a:t>
            </a:r>
          </a:p>
          <a:p>
            <a:r>
              <a:rPr lang="en-US" sz="1400" dirty="0"/>
              <a:t>*People with pre-existing conditions</a:t>
            </a:r>
          </a:p>
          <a:p>
            <a:r>
              <a:rPr lang="en-US" sz="1400" dirty="0"/>
              <a:t>*People have recently had a serious illness</a:t>
            </a:r>
          </a:p>
          <a:p>
            <a:r>
              <a:rPr lang="en-US" sz="1400" dirty="0"/>
              <a:t>*Those who want preventative care\</a:t>
            </a:r>
          </a:p>
          <a:p>
            <a:r>
              <a:rPr lang="en-US" sz="1400" dirty="0"/>
              <a:t>   included</a:t>
            </a:r>
          </a:p>
          <a:p>
            <a:r>
              <a:rPr lang="en-US" sz="1400" dirty="0"/>
              <a:t>*Those who want a traditional RX plan</a:t>
            </a:r>
          </a:p>
          <a:p>
            <a:r>
              <a:rPr lang="en-US" sz="1400" dirty="0"/>
              <a:t>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6</a:t>
            </a:fld>
            <a:endParaRPr lang="en-US" dirty="0">
              <a:solidFill>
                <a:prstClr val="black">
                  <a:tint val="75000"/>
                </a:prstClr>
              </a:solidFill>
            </a:endParaRPr>
          </a:p>
        </p:txBody>
      </p:sp>
      <p:sp>
        <p:nvSpPr>
          <p:cNvPr id="5" name="TextBox 4"/>
          <p:cNvSpPr txBox="1"/>
          <p:nvPr/>
        </p:nvSpPr>
        <p:spPr>
          <a:xfrm>
            <a:off x="981075" y="1009650"/>
            <a:ext cx="7031733" cy="646331"/>
          </a:xfrm>
          <a:prstGeom prst="rect">
            <a:avLst/>
          </a:prstGeom>
          <a:noFill/>
        </p:spPr>
        <p:txBody>
          <a:bodyPr wrap="square" rtlCol="0">
            <a:spAutoFit/>
          </a:bodyPr>
          <a:lstStyle/>
          <a:p>
            <a:pPr algn="ctr"/>
            <a:r>
              <a:rPr lang="en-US" sz="3600" dirty="0"/>
              <a:t>Short – Term Health Plan Reminders </a:t>
            </a:r>
          </a:p>
        </p:txBody>
      </p:sp>
      <p:sp>
        <p:nvSpPr>
          <p:cNvPr id="8" name="TextBox 7"/>
          <p:cNvSpPr txBox="1"/>
          <p:nvPr/>
        </p:nvSpPr>
        <p:spPr>
          <a:xfrm>
            <a:off x="371475" y="1885950"/>
            <a:ext cx="8208657" cy="2454518"/>
          </a:xfrm>
          <a:prstGeom prst="rect">
            <a:avLst/>
          </a:prstGeom>
          <a:noFill/>
        </p:spPr>
        <p:txBody>
          <a:bodyPr wrap="square" rtlCol="0">
            <a:spAutoFit/>
          </a:bodyPr>
          <a:lstStyle/>
          <a:p>
            <a:pPr marL="342900" indent="-342900">
              <a:buFont typeface="Arial" panose="020B0604020202020204" pitchFamily="34" charset="0"/>
              <a:buChar char="•"/>
            </a:pPr>
            <a:r>
              <a:rPr lang="en-US" sz="2000" dirty="0"/>
              <a:t>Most Short-Term Plans, you can visit almost any doctor </a:t>
            </a:r>
          </a:p>
          <a:p>
            <a:pPr marL="342900" indent="-342900">
              <a:buFont typeface="Arial" panose="020B0604020202020204" pitchFamily="34" charset="0"/>
              <a:buChar char="•"/>
            </a:pPr>
            <a:r>
              <a:rPr lang="en-US" sz="2000" dirty="0"/>
              <a:t>Most Common health issues like injuries and illnesses are covered by\</a:t>
            </a:r>
          </a:p>
          <a:p>
            <a:r>
              <a:rPr lang="en-US" sz="2000" dirty="0"/>
              <a:t>         short term health plans</a:t>
            </a:r>
          </a:p>
          <a:p>
            <a:pPr marL="342900" indent="-342900">
              <a:buFont typeface="Arial" panose="020B0604020202020204" pitchFamily="34" charset="0"/>
              <a:buChar char="•"/>
            </a:pPr>
            <a:r>
              <a:rPr lang="en-US" sz="2000" dirty="0"/>
              <a:t>Short Term plans generally aren’t affordable ways cover the cost of your</a:t>
            </a:r>
          </a:p>
          <a:p>
            <a:r>
              <a:rPr lang="en-US" sz="2000" dirty="0"/>
              <a:t>         routine/ preventative care </a:t>
            </a:r>
          </a:p>
          <a:p>
            <a:pPr marL="342900" indent="-342900">
              <a:buFont typeface="Arial" panose="020B0604020202020204" pitchFamily="34" charset="0"/>
              <a:buChar char="•"/>
            </a:pPr>
            <a:r>
              <a:rPr lang="en-US" sz="2000" dirty="0"/>
              <a:t>You can’t get a short-term plan if you’ve recently had a serious health</a:t>
            </a:r>
          </a:p>
          <a:p>
            <a:r>
              <a:rPr lang="en-US" sz="2000" dirty="0"/>
              <a:t>          issue or ongoing health condition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B75908-2BC4-4CCC-BE4B-63652A0FD379}" type="slidenum">
              <a:rPr lang="en-US" smtClean="0">
                <a:solidFill>
                  <a:prstClr val="black">
                    <a:tint val="75000"/>
                  </a:prstClr>
                </a:solidFill>
              </a:rPr>
              <a:pPr/>
              <a:t>7</a:t>
            </a:fld>
            <a:endParaRPr lang="en-US" dirty="0">
              <a:solidFill>
                <a:prstClr val="black">
                  <a:tint val="75000"/>
                </a:prstClr>
              </a:solidFill>
            </a:endParaRPr>
          </a:p>
        </p:txBody>
      </p:sp>
      <p:sp>
        <p:nvSpPr>
          <p:cNvPr id="5" name="TextBox 4"/>
          <p:cNvSpPr txBox="1"/>
          <p:nvPr/>
        </p:nvSpPr>
        <p:spPr>
          <a:xfrm>
            <a:off x="725664" y="817082"/>
            <a:ext cx="8096250" cy="954107"/>
          </a:xfrm>
          <a:prstGeom prst="rect">
            <a:avLst/>
          </a:prstGeom>
          <a:noFill/>
        </p:spPr>
        <p:txBody>
          <a:bodyPr wrap="square" rtlCol="0">
            <a:spAutoFit/>
          </a:bodyPr>
          <a:lstStyle/>
          <a:p>
            <a:pPr algn="ctr"/>
            <a:r>
              <a:rPr lang="en-US" sz="2800" dirty="0"/>
              <a:t>ACA (Marketplace, Healthcare.gov, “</a:t>
            </a:r>
            <a:r>
              <a:rPr lang="en-US" sz="2800" dirty="0" err="1"/>
              <a:t>Obamacare</a:t>
            </a:r>
            <a:r>
              <a:rPr lang="en-US" sz="2800" dirty="0"/>
              <a:t>”) </a:t>
            </a:r>
          </a:p>
          <a:p>
            <a:pPr algn="ctr"/>
            <a:r>
              <a:rPr lang="en-US" sz="2800" dirty="0"/>
              <a:t> Major Medical Insurance / Employer group insurance</a:t>
            </a:r>
          </a:p>
        </p:txBody>
      </p:sp>
      <p:sp>
        <p:nvSpPr>
          <p:cNvPr id="6" name="TextBox 5"/>
          <p:cNvSpPr txBox="1"/>
          <p:nvPr/>
        </p:nvSpPr>
        <p:spPr>
          <a:xfrm>
            <a:off x="869244" y="1919111"/>
            <a:ext cx="7400219" cy="3170099"/>
          </a:xfrm>
          <a:prstGeom prst="rect">
            <a:avLst/>
          </a:prstGeom>
          <a:noFill/>
        </p:spPr>
        <p:txBody>
          <a:bodyPr wrap="square" rtlCol="0">
            <a:spAutoFit/>
          </a:bodyPr>
          <a:lstStyle/>
          <a:p>
            <a:pPr algn="just"/>
            <a:r>
              <a:rPr lang="en-US" sz="2000" dirty="0"/>
              <a:t>The ACA, Affordable Care Act has 4 names shown above. Most Americans have major medical insurance known as traditional health insurance plans. </a:t>
            </a:r>
          </a:p>
          <a:p>
            <a:pPr marL="342900" indent="-342900" algn="just">
              <a:buFont typeface="Arial" panose="020B0604020202020204" pitchFamily="34" charset="0"/>
              <a:buChar char="•"/>
            </a:pPr>
            <a:r>
              <a:rPr lang="en-US" sz="2000" dirty="0"/>
              <a:t>Over 175 million Americans have employee group health insurance. That means these type of medical plans can come from an employer, or you can enroll or be enrolled in them on your own, or through the help of an agent/broker. </a:t>
            </a:r>
          </a:p>
          <a:p>
            <a:pPr marL="342900" indent="-342900" algn="just">
              <a:buFont typeface="Arial" panose="020B0604020202020204" pitchFamily="34" charset="0"/>
              <a:buChar char="•"/>
            </a:pPr>
            <a:r>
              <a:rPr lang="en-US" sz="2000" dirty="0"/>
              <a:t>Keep in mind, an agent works for the insurance company and a Broker works for you. You, the client, are the Broker’s Boss! You are your Broker’s only “dog in the fight”!</a:t>
            </a:r>
          </a:p>
        </p:txBody>
      </p:sp>
      <p:sp>
        <p:nvSpPr>
          <p:cNvPr id="7" name="TextBox 6"/>
          <p:cNvSpPr txBox="1"/>
          <p:nvPr/>
        </p:nvSpPr>
        <p:spPr>
          <a:xfrm flipV="1">
            <a:off x="282222" y="3001968"/>
            <a:ext cx="101036" cy="507831"/>
          </a:xfrm>
          <a:prstGeom prst="rect">
            <a:avLst/>
          </a:prstGeom>
          <a:noFill/>
        </p:spPr>
        <p:txBody>
          <a:bodyPr wrap="square" rtlCol="0">
            <a:spAutoFit/>
          </a:bodyPr>
          <a:lstStyle/>
          <a:p>
            <a:pPr>
              <a:buFont typeface="Arial" charset="0"/>
              <a:buChar char="•"/>
            </a:pP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FF4FA3-12C4-46FB-8AE9-CF31437A3205}"/>
              </a:ext>
            </a:extLst>
          </p:cNvPr>
          <p:cNvSpPr>
            <a:spLocks noGrp="1"/>
          </p:cNvSpPr>
          <p:nvPr>
            <p:ph type="title"/>
          </p:nvPr>
        </p:nvSpPr>
        <p:spPr>
          <a:xfrm>
            <a:off x="627455" y="-101600"/>
            <a:ext cx="7889087" cy="1369619"/>
          </a:xfrm>
        </p:spPr>
        <p:txBody>
          <a:bodyPr/>
          <a:lstStyle/>
          <a:p>
            <a:r>
              <a:rPr lang="en-US" sz="2400" dirty="0"/>
              <a:t>ACA (Marketplace, Healthcare.gov, “Obamacare”) </a:t>
            </a:r>
            <a:br>
              <a:rPr lang="en-US" sz="2400" dirty="0"/>
            </a:br>
            <a:r>
              <a:rPr lang="en-US" sz="2400" dirty="0"/>
              <a:t> Major Medical Insurance / Employer group insurance</a:t>
            </a:r>
            <a:br>
              <a:rPr lang="en-US" sz="2400" dirty="0"/>
            </a:br>
            <a:endParaRPr lang="en-US" dirty="0"/>
          </a:p>
        </p:txBody>
      </p:sp>
      <p:sp>
        <p:nvSpPr>
          <p:cNvPr id="6" name="Text Placeholder 5">
            <a:extLst>
              <a:ext uri="{FF2B5EF4-FFF2-40B4-BE49-F238E27FC236}">
                <a16:creationId xmlns:a16="http://schemas.microsoft.com/office/drawing/2014/main" id="{1EECC6EE-9174-4A9B-B9EB-AC0FF62E3C0F}"/>
              </a:ext>
            </a:extLst>
          </p:cNvPr>
          <p:cNvSpPr>
            <a:spLocks noGrp="1"/>
          </p:cNvSpPr>
          <p:nvPr>
            <p:ph type="body" idx="1"/>
          </p:nvPr>
        </p:nvSpPr>
        <p:spPr>
          <a:xfrm>
            <a:off x="610791" y="914400"/>
            <a:ext cx="3887391" cy="964406"/>
          </a:xfrm>
        </p:spPr>
        <p:txBody>
          <a:bodyPr/>
          <a:lstStyle/>
          <a:p>
            <a:r>
              <a:rPr lang="en-US" sz="2000" b="1" u="sng" dirty="0">
                <a:solidFill>
                  <a:schemeClr val="accent6"/>
                </a:solidFill>
              </a:rPr>
              <a:t>Good for</a:t>
            </a:r>
          </a:p>
          <a:p>
            <a:endParaRPr lang="en-US" dirty="0"/>
          </a:p>
        </p:txBody>
      </p:sp>
      <p:sp>
        <p:nvSpPr>
          <p:cNvPr id="7" name="Content Placeholder 6">
            <a:extLst>
              <a:ext uri="{FF2B5EF4-FFF2-40B4-BE49-F238E27FC236}">
                <a16:creationId xmlns:a16="http://schemas.microsoft.com/office/drawing/2014/main" id="{ECFDC117-5933-40D4-A826-E0CE9D356878}"/>
              </a:ext>
            </a:extLst>
          </p:cNvPr>
          <p:cNvSpPr>
            <a:spLocks noGrp="1"/>
          </p:cNvSpPr>
          <p:nvPr>
            <p:ph sz="half" idx="2"/>
          </p:nvPr>
        </p:nvSpPr>
        <p:spPr/>
        <p:txBody>
          <a:bodyPr>
            <a:normAutofit fontScale="70000" lnSpcReduction="20000"/>
          </a:bodyPr>
          <a:lstStyle/>
          <a:p>
            <a:r>
              <a:rPr lang="en-US" dirty="0"/>
              <a:t>*People with Pre-existing Health conditions</a:t>
            </a:r>
          </a:p>
          <a:p>
            <a:pPr>
              <a:buFont typeface="Arial" charset="0"/>
              <a:buChar char="•"/>
            </a:pPr>
            <a:r>
              <a:rPr lang="en-US" dirty="0"/>
              <a:t>Families</a:t>
            </a:r>
          </a:p>
          <a:p>
            <a:pPr>
              <a:buFont typeface="Arial" charset="0"/>
              <a:buChar char="•"/>
            </a:pPr>
            <a:r>
              <a:rPr lang="en-US" dirty="0"/>
              <a:t>Individuals with a yearly income above $12,800 annually who qualify for the maximum tax subsidy</a:t>
            </a:r>
          </a:p>
          <a:p>
            <a:pPr>
              <a:buFont typeface="Arial" charset="0"/>
              <a:buChar char="•"/>
            </a:pPr>
            <a:r>
              <a:rPr lang="en-US" dirty="0"/>
              <a:t>Individuals with an annual income below $52,000 and can qualify for some amount of subsidy </a:t>
            </a:r>
          </a:p>
          <a:p>
            <a:pPr>
              <a:buFont typeface="Arial" charset="0"/>
              <a:buChar char="•"/>
            </a:pPr>
            <a:r>
              <a:rPr lang="en-US" dirty="0"/>
              <a:t>People who want access to an HSA, Health Savings Account</a:t>
            </a:r>
          </a:p>
          <a:p>
            <a:endParaRPr lang="en-US" dirty="0"/>
          </a:p>
        </p:txBody>
      </p:sp>
      <p:sp>
        <p:nvSpPr>
          <p:cNvPr id="8" name="Text Placeholder 7">
            <a:extLst>
              <a:ext uri="{FF2B5EF4-FFF2-40B4-BE49-F238E27FC236}">
                <a16:creationId xmlns:a16="http://schemas.microsoft.com/office/drawing/2014/main" id="{12793D0D-46BD-418E-A1CD-AC331483549E}"/>
              </a:ext>
            </a:extLst>
          </p:cNvPr>
          <p:cNvSpPr>
            <a:spLocks noGrp="1"/>
          </p:cNvSpPr>
          <p:nvPr>
            <p:ph type="body" sz="quarter" idx="3"/>
          </p:nvPr>
        </p:nvSpPr>
        <p:spPr>
          <a:xfrm>
            <a:off x="4629154" y="914400"/>
            <a:ext cx="3887391" cy="964406"/>
          </a:xfrm>
        </p:spPr>
        <p:txBody>
          <a:bodyPr/>
          <a:lstStyle/>
          <a:p>
            <a:r>
              <a:rPr lang="en-US" sz="2000" u="sng" dirty="0">
                <a:solidFill>
                  <a:srgbClr val="C00000"/>
                </a:solidFill>
              </a:rPr>
              <a:t>Not Good For</a:t>
            </a:r>
          </a:p>
          <a:p>
            <a:endParaRPr lang="en-US" dirty="0"/>
          </a:p>
        </p:txBody>
      </p:sp>
      <p:sp>
        <p:nvSpPr>
          <p:cNvPr id="9" name="Content Placeholder 8">
            <a:extLst>
              <a:ext uri="{FF2B5EF4-FFF2-40B4-BE49-F238E27FC236}">
                <a16:creationId xmlns:a16="http://schemas.microsoft.com/office/drawing/2014/main" id="{AF26D963-1B4D-47C7-ACC7-B6F1D82396CD}"/>
              </a:ext>
            </a:extLst>
          </p:cNvPr>
          <p:cNvSpPr>
            <a:spLocks noGrp="1"/>
          </p:cNvSpPr>
          <p:nvPr>
            <p:ph sz="quarter" idx="4"/>
          </p:nvPr>
        </p:nvSpPr>
        <p:spPr/>
        <p:txBody>
          <a:bodyPr>
            <a:normAutofit fontScale="70000" lnSpcReduction="20000"/>
          </a:bodyPr>
          <a:lstStyle/>
          <a:p>
            <a:r>
              <a:rPr lang="en-US" dirty="0"/>
              <a:t>*</a:t>
            </a:r>
            <a:r>
              <a:rPr lang="en-US" sz="2400" dirty="0"/>
              <a:t>Families</a:t>
            </a:r>
          </a:p>
          <a:p>
            <a:r>
              <a:rPr lang="en-US" sz="2400" dirty="0"/>
              <a:t>*People with pre-existing conditions</a:t>
            </a:r>
          </a:p>
          <a:p>
            <a:r>
              <a:rPr lang="en-US" sz="2400" dirty="0"/>
              <a:t>*People have recently had a serious illness</a:t>
            </a:r>
          </a:p>
          <a:p>
            <a:r>
              <a:rPr lang="en-US" sz="2400" dirty="0"/>
              <a:t>*Those who want preventative care included</a:t>
            </a:r>
          </a:p>
          <a:p>
            <a:r>
              <a:rPr lang="en-US" sz="2400" dirty="0"/>
              <a:t>*Those who want a traditional RX plan included</a:t>
            </a:r>
          </a:p>
          <a:p>
            <a:endParaRPr lang="en-US" dirty="0"/>
          </a:p>
        </p:txBody>
      </p:sp>
      <p:sp>
        <p:nvSpPr>
          <p:cNvPr id="2" name="Footer Placeholder 1">
            <a:extLst>
              <a:ext uri="{FF2B5EF4-FFF2-40B4-BE49-F238E27FC236}">
                <a16:creationId xmlns:a16="http://schemas.microsoft.com/office/drawing/2014/main" id="{F160E6ED-A09E-4340-A5DA-E49413992E1E}"/>
              </a:ext>
            </a:extLst>
          </p:cNvPr>
          <p:cNvSpPr>
            <a:spLocks noGrp="1"/>
          </p:cNvSpPr>
          <p:nvPr>
            <p:ph type="ftr" sz="quarter" idx="11"/>
          </p:nvPr>
        </p:nvSpPr>
        <p:spPr/>
        <p:txBody>
          <a:bodyPr/>
          <a:lstStyle/>
          <a:p>
            <a:r>
              <a:rPr lang="en-US">
                <a:solidFill>
                  <a:prstClr val="black">
                    <a:tint val="75000"/>
                  </a:prstClr>
                </a:solidFill>
              </a:rPr>
              <a:t>Medicare 101</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B6DBAA03-659A-49E3-B7AF-DBAB7B38424A}"/>
              </a:ext>
            </a:extLst>
          </p:cNvPr>
          <p:cNvSpPr>
            <a:spLocks noGrp="1"/>
          </p:cNvSpPr>
          <p:nvPr>
            <p:ph type="sldNum" sz="quarter" idx="12"/>
          </p:nvPr>
        </p:nvSpPr>
        <p:spPr/>
        <p:txBody>
          <a:bodyPr/>
          <a:lstStyle/>
          <a:p>
            <a:fld id="{D3B75908-2BC4-4CCC-BE4B-63652A0FD379}" type="slidenum">
              <a:rPr lang="en-US" smtClean="0">
                <a:solidFill>
                  <a:prstClr val="black">
                    <a:tint val="75000"/>
                  </a:prstClr>
                </a:solidFill>
              </a:rPr>
              <a:pPr/>
              <a:t>8</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A38CE82C-AEB8-4563-8232-7C829408E276}"/>
              </a:ext>
            </a:extLst>
          </p:cNvPr>
          <p:cNvSpPr>
            <a:spLocks noGrp="1"/>
          </p:cNvSpPr>
          <p:nvPr>
            <p:ph type="dt" sz="half" idx="13"/>
          </p:nvPr>
        </p:nvSpPr>
        <p:spPr/>
        <p:txBody>
          <a:bodyPr/>
          <a:lstStyle/>
          <a:p>
            <a:r>
              <a:rPr lang="en-US">
                <a:solidFill>
                  <a:prstClr val="black">
                    <a:tint val="75000"/>
                  </a:prstClr>
                </a:solidFill>
              </a:rPr>
              <a:t>July 2017</a:t>
            </a:r>
            <a:endParaRPr lang="en-US" dirty="0">
              <a:solidFill>
                <a:prstClr val="black">
                  <a:tint val="75000"/>
                </a:prstClr>
              </a:solidFill>
            </a:endParaRPr>
          </a:p>
        </p:txBody>
      </p:sp>
    </p:spTree>
    <p:extLst>
      <p:ext uri="{BB962C8B-B14F-4D97-AF65-F5344CB8AC3E}">
        <p14:creationId xmlns:p14="http://schemas.microsoft.com/office/powerpoint/2010/main" val="175022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574" y="1000125"/>
            <a:ext cx="8162925" cy="1200329"/>
          </a:xfrm>
          <a:prstGeom prst="rect">
            <a:avLst/>
          </a:prstGeom>
          <a:noFill/>
        </p:spPr>
        <p:txBody>
          <a:bodyPr wrap="square" rtlCol="0">
            <a:spAutoFit/>
          </a:bodyPr>
          <a:lstStyle/>
          <a:p>
            <a:pPr algn="ctr"/>
            <a:r>
              <a:rPr lang="en-US" sz="2400" dirty="0"/>
              <a:t>ACA (Marketplace, Healthcare.gov, “</a:t>
            </a:r>
            <a:r>
              <a:rPr lang="en-US" sz="2400" dirty="0" err="1"/>
              <a:t>Obamacare</a:t>
            </a:r>
            <a:r>
              <a:rPr lang="en-US" sz="2400" dirty="0"/>
              <a:t>”) </a:t>
            </a:r>
          </a:p>
          <a:p>
            <a:pPr algn="ctr"/>
            <a:r>
              <a:rPr lang="en-US" sz="2400" dirty="0"/>
              <a:t> Major Medical Insurance / Employer group insurance Reminders</a:t>
            </a:r>
          </a:p>
        </p:txBody>
      </p:sp>
      <p:sp>
        <p:nvSpPr>
          <p:cNvPr id="7" name="TextBox 6"/>
          <p:cNvSpPr txBox="1"/>
          <p:nvPr/>
        </p:nvSpPr>
        <p:spPr>
          <a:xfrm>
            <a:off x="295276" y="2305050"/>
            <a:ext cx="8591550"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is a network of Doctors BUT your favorite might not be included</a:t>
            </a:r>
          </a:p>
          <a:p>
            <a:pPr>
              <a:buFont typeface="Arial" charset="0"/>
              <a:buChar char="•"/>
            </a:pPr>
            <a:r>
              <a:rPr lang="en-US" sz="1800" dirty="0"/>
              <a:t>    An RX Plan is included but your particular prescribed medication might not be on it</a:t>
            </a:r>
          </a:p>
          <a:p>
            <a:r>
              <a:rPr lang="en-US" sz="1800" dirty="0"/>
              <a:t>       (Keep listening, there will be a silver lining at the end of this presentation about how</a:t>
            </a:r>
          </a:p>
          <a:p>
            <a:r>
              <a:rPr lang="en-US" sz="1800" dirty="0"/>
              <a:t>       to save big $$$ on RX)</a:t>
            </a:r>
          </a:p>
          <a:p>
            <a:pPr>
              <a:buFont typeface="Arial" charset="0"/>
              <a:buChar char="•"/>
            </a:pPr>
            <a:r>
              <a:rPr lang="en-US" sz="1800" dirty="0"/>
              <a:t>    You might be very surprised at the monthly subscription fee (called a premium) and</a:t>
            </a:r>
          </a:p>
          <a:p>
            <a:r>
              <a:rPr lang="en-US" sz="1800" dirty="0"/>
              <a:t>        other factors like deductibles, and out –of-pocket limits</a:t>
            </a:r>
          </a:p>
          <a:p>
            <a:pPr>
              <a:buFont typeface="Arial" charset="0"/>
              <a:buChar char="•"/>
            </a:pPr>
            <a:r>
              <a:rPr lang="en-US" sz="1800" dirty="0"/>
              <a:t>    You no longer have to pay a tax penalty ( at the moment) </a:t>
            </a:r>
          </a:p>
          <a:p>
            <a:pPr>
              <a:buFont typeface="Arial" charset="0"/>
              <a:buChar char="•"/>
            </a:pPr>
            <a:r>
              <a:rPr lang="en-US" sz="1800" dirty="0"/>
              <a:t>    You can stay on your parent’s plan until you turn 26 but you do not have to</a:t>
            </a:r>
          </a:p>
          <a:p>
            <a:pPr>
              <a:buFont typeface="Arial" charset="0"/>
              <a:buChar char="•"/>
            </a:pPr>
            <a:r>
              <a:rPr lang="en-US" sz="1800" dirty="0"/>
              <a:t>    You can add wrap around plans and ancillary plans to fill in the gaps</a:t>
            </a:r>
          </a:p>
          <a:p>
            <a:pPr>
              <a:buFont typeface="Arial" charset="0"/>
              <a:buChar char="•"/>
            </a:pPr>
            <a:endParaRPr lang="en-US" sz="1800" dirty="0"/>
          </a:p>
        </p:txBody>
      </p:sp>
    </p:spTree>
  </p:cSld>
  <p:clrMapOvr>
    <a:masterClrMapping/>
  </p:clrMapOvr>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1875</TotalTime>
  <Words>2013</Words>
  <Application>Microsoft Office PowerPoint</Application>
  <PresentationFormat>On-screen Show (16:9)</PresentationFormat>
  <Paragraphs>202</Paragraphs>
  <Slides>21</Slides>
  <Notes>1</Notes>
  <HiddenSlides>0</HiddenSlides>
  <MMClips>0</MMClips>
  <ScaleCrop>false</ScaleCrop>
  <HeadingPairs>
    <vt:vector size="6" baseType="variant">
      <vt:variant>
        <vt:lpstr>Fonts Used</vt:lpstr>
      </vt:variant>
      <vt:variant>
        <vt:i4>9</vt:i4>
      </vt:variant>
      <vt:variant>
        <vt:lpstr>Theme</vt:lpstr>
      </vt:variant>
      <vt:variant>
        <vt:i4>21</vt:i4>
      </vt:variant>
      <vt:variant>
        <vt:lpstr>Slide Titles</vt:lpstr>
      </vt:variant>
      <vt:variant>
        <vt:i4>21</vt:i4>
      </vt:variant>
    </vt:vector>
  </HeadingPairs>
  <TitlesOfParts>
    <vt:vector size="51" baseType="lpstr">
      <vt:lpstr>Arial</vt:lpstr>
      <vt:lpstr>Calibri</vt:lpstr>
      <vt:lpstr>Calibri </vt:lpstr>
      <vt:lpstr>Calibri Light</vt:lpstr>
      <vt:lpstr>Century Gothic</vt:lpstr>
      <vt:lpstr>Constantia</vt:lpstr>
      <vt:lpstr>Courier New</vt:lpstr>
      <vt:lpstr>Tahoma</vt:lpstr>
      <vt:lpstr>Wingdings</vt:lpstr>
      <vt:lpstr>8_Custom Design</vt:lpstr>
      <vt:lpstr>Content Page</vt:lpstr>
      <vt:lpstr>1_Content Page</vt:lpstr>
      <vt:lpstr>10_Custom Design</vt:lpstr>
      <vt:lpstr>13_Custom Design</vt:lpstr>
      <vt:lpstr>11_Custom Design</vt:lpstr>
      <vt:lpstr>12_Custom Design</vt:lpstr>
      <vt:lpstr>15_Custom Design</vt:lpstr>
      <vt:lpstr>14_Custom Design</vt:lpstr>
      <vt:lpstr>1_Office Theme</vt:lpstr>
      <vt:lpstr>2_Office Theme</vt:lpstr>
      <vt:lpstr>2_Custom Design</vt:lpstr>
      <vt:lpstr>3_Custom Design</vt:lpstr>
      <vt:lpstr>Custom Design</vt:lpstr>
      <vt:lpstr>1_2015 Blue Section Header - bulleted list</vt:lpstr>
      <vt:lpstr>1_Custom Design</vt:lpstr>
      <vt:lpstr>4_Custom Design</vt:lpstr>
      <vt:lpstr>5_Custom Design</vt:lpstr>
      <vt:lpstr>7_Custom Design</vt:lpstr>
      <vt:lpstr>16_Custom Design</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 (Marketplace, Healthcare.gov, “Obamacare”)   Major Medical Insurance / Employer group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RX Resources </vt:lpstr>
      <vt:lpstr>PowerPoint Presentation</vt:lpstr>
      <vt:lpstr>How can you get health insurance?</vt:lpstr>
      <vt:lpstr>Additional Information about Diane Finnestead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Finnestead</dc:creator>
  <cp:lastModifiedBy>Diane finnestead</cp:lastModifiedBy>
  <cp:revision>138</cp:revision>
  <dcterms:created xsi:type="dcterms:W3CDTF">2021-01-18T21:43:23Z</dcterms:created>
  <dcterms:modified xsi:type="dcterms:W3CDTF">2021-06-22T19:20:04Z</dcterms:modified>
</cp:coreProperties>
</file>