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0" r:id="rId3"/>
    <p:sldId id="274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3DB"/>
    <a:srgbClr val="62859D"/>
    <a:srgbClr val="00274B"/>
    <a:srgbClr val="569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61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t DeGroot" userId="01d70120-4066-44b0-9c47-fb5fc0a1ae3d" providerId="ADAL" clId="{1DE6A4E0-9146-4A81-9CEC-7188B1AEBBD4}"/>
    <pc:docChg chg="modSld">
      <pc:chgData name="Brent DeGroot" userId="01d70120-4066-44b0-9c47-fb5fc0a1ae3d" providerId="ADAL" clId="{1DE6A4E0-9146-4A81-9CEC-7188B1AEBBD4}" dt="2024-02-15T16:15:31.280" v="2" actId="1076"/>
      <pc:docMkLst>
        <pc:docMk/>
      </pc:docMkLst>
      <pc:sldChg chg="modSp mod">
        <pc:chgData name="Brent DeGroot" userId="01d70120-4066-44b0-9c47-fb5fc0a1ae3d" providerId="ADAL" clId="{1DE6A4E0-9146-4A81-9CEC-7188B1AEBBD4}" dt="2024-02-15T16:15:31.280" v="2" actId="1076"/>
        <pc:sldMkLst>
          <pc:docMk/>
          <pc:sldMk cId="1262415524" sldId="265"/>
        </pc:sldMkLst>
        <pc:spChg chg="mod">
          <ac:chgData name="Brent DeGroot" userId="01d70120-4066-44b0-9c47-fb5fc0a1ae3d" providerId="ADAL" clId="{1DE6A4E0-9146-4A81-9CEC-7188B1AEBBD4}" dt="2024-02-15T16:15:31.280" v="2" actId="1076"/>
          <ac:spMkLst>
            <pc:docMk/>
            <pc:sldMk cId="1262415524" sldId="265"/>
            <ac:spMk id="3" creationId="{BF51B94C-B4B6-9658-9272-10647614C4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368C1-0699-4E38-A4C2-92C17734AF3B}" type="datetimeFigureOut">
              <a:rPr lang="en-US" smtClean="0"/>
              <a:t>2/15/24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2D13F-4ABD-4B68-85D1-1750BE4B5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3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aper airplane flying through clouds&#10;&#10;Description automatically generated">
            <a:extLst>
              <a:ext uri="{FF2B5EF4-FFF2-40B4-BE49-F238E27FC236}">
                <a16:creationId xmlns:a16="http://schemas.microsoft.com/office/drawing/2014/main" id="{47B04162-1626-97CC-2A7F-C0C78C8A7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2" b="14738"/>
          <a:stretch/>
        </p:blipFill>
        <p:spPr>
          <a:xfrm>
            <a:off x="-1" y="2662983"/>
            <a:ext cx="6262577" cy="41950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0A21C5-8771-4684-9918-0B961DA4E76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9514" y="2805908"/>
            <a:ext cx="11710416" cy="990100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rgbClr val="00274B"/>
                </a:solidFill>
                <a:latin typeface="+mn-lt"/>
              </a:defRPr>
            </a:lvl1pPr>
          </a:lstStyle>
          <a:p>
            <a:r>
              <a:rPr lang="en-US" dirty="0"/>
              <a:t>Session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B69F4-1F82-40EA-8896-3ADB44448F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9514" y="1348970"/>
            <a:ext cx="7735733" cy="1238755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91B39-4F05-41E9-86E6-0328B4B3ACA9}"/>
              </a:ext>
            </a:extLst>
          </p:cNvPr>
          <p:cNvSpPr txBox="1">
            <a:spLocks/>
          </p:cNvSpPr>
          <p:nvPr userDrawn="1"/>
        </p:nvSpPr>
        <p:spPr>
          <a:xfrm>
            <a:off x="199514" y="133974"/>
            <a:ext cx="9049993" cy="890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56914F"/>
                </a:solidFill>
              </a:rPr>
              <a:t>Agents, Advisors &amp; Agencies</a:t>
            </a:r>
          </a:p>
        </p:txBody>
      </p:sp>
      <p:pic>
        <p:nvPicPr>
          <p:cNvPr id="8" name="Picture 7" descr="A close-up of a sign&#10;&#10;Description automatically generated">
            <a:extLst>
              <a:ext uri="{FF2B5EF4-FFF2-40B4-BE49-F238E27FC236}">
                <a16:creationId xmlns:a16="http://schemas.microsoft.com/office/drawing/2014/main" id="{48DB3165-9BA0-357A-DEB8-05C3635623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248" y="133974"/>
            <a:ext cx="2095238" cy="2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82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ED1FF29-F599-49C6-8BE4-EE06D0121D62}"/>
              </a:ext>
            </a:extLst>
          </p:cNvPr>
          <p:cNvSpPr/>
          <p:nvPr userDrawn="1"/>
        </p:nvSpPr>
        <p:spPr>
          <a:xfrm>
            <a:off x="0" y="0"/>
            <a:ext cx="12192000" cy="746049"/>
          </a:xfrm>
          <a:prstGeom prst="rect">
            <a:avLst/>
          </a:prstGeom>
          <a:solidFill>
            <a:srgbClr val="99C3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D7247-4419-4511-8E16-8EE62244C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" y="3026"/>
            <a:ext cx="12085320" cy="74302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E786-9971-44EF-81B9-8796C36F1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0451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B1AEF-E478-45E3-8173-1E13B29D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0479" y="6321888"/>
            <a:ext cx="441960" cy="45021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3744BEB4-F45D-431B-A191-1BD93FDC56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8AAF09-D7EC-494F-9919-1AEB36917858}"/>
              </a:ext>
            </a:extLst>
          </p:cNvPr>
          <p:cNvSpPr txBox="1">
            <a:spLocks/>
          </p:cNvSpPr>
          <p:nvPr userDrawn="1"/>
        </p:nvSpPr>
        <p:spPr>
          <a:xfrm>
            <a:off x="116004" y="6289034"/>
            <a:ext cx="6509657" cy="559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/>
                </a:solidFill>
              </a:rPr>
              <a:t>Session Title – Change in Slide Master View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743DA282-39C5-4068-939E-A9DED1E7FA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75" b="23025"/>
          <a:stretch/>
        </p:blipFill>
        <p:spPr>
          <a:xfrm>
            <a:off x="11247120" y="6335053"/>
            <a:ext cx="861546" cy="42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7115E-7ECC-46C7-824E-6436885E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42E3C-07D6-47BF-A44F-5E10BCDB4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F481F-5D54-4F6D-987C-0242E36F6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72BE1-B7FB-4B4A-9E6B-CB237556723C}" type="datetimeFigureOut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3BBFD-2F99-40A4-AB0E-CFC1D85D0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09E68-EF1D-4C7D-B23E-6499E39C2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4BEB4-F45D-431B-A191-1BD93FDC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2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9D9A5-28C6-7834-B00A-12D150FBD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514" y="3280176"/>
            <a:ext cx="11710416" cy="9901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Senior Care: Who pays for what??</a:t>
            </a:r>
            <a:b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set your clients up for success - from Sale to Utilization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1B94C-B4B6-9658-9272-10647614C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514" y="881138"/>
            <a:ext cx="7735733" cy="123875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/>
              <a:t>Panelists: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dirty="0"/>
              <a:t>Kerry Ghormley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dirty="0"/>
              <a:t>Stephen Huber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Moderated by: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/>
              <a:t>Diane Finnestead</a:t>
            </a:r>
          </a:p>
        </p:txBody>
      </p:sp>
    </p:spTree>
    <p:extLst>
      <p:ext uri="{BB962C8B-B14F-4D97-AF65-F5344CB8AC3E}">
        <p14:creationId xmlns:p14="http://schemas.microsoft.com/office/powerpoint/2010/main" val="126241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6787-CA3E-6B87-A842-C251630B2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4A01-18CB-2227-95C1-18FF0671A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How can you stand out as an expert in LTC and senior care? How can you maximize your success from LTC sales through utilization?</a:t>
            </a:r>
            <a:endParaRPr lang="en-US" dirty="0"/>
          </a:p>
          <a:p>
            <a:pPr marL="0" indent="0">
              <a:buNone/>
            </a:pPr>
            <a:r>
              <a:rPr lang="en-US" sz="4400" dirty="0"/>
              <a:t>Learn</a:t>
            </a:r>
          </a:p>
          <a:p>
            <a:pPr marL="1828800" lvl="4" indent="0">
              <a:buNone/>
            </a:pPr>
            <a:r>
              <a:rPr lang="en-US" sz="44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License</a:t>
            </a:r>
          </a:p>
          <a:p>
            <a:pPr marL="3657600" lvl="8" indent="0">
              <a:buNone/>
            </a:pPr>
            <a:r>
              <a:rPr lang="en-US" sz="44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Listen</a:t>
            </a:r>
          </a:p>
          <a:p>
            <a:pPr marL="3657600" lvl="8" indent="0"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     	       </a:t>
            </a:r>
            <a:r>
              <a:rPr lang="en-US" sz="44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Lead</a:t>
            </a:r>
          </a:p>
          <a:p>
            <a:pPr marL="3657600" lvl="8" indent="0">
              <a:buNone/>
            </a:pPr>
            <a:r>
              <a:rPr lang="en-US" sz="4400" dirty="0">
                <a:solidFill>
                  <a:srgbClr val="000000"/>
                </a:solidFill>
                <a:latin typeface="UICTFontTextStyleEmphasizedBody"/>
                <a:ea typeface="Calibri" panose="020F0502020204030204" pitchFamily="34" charset="0"/>
              </a:rPr>
              <a:t>				</a:t>
            </a:r>
            <a:r>
              <a:rPr lang="en-US" sz="44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Love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657600" lvl="8" indent="0"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8"/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8"/>
            <a:endParaRPr lang="en-US" sz="4400" dirty="0">
              <a:solidFill>
                <a:srgbClr val="000000"/>
              </a:solidFill>
              <a:effectLst/>
              <a:latin typeface="UICTFontTextStyleEmphasizedBody"/>
              <a:ea typeface="Calibri" panose="020F0502020204030204" pitchFamily="34" charset="0"/>
            </a:endParaRPr>
          </a:p>
          <a:p>
            <a:pPr lvl="8"/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4"/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2106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18498-2746-49F6-AF51-06AA0E9C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29FD-1D70-49FD-9F01-595543B9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UICTFontTextStyleEmphasizedBody"/>
              </a:rPr>
              <a:t>Industry Definitions</a:t>
            </a:r>
            <a:endParaRPr lang="en-US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UICTFontTextStyleEmphasizedBody"/>
                <a:ea typeface="Calibri" panose="020F0502020204030204" pitchFamily="34" charset="0"/>
              </a:rPr>
              <a:t>Home Care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Home Health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Hospice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Care Management</a:t>
            </a: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UICTFontTextStyleEmphasizedBody"/>
                <a:ea typeface="Calibri" panose="020F0502020204030204" pitchFamily="34" charset="0"/>
              </a:rPr>
              <a:t>Medicare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UICTFontTextStyleEmphasizedBody"/>
                <a:ea typeface="Calibri" panose="020F0502020204030204" pitchFamily="34" charset="0"/>
              </a:rPr>
              <a:t>Medicaid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3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18498-2746-49F6-AF51-06AA0E9C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29FD-1D70-49FD-9F01-595543B9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effectLst/>
                <a:latin typeface="UICTFontTextStyleEmphasizedBody"/>
                <a:ea typeface="Calibri" panose="020F0502020204030204" pitchFamily="34" charset="0"/>
              </a:rPr>
              <a:t>Here are the funding options for senior care:</a:t>
            </a:r>
            <a:endParaRPr lang="en-US" sz="54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Traditional Long-term care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Hybrid LTC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Short term care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0000"/>
                </a:solidFill>
                <a:effectLst/>
                <a:latin typeface="UICTFontTextStyleEmphasizedBody"/>
                <a:ea typeface="Calibri" panose="020F0502020204030204" pitchFamily="34" charset="0"/>
              </a:rPr>
              <a:t>Veteran benefits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6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do you wish you knew when you sold the policy to your client?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3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would you/did you prepare the client to utilize the benefits?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5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some of the pitfalls when starting a claim for home care?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How t</a:t>
            </a: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avoid pitfalls when starting a claim… 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9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the challenges of utilizing the </a:t>
            </a:r>
            <a: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policy </a:t>
            </a: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benefits?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4956-C0DC-C512-0DC2-D22177906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6119-E41C-41C2-F8C5-0EDC32C50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some of the pitfalls for getting the client service?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19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175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UICTFontTextStyleEmphasizedBody</vt:lpstr>
      <vt:lpstr>Wingdings</vt:lpstr>
      <vt:lpstr>Office Theme</vt:lpstr>
      <vt:lpstr>Senior Care: Who pays for what?? How to set your clients up for success - from Sale to Utilization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eaton</dc:creator>
  <cp:lastModifiedBy>Stephen Huber</cp:lastModifiedBy>
  <cp:revision>22</cp:revision>
  <dcterms:created xsi:type="dcterms:W3CDTF">2019-10-23T19:32:03Z</dcterms:created>
  <dcterms:modified xsi:type="dcterms:W3CDTF">2024-02-15T18:05:12Z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0e062b-3d76-4dca-9a83-e7b61f60b6d7_Enabled">
    <vt:lpwstr>true</vt:lpwstr>
  </property>
  <property fmtid="{D5CDD505-2E9C-101B-9397-08002B2CF9AE}" pid="3" name="MSIP_Label_d70e062b-3d76-4dca-9a83-e7b61f60b6d7_SetDate">
    <vt:lpwstr>2024-02-14T16:09:52Z</vt:lpwstr>
  </property>
  <property fmtid="{D5CDD505-2E9C-101B-9397-08002B2CF9AE}" pid="4" name="MSIP_Label_d70e062b-3d76-4dca-9a83-e7b61f60b6d7_Method">
    <vt:lpwstr>Privileged</vt:lpwstr>
  </property>
  <property fmtid="{D5CDD505-2E9C-101B-9397-08002B2CF9AE}" pid="5" name="MSIP_Label_d70e062b-3d76-4dca-9a83-e7b61f60b6d7_Name">
    <vt:lpwstr>d70e062b-3d76-4dca-9a83-e7b61f60b6d7</vt:lpwstr>
  </property>
  <property fmtid="{D5CDD505-2E9C-101B-9397-08002B2CF9AE}" pid="6" name="MSIP_Label_d70e062b-3d76-4dca-9a83-e7b61f60b6d7_SiteId">
    <vt:lpwstr>975c0940-6ee1-4da8-8016-f00c9fc8476f</vt:lpwstr>
  </property>
  <property fmtid="{D5CDD505-2E9C-101B-9397-08002B2CF9AE}" pid="7" name="MSIP_Label_d70e062b-3d76-4dca-9a83-e7b61f60b6d7_ActionId">
    <vt:lpwstr>f9cae2a4-2c32-45c9-9a8f-3ea3a2a70fa8</vt:lpwstr>
  </property>
  <property fmtid="{D5CDD505-2E9C-101B-9397-08002B2CF9AE}" pid="8" name="MSIP_Label_d70e062b-3d76-4dca-9a83-e7b61f60b6d7_ContentBits">
    <vt:lpwstr>0</vt:lpwstr>
  </property>
</Properties>
</file>