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theme/theme4.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5.xml" ContentType="application/vnd.openxmlformats-officedocument.theme+xml"/>
  <Override PartName="/ppt/slideLayouts/slideLayout10.xml" ContentType="application/vnd.openxmlformats-officedocument.presentationml.slideLayout+xml"/>
  <Override PartName="/ppt/theme/theme6.xml" ContentType="application/vnd.openxmlformats-officedocument.theme+xml"/>
  <Override PartName="/ppt/slideLayouts/slideLayout11.xml" ContentType="application/vnd.openxmlformats-officedocument.presentationml.slideLayout+xml"/>
  <Override PartName="/ppt/theme/theme7.xml" ContentType="application/vnd.openxmlformats-officedocument.theme+xml"/>
  <Override PartName="/ppt/slideLayouts/slideLayout12.xml" ContentType="application/vnd.openxmlformats-officedocument.presentationml.slideLayout+xml"/>
  <Override PartName="/ppt/theme/theme8.xml" ContentType="application/vnd.openxmlformats-officedocument.theme+xml"/>
  <Override PartName="/ppt/slideLayouts/slideLayout13.xml" ContentType="application/vnd.openxmlformats-officedocument.presentationml.slideLayout+xml"/>
  <Override PartName="/ppt/theme/theme9.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10.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11.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12.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13.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1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1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1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17.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18.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19.xml" ContentType="application/vnd.openxmlformats-officedocument.theme+xml"/>
  <Override PartName="/ppt/slideLayouts/slideLayout87.xml" ContentType="application/vnd.openxmlformats-officedocument.presentationml.slideLayout+xml"/>
  <Override PartName="/ppt/theme/theme20.xml" ContentType="application/vnd.openxmlformats-officedocument.theme+xml"/>
  <Override PartName="/ppt/slideLayouts/slideLayout88.xml" ContentType="application/vnd.openxmlformats-officedocument.presentationml.slideLayout+xml"/>
  <Override PartName="/ppt/theme/theme21.xml" ContentType="application/vnd.openxmlformats-officedocument.theme+xml"/>
  <Override PartName="/ppt/theme/theme22.xml" ContentType="application/vnd.openxmlformats-officedocument.theme+xml"/>
  <Override PartName="/ppt/theme/theme2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notesSlides/notesSlide8.xml" ContentType="application/vnd.openxmlformats-officedocument.presentationml.notesSlide+xml"/>
  <Override PartName="/ppt/tags/tag2.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3.xml" ContentType="application/vnd.openxmlformats-officedocument.presentationml.tags+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4.xml" ContentType="application/vnd.openxmlformats-officedocument.presentationml.tags+xml"/>
  <Override PartName="/ppt/notesSlides/notesSlide20.xml" ContentType="application/vnd.openxmlformats-officedocument.presentationml.notesSlide+xml"/>
  <Override PartName="/ppt/tags/tag5.xml" ContentType="application/vnd.openxmlformats-officedocument.presentationml.tags+xml"/>
  <Override PartName="/ppt/notesSlides/notesSlide21.xml" ContentType="application/vnd.openxmlformats-officedocument.presentationml.notesSlide+xml"/>
  <Override PartName="/ppt/tags/tag6.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7.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6" r:id="rId1"/>
    <p:sldMasterId id="2147483780" r:id="rId2"/>
    <p:sldMasterId id="2147483788" r:id="rId3"/>
    <p:sldMasterId id="2147483785" r:id="rId4"/>
    <p:sldMasterId id="2147483797" r:id="rId5"/>
    <p:sldMasterId id="2147483791" r:id="rId6"/>
    <p:sldMasterId id="2147483794" r:id="rId7"/>
    <p:sldMasterId id="2147483803" r:id="rId8"/>
    <p:sldMasterId id="2147483800" r:id="rId9"/>
    <p:sldMasterId id="2147483660" r:id="rId10"/>
    <p:sldMasterId id="2147483670" r:id="rId11"/>
    <p:sldMasterId id="2147483672" r:id="rId12"/>
    <p:sldMasterId id="2147483683" r:id="rId13"/>
    <p:sldMasterId id="2147483703" r:id="rId14"/>
    <p:sldMasterId id="2147483707" r:id="rId15"/>
    <p:sldMasterId id="2147483717" r:id="rId16"/>
    <p:sldMasterId id="2147483725" r:id="rId17"/>
    <p:sldMasterId id="2147483737" r:id="rId18"/>
    <p:sldMasterId id="2147483771" r:id="rId19"/>
    <p:sldMasterId id="2147483810" r:id="rId20"/>
    <p:sldMasterId id="2147483813" r:id="rId21"/>
  </p:sldMasterIdLst>
  <p:notesMasterIdLst>
    <p:notesMasterId r:id="rId50"/>
  </p:notesMasterIdLst>
  <p:handoutMasterIdLst>
    <p:handoutMasterId r:id="rId51"/>
  </p:handoutMasterIdLst>
  <p:sldIdLst>
    <p:sldId id="570" r:id="rId22"/>
    <p:sldId id="257" r:id="rId23"/>
    <p:sldId id="258" r:id="rId24"/>
    <p:sldId id="259" r:id="rId25"/>
    <p:sldId id="472" r:id="rId26"/>
    <p:sldId id="518" r:id="rId27"/>
    <p:sldId id="519" r:id="rId28"/>
    <p:sldId id="521" r:id="rId29"/>
    <p:sldId id="522" r:id="rId30"/>
    <p:sldId id="525" r:id="rId31"/>
    <p:sldId id="530" r:id="rId32"/>
    <p:sldId id="532" r:id="rId33"/>
    <p:sldId id="534" r:id="rId34"/>
    <p:sldId id="461" r:id="rId35"/>
    <p:sldId id="444" r:id="rId36"/>
    <p:sldId id="342" r:id="rId37"/>
    <p:sldId id="363" r:id="rId38"/>
    <p:sldId id="276" r:id="rId39"/>
    <p:sldId id="277" r:id="rId40"/>
    <p:sldId id="278" r:id="rId41"/>
    <p:sldId id="545" r:id="rId42"/>
    <p:sldId id="503" r:id="rId43"/>
    <p:sldId id="283" r:id="rId44"/>
    <p:sldId id="281" r:id="rId45"/>
    <p:sldId id="507" r:id="rId46"/>
    <p:sldId id="284" r:id="rId47"/>
    <p:sldId id="286" r:id="rId48"/>
    <p:sldId id="561" r:id="rId49"/>
  </p:sldIdLst>
  <p:sldSz cx="9144000" cy="5143500" type="screen16x9"/>
  <p:notesSz cx="6950075" cy="9236075"/>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Carla McClure" initials="CM" lastIdx="17" clrIdx="6"/>
  <p:cmAuthor id="1" name="Karie Watson" initials="KW" lastIdx="71" clrIdx="0"/>
  <p:cmAuthor id="2" name="Susan Razik" initials="SR" lastIdx="19" clrIdx="1"/>
  <p:cmAuthor id="3" name="Leslie Long" initials="LL" lastIdx="4" clrIdx="2"/>
  <p:cmAuthor id="4" name="Erin Gordon" initials="EG" lastIdx="24" clrIdx="3"/>
  <p:cmAuthor id="5" name="Amy Miner" initials="AM" lastIdx="12" clrIdx="4"/>
  <p:cmAuthor id="6" name="David Santana" initials="DS" lastIdx="5" clrIdx="5"/>
</p:cmAuthorLst>
</file>

<file path=ppt/presProps.xml><?xml version="1.0" encoding="utf-8"?>
<p:presentationPr xmlns:a="http://schemas.openxmlformats.org/drawingml/2006/main" xmlns:r="http://schemas.openxmlformats.org/officeDocument/2006/relationships" xmlns:p="http://schemas.openxmlformats.org/presentationml/2006/main">
  <p:prnPr clrMode="bw"/>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B21E"/>
    <a:srgbClr val="FFCB00"/>
    <a:srgbClr val="558ED5"/>
    <a:srgbClr val="EEECE1"/>
    <a:srgbClr val="E9EDF4"/>
    <a:srgbClr val="D0D8E8"/>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81" autoAdjust="0"/>
    <p:restoredTop sz="92353" autoAdjust="0"/>
  </p:normalViewPr>
  <p:slideViewPr>
    <p:cSldViewPr snapToGrid="0">
      <p:cViewPr varScale="1">
        <p:scale>
          <a:sx n="88" d="100"/>
          <a:sy n="88" d="100"/>
        </p:scale>
        <p:origin x="672" y="78"/>
      </p:cViewPr>
      <p:guideLst>
        <p:guide orient="horz" pos="1620"/>
        <p:guide pos="2880"/>
      </p:guideLst>
    </p:cSldViewPr>
  </p:slideViewPr>
  <p:outlineViewPr>
    <p:cViewPr>
      <p:scale>
        <a:sx n="33" d="100"/>
        <a:sy n="33" d="100"/>
      </p:scale>
      <p:origin x="0" y="-11400"/>
    </p:cViewPr>
  </p:outlineViewPr>
  <p:notesTextViewPr>
    <p:cViewPr>
      <p:scale>
        <a:sx n="3" d="2"/>
        <a:sy n="3" d="2"/>
      </p:scale>
      <p:origin x="0" y="0"/>
    </p:cViewPr>
  </p:notesTextViewPr>
  <p:sorterViewPr>
    <p:cViewPr>
      <p:scale>
        <a:sx n="79" d="100"/>
        <a:sy n="79" d="100"/>
      </p:scale>
      <p:origin x="0" y="-4026"/>
    </p:cViewPr>
  </p:sorterViewPr>
  <p:notesViewPr>
    <p:cSldViewPr snapToGrid="0">
      <p:cViewPr varScale="1">
        <p:scale>
          <a:sx n="64" d="100"/>
          <a:sy n="64" d="100"/>
        </p:scale>
        <p:origin x="3086"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5.xml"/><Relationship Id="rId39" Type="http://schemas.openxmlformats.org/officeDocument/2006/relationships/slide" Target="slides/slide18.xml"/><Relationship Id="rId21" Type="http://schemas.openxmlformats.org/officeDocument/2006/relationships/slideMaster" Target="slideMasters/slideMaster21.xml"/><Relationship Id="rId34" Type="http://schemas.openxmlformats.org/officeDocument/2006/relationships/slide" Target="slides/slide13.xml"/><Relationship Id="rId42" Type="http://schemas.openxmlformats.org/officeDocument/2006/relationships/slide" Target="slides/slide21.xml"/><Relationship Id="rId47" Type="http://schemas.openxmlformats.org/officeDocument/2006/relationships/slide" Target="slides/slide26.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8.xml"/><Relationship Id="rId11" Type="http://schemas.openxmlformats.org/officeDocument/2006/relationships/slideMaster" Target="slideMasters/slideMaster11.xml"/><Relationship Id="rId24" Type="http://schemas.openxmlformats.org/officeDocument/2006/relationships/slide" Target="slides/slide3.xml"/><Relationship Id="rId32" Type="http://schemas.openxmlformats.org/officeDocument/2006/relationships/slide" Target="slides/slide11.xml"/><Relationship Id="rId37" Type="http://schemas.openxmlformats.org/officeDocument/2006/relationships/slide" Target="slides/slide16.xml"/><Relationship Id="rId40" Type="http://schemas.openxmlformats.org/officeDocument/2006/relationships/slide" Target="slides/slide19.xml"/><Relationship Id="rId45" Type="http://schemas.openxmlformats.org/officeDocument/2006/relationships/slide" Target="slides/slide24.xml"/><Relationship Id="rId53" Type="http://schemas.openxmlformats.org/officeDocument/2006/relationships/presProps" Target="presProps.xml"/><Relationship Id="rId5" Type="http://schemas.openxmlformats.org/officeDocument/2006/relationships/slideMaster" Target="slideMasters/slideMaster5.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10.xml"/><Relationship Id="rId44" Type="http://schemas.openxmlformats.org/officeDocument/2006/relationships/slide" Target="slides/slide23.xml"/><Relationship Id="rId52"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1.xml"/><Relationship Id="rId27" Type="http://schemas.openxmlformats.org/officeDocument/2006/relationships/slide" Target="slides/slide6.xml"/><Relationship Id="rId30" Type="http://schemas.openxmlformats.org/officeDocument/2006/relationships/slide" Target="slides/slide9.xml"/><Relationship Id="rId35" Type="http://schemas.openxmlformats.org/officeDocument/2006/relationships/slide" Target="slides/slide14.xml"/><Relationship Id="rId43" Type="http://schemas.openxmlformats.org/officeDocument/2006/relationships/slide" Target="slides/slide22.xml"/><Relationship Id="rId48" Type="http://schemas.openxmlformats.org/officeDocument/2006/relationships/slide" Target="slides/slide27.xml"/><Relationship Id="rId56"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4.xml"/><Relationship Id="rId33" Type="http://schemas.openxmlformats.org/officeDocument/2006/relationships/slide" Target="slides/slide12.xml"/><Relationship Id="rId38" Type="http://schemas.openxmlformats.org/officeDocument/2006/relationships/slide" Target="slides/slide17.xml"/><Relationship Id="rId46" Type="http://schemas.openxmlformats.org/officeDocument/2006/relationships/slide" Target="slides/slide25.xml"/><Relationship Id="rId20" Type="http://schemas.openxmlformats.org/officeDocument/2006/relationships/slideMaster" Target="slideMasters/slideMaster20.xml"/><Relationship Id="rId41" Type="http://schemas.openxmlformats.org/officeDocument/2006/relationships/slide" Target="slides/slide2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2.xml"/><Relationship Id="rId28" Type="http://schemas.openxmlformats.org/officeDocument/2006/relationships/slide" Target="slides/slide7.xml"/><Relationship Id="rId36" Type="http://schemas.openxmlformats.org/officeDocument/2006/relationships/slide" Target="slides/slide15.xml"/><Relationship Id="rId49" Type="http://schemas.openxmlformats.org/officeDocument/2006/relationships/slide" Target="slides/slide2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6C48A6-1383-4C54-BA43-73BAB1EC3CD5}"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A38FFC97-1099-4AD0-A4AC-BFF81153B5CC}">
      <dgm:prSet phldrT="[Text]" custT="1"/>
      <dgm:spPr/>
      <dgm:t>
        <a:bodyPr/>
        <a:lstStyle/>
        <a:p>
          <a:r>
            <a:rPr lang="en-US" sz="2200" b="1" dirty="0">
              <a:solidFill>
                <a:schemeClr val="tx2">
                  <a:lumMod val="75000"/>
                </a:schemeClr>
              </a:solidFill>
            </a:rPr>
            <a:t>All Medigap Plans Cover</a:t>
          </a:r>
        </a:p>
      </dgm:t>
    </dgm:pt>
    <dgm:pt modelId="{8108C840-F3DA-4F42-82ED-E83D4416E654}" type="parTrans" cxnId="{23FB364C-5B3C-48A8-8773-307A3C5846DF}">
      <dgm:prSet/>
      <dgm:spPr/>
      <dgm:t>
        <a:bodyPr/>
        <a:lstStyle/>
        <a:p>
          <a:endParaRPr lang="en-US"/>
        </a:p>
      </dgm:t>
    </dgm:pt>
    <dgm:pt modelId="{7B399F6E-7C6F-4243-A0B8-D132D55C2F7A}" type="sibTrans" cxnId="{23FB364C-5B3C-48A8-8773-307A3C5846DF}">
      <dgm:prSet/>
      <dgm:spPr/>
      <dgm:t>
        <a:bodyPr/>
        <a:lstStyle/>
        <a:p>
          <a:endParaRPr lang="en-US"/>
        </a:p>
      </dgm:t>
    </dgm:pt>
    <dgm:pt modelId="{273A1BAC-0A48-4F63-B759-D691CC843749}">
      <dgm:prSet phldrT="[Text]" custT="1"/>
      <dgm:spPr>
        <a:solidFill>
          <a:schemeClr val="tx2"/>
        </a:solidFill>
      </dgm:spPr>
      <dgm:t>
        <a:bodyPr anchor="t"/>
        <a:lstStyle/>
        <a:p>
          <a:r>
            <a:rPr lang="en-US" sz="2200" b="1" dirty="0"/>
            <a:t>Medicare Part A coinsurance and hospital costs (up to an additional 365 days after Medicare benefits are used)</a:t>
          </a:r>
        </a:p>
      </dgm:t>
    </dgm:pt>
    <dgm:pt modelId="{DF278298-C569-436B-AAF9-1F04158AE044}" type="parTrans" cxnId="{05DC8A22-F329-4A42-B45B-1E0A9E486A93}">
      <dgm:prSet/>
      <dgm:spPr/>
      <dgm:t>
        <a:bodyPr/>
        <a:lstStyle/>
        <a:p>
          <a:endParaRPr lang="en-US"/>
        </a:p>
      </dgm:t>
    </dgm:pt>
    <dgm:pt modelId="{F4B5E9DC-FF20-425E-AC1C-39C00F6A4DB3}" type="sibTrans" cxnId="{05DC8A22-F329-4A42-B45B-1E0A9E486A93}">
      <dgm:prSet/>
      <dgm:spPr/>
      <dgm:t>
        <a:bodyPr/>
        <a:lstStyle/>
        <a:p>
          <a:endParaRPr lang="en-US"/>
        </a:p>
      </dgm:t>
    </dgm:pt>
    <dgm:pt modelId="{34CBDFE4-5BF3-46C4-A28B-6B5D20FBE1E9}">
      <dgm:prSet phldrT="[Text]" phldr="1"/>
      <dgm:spPr/>
      <dgm:t>
        <a:bodyPr/>
        <a:lstStyle/>
        <a:p>
          <a:endParaRPr lang="en-US" sz="2200" dirty="0"/>
        </a:p>
      </dgm:t>
    </dgm:pt>
    <dgm:pt modelId="{B291E654-481F-4E44-8204-222BA0C76113}" type="parTrans" cxnId="{203AFC2B-5AE0-4C36-B011-739C81459AED}">
      <dgm:prSet/>
      <dgm:spPr/>
      <dgm:t>
        <a:bodyPr/>
        <a:lstStyle/>
        <a:p>
          <a:endParaRPr lang="en-US"/>
        </a:p>
      </dgm:t>
    </dgm:pt>
    <dgm:pt modelId="{D074F413-53BD-41B1-AFFD-08ED32B328C0}" type="sibTrans" cxnId="{203AFC2B-5AE0-4C36-B011-739C81459AED}">
      <dgm:prSet/>
      <dgm:spPr/>
      <dgm:t>
        <a:bodyPr/>
        <a:lstStyle/>
        <a:p>
          <a:endParaRPr lang="en-US"/>
        </a:p>
      </dgm:t>
    </dgm:pt>
    <dgm:pt modelId="{C70AE696-2B33-4548-8B60-487A1CF356AE}">
      <dgm:prSet phldrT="[Text]" phldr="1"/>
      <dgm:spPr/>
      <dgm:t>
        <a:bodyPr/>
        <a:lstStyle/>
        <a:p>
          <a:endParaRPr lang="en-US" dirty="0"/>
        </a:p>
      </dgm:t>
    </dgm:pt>
    <dgm:pt modelId="{915366DD-E824-4241-866B-998B64065B9E}" type="parTrans" cxnId="{F42B9DFF-E715-44B7-8643-D1FE0139709B}">
      <dgm:prSet/>
      <dgm:spPr/>
      <dgm:t>
        <a:bodyPr/>
        <a:lstStyle/>
        <a:p>
          <a:endParaRPr lang="en-US"/>
        </a:p>
      </dgm:t>
    </dgm:pt>
    <dgm:pt modelId="{C02DE394-D0D7-433D-ADD8-542A1D0F185D}" type="sibTrans" cxnId="{F42B9DFF-E715-44B7-8643-D1FE0139709B}">
      <dgm:prSet/>
      <dgm:spPr/>
      <dgm:t>
        <a:bodyPr/>
        <a:lstStyle/>
        <a:p>
          <a:endParaRPr lang="en-US"/>
        </a:p>
      </dgm:t>
    </dgm:pt>
    <dgm:pt modelId="{34E11BD6-9087-4E13-AC85-C37409B3C9B7}">
      <dgm:prSet custT="1"/>
      <dgm:spPr>
        <a:solidFill>
          <a:schemeClr val="tx2"/>
        </a:solidFill>
      </dgm:spPr>
      <dgm:t>
        <a:bodyPr anchor="t"/>
        <a:lstStyle/>
        <a:p>
          <a:r>
            <a:rPr lang="en-US" sz="2200" b="1" dirty="0"/>
            <a:t>Medicare Part B coinsurance or copayment </a:t>
          </a:r>
        </a:p>
      </dgm:t>
    </dgm:pt>
    <dgm:pt modelId="{6F389C09-19F7-4649-87AB-90D0A4386E02}" type="parTrans" cxnId="{2C1CAAA7-7863-49B5-B466-4B3431D0948C}">
      <dgm:prSet/>
      <dgm:spPr/>
      <dgm:t>
        <a:bodyPr/>
        <a:lstStyle/>
        <a:p>
          <a:endParaRPr lang="en-US"/>
        </a:p>
      </dgm:t>
    </dgm:pt>
    <dgm:pt modelId="{4FC2DBC9-2759-447A-A351-94A76F2E3C4B}" type="sibTrans" cxnId="{2C1CAAA7-7863-49B5-B466-4B3431D0948C}">
      <dgm:prSet/>
      <dgm:spPr/>
      <dgm:t>
        <a:bodyPr/>
        <a:lstStyle/>
        <a:p>
          <a:endParaRPr lang="en-US"/>
        </a:p>
      </dgm:t>
    </dgm:pt>
    <dgm:pt modelId="{663A1084-29B8-4E25-8A54-D3DB8996A38A}">
      <dgm:prSet custT="1"/>
      <dgm:spPr>
        <a:solidFill>
          <a:schemeClr val="tx2"/>
        </a:solidFill>
      </dgm:spPr>
      <dgm:t>
        <a:bodyPr anchor="t"/>
        <a:lstStyle/>
        <a:p>
          <a:r>
            <a:rPr lang="en-US" sz="2200" b="1" dirty="0"/>
            <a:t>Blood (first 3 pints)</a:t>
          </a:r>
        </a:p>
      </dgm:t>
    </dgm:pt>
    <dgm:pt modelId="{21B9CA39-F331-448E-9397-D4F663178622}" type="parTrans" cxnId="{621E2FAE-EE02-4BE0-8F0E-29267CDF843B}">
      <dgm:prSet/>
      <dgm:spPr/>
      <dgm:t>
        <a:bodyPr/>
        <a:lstStyle/>
        <a:p>
          <a:endParaRPr lang="en-US"/>
        </a:p>
      </dgm:t>
    </dgm:pt>
    <dgm:pt modelId="{9AB3EE23-E95C-4B0E-B56A-0F06489B1AA8}" type="sibTrans" cxnId="{621E2FAE-EE02-4BE0-8F0E-29267CDF843B}">
      <dgm:prSet/>
      <dgm:spPr/>
      <dgm:t>
        <a:bodyPr/>
        <a:lstStyle/>
        <a:p>
          <a:endParaRPr lang="en-US"/>
        </a:p>
      </dgm:t>
    </dgm:pt>
    <dgm:pt modelId="{A2F99572-7119-4CDF-AEFC-E83F855F604A}">
      <dgm:prSet phldrT="[Text]" custT="1"/>
      <dgm:spPr>
        <a:solidFill>
          <a:schemeClr val="tx2"/>
        </a:solidFill>
      </dgm:spPr>
      <dgm:t>
        <a:bodyPr anchor="t"/>
        <a:lstStyle/>
        <a:p>
          <a:r>
            <a:rPr lang="en-US" sz="2200" b="1" dirty="0"/>
            <a:t>The Part A hospice care coinsurance or copayment</a:t>
          </a:r>
        </a:p>
      </dgm:t>
    </dgm:pt>
    <dgm:pt modelId="{280BAEDA-5B5C-4E00-BD99-91E4D0A4504E}" type="parTrans" cxnId="{B4B67391-B7ED-4D3B-9AEC-E9F5291F584F}">
      <dgm:prSet/>
      <dgm:spPr/>
      <dgm:t>
        <a:bodyPr/>
        <a:lstStyle/>
        <a:p>
          <a:endParaRPr lang="en-US"/>
        </a:p>
      </dgm:t>
    </dgm:pt>
    <dgm:pt modelId="{1B53E3C3-9F51-4698-A5EB-8E5850B90418}" type="sibTrans" cxnId="{B4B67391-B7ED-4D3B-9AEC-E9F5291F584F}">
      <dgm:prSet/>
      <dgm:spPr/>
      <dgm:t>
        <a:bodyPr/>
        <a:lstStyle/>
        <a:p>
          <a:endParaRPr lang="en-US"/>
        </a:p>
      </dgm:t>
    </dgm:pt>
    <dgm:pt modelId="{D067F08E-9662-4F50-9D4D-3B876754FDFA}" type="pres">
      <dgm:prSet presAssocID="{E16C48A6-1383-4C54-BA43-73BAB1EC3CD5}" presName="diagram" presStyleCnt="0">
        <dgm:presLayoutVars>
          <dgm:chMax val="1"/>
          <dgm:dir/>
          <dgm:animLvl val="ctr"/>
          <dgm:resizeHandles val="exact"/>
        </dgm:presLayoutVars>
      </dgm:prSet>
      <dgm:spPr/>
    </dgm:pt>
    <dgm:pt modelId="{DF29CC47-67A9-4CAA-8231-FFFCFA5E6132}" type="pres">
      <dgm:prSet presAssocID="{E16C48A6-1383-4C54-BA43-73BAB1EC3CD5}" presName="matrix" presStyleCnt="0"/>
      <dgm:spPr/>
    </dgm:pt>
    <dgm:pt modelId="{14C266A0-C207-4BF9-9E64-799A0FA8121C}" type="pres">
      <dgm:prSet presAssocID="{E16C48A6-1383-4C54-BA43-73BAB1EC3CD5}" presName="tile1" presStyleLbl="node1" presStyleIdx="0" presStyleCnt="4" custLinFactNeighborY="-625"/>
      <dgm:spPr/>
    </dgm:pt>
    <dgm:pt modelId="{4DB1FB14-DA7D-4180-809C-5999348890A0}" type="pres">
      <dgm:prSet presAssocID="{E16C48A6-1383-4C54-BA43-73BAB1EC3CD5}" presName="tile1text" presStyleLbl="node1" presStyleIdx="0" presStyleCnt="4">
        <dgm:presLayoutVars>
          <dgm:chMax val="0"/>
          <dgm:chPref val="0"/>
          <dgm:bulletEnabled val="1"/>
        </dgm:presLayoutVars>
      </dgm:prSet>
      <dgm:spPr/>
    </dgm:pt>
    <dgm:pt modelId="{1BF5899F-EABD-46B3-B66D-5E85BA29EA8B}" type="pres">
      <dgm:prSet presAssocID="{E16C48A6-1383-4C54-BA43-73BAB1EC3CD5}" presName="tile2" presStyleLbl="node1" presStyleIdx="1" presStyleCnt="4" custLinFactNeighborX="3750" custLinFactNeighborY="-2040"/>
      <dgm:spPr/>
    </dgm:pt>
    <dgm:pt modelId="{4D6F1698-E412-4784-9C19-591A35D45823}" type="pres">
      <dgm:prSet presAssocID="{E16C48A6-1383-4C54-BA43-73BAB1EC3CD5}" presName="tile2text" presStyleLbl="node1" presStyleIdx="1" presStyleCnt="4">
        <dgm:presLayoutVars>
          <dgm:chMax val="0"/>
          <dgm:chPref val="0"/>
          <dgm:bulletEnabled val="1"/>
        </dgm:presLayoutVars>
      </dgm:prSet>
      <dgm:spPr/>
    </dgm:pt>
    <dgm:pt modelId="{BA0AF5C9-0EFE-4969-921B-924EBF6F747C}" type="pres">
      <dgm:prSet presAssocID="{E16C48A6-1383-4C54-BA43-73BAB1EC3CD5}" presName="tile3" presStyleLbl="node1" presStyleIdx="2" presStyleCnt="4"/>
      <dgm:spPr/>
    </dgm:pt>
    <dgm:pt modelId="{F83BEF44-7651-49C9-A2CA-6AC26AD8B7CA}" type="pres">
      <dgm:prSet presAssocID="{E16C48A6-1383-4C54-BA43-73BAB1EC3CD5}" presName="tile3text" presStyleLbl="node1" presStyleIdx="2" presStyleCnt="4">
        <dgm:presLayoutVars>
          <dgm:chMax val="0"/>
          <dgm:chPref val="0"/>
          <dgm:bulletEnabled val="1"/>
        </dgm:presLayoutVars>
      </dgm:prSet>
      <dgm:spPr/>
    </dgm:pt>
    <dgm:pt modelId="{F18E6194-C5B3-47BA-996A-EFD2FC138A32}" type="pres">
      <dgm:prSet presAssocID="{E16C48A6-1383-4C54-BA43-73BAB1EC3CD5}" presName="tile4" presStyleLbl="node1" presStyleIdx="3" presStyleCnt="4"/>
      <dgm:spPr/>
    </dgm:pt>
    <dgm:pt modelId="{09F35915-C0B6-4D33-9A8B-D5CA9F3802DA}" type="pres">
      <dgm:prSet presAssocID="{E16C48A6-1383-4C54-BA43-73BAB1EC3CD5}" presName="tile4text" presStyleLbl="node1" presStyleIdx="3" presStyleCnt="4">
        <dgm:presLayoutVars>
          <dgm:chMax val="0"/>
          <dgm:chPref val="0"/>
          <dgm:bulletEnabled val="1"/>
        </dgm:presLayoutVars>
      </dgm:prSet>
      <dgm:spPr/>
    </dgm:pt>
    <dgm:pt modelId="{0903C608-1D24-46D7-A1DB-34FDEF554FED}" type="pres">
      <dgm:prSet presAssocID="{E16C48A6-1383-4C54-BA43-73BAB1EC3CD5}" presName="centerTile" presStyleLbl="fgShp" presStyleIdx="0" presStyleCnt="1" custScaleY="62891">
        <dgm:presLayoutVars>
          <dgm:chMax val="0"/>
          <dgm:chPref val="0"/>
        </dgm:presLayoutVars>
      </dgm:prSet>
      <dgm:spPr/>
    </dgm:pt>
  </dgm:ptLst>
  <dgm:cxnLst>
    <dgm:cxn modelId="{0E32660B-75F7-4142-9EF0-921B1BED0F16}" type="presOf" srcId="{273A1BAC-0A48-4F63-B759-D691CC843749}" destId="{4DB1FB14-DA7D-4180-809C-5999348890A0}" srcOrd="1" destOrd="0" presId="urn:microsoft.com/office/officeart/2005/8/layout/matrix1"/>
    <dgm:cxn modelId="{C759890D-7CD6-4C8B-95BB-DCC4CAE6203B}" type="presOf" srcId="{663A1084-29B8-4E25-8A54-D3DB8996A38A}" destId="{BA0AF5C9-0EFE-4969-921B-924EBF6F747C}" srcOrd="0" destOrd="0" presId="urn:microsoft.com/office/officeart/2005/8/layout/matrix1"/>
    <dgm:cxn modelId="{A3268C19-2ABA-4637-A1FD-29DC5F8832DD}" type="presOf" srcId="{273A1BAC-0A48-4F63-B759-D691CC843749}" destId="{14C266A0-C207-4BF9-9E64-799A0FA8121C}" srcOrd="0" destOrd="0" presId="urn:microsoft.com/office/officeart/2005/8/layout/matrix1"/>
    <dgm:cxn modelId="{05DC8A22-F329-4A42-B45B-1E0A9E486A93}" srcId="{A38FFC97-1099-4AD0-A4AC-BFF81153B5CC}" destId="{273A1BAC-0A48-4F63-B759-D691CC843749}" srcOrd="0" destOrd="0" parTransId="{DF278298-C569-436B-AAF9-1F04158AE044}" sibTransId="{F4B5E9DC-FF20-425E-AC1C-39C00F6A4DB3}"/>
    <dgm:cxn modelId="{203AFC2B-5AE0-4C36-B011-739C81459AED}" srcId="{A38FFC97-1099-4AD0-A4AC-BFF81153B5CC}" destId="{34CBDFE4-5BF3-46C4-A28B-6B5D20FBE1E9}" srcOrd="4" destOrd="0" parTransId="{B291E654-481F-4E44-8204-222BA0C76113}" sibTransId="{D074F413-53BD-41B1-AFFD-08ED32B328C0}"/>
    <dgm:cxn modelId="{D0DE1230-2493-40C5-8702-0850065E4A9B}" type="presOf" srcId="{663A1084-29B8-4E25-8A54-D3DB8996A38A}" destId="{F83BEF44-7651-49C9-A2CA-6AC26AD8B7CA}" srcOrd="1" destOrd="0" presId="urn:microsoft.com/office/officeart/2005/8/layout/matrix1"/>
    <dgm:cxn modelId="{41DFBB30-712D-43D1-A52F-D6F6320241EF}" type="presOf" srcId="{E16C48A6-1383-4C54-BA43-73BAB1EC3CD5}" destId="{D067F08E-9662-4F50-9D4D-3B876754FDFA}" srcOrd="0" destOrd="0" presId="urn:microsoft.com/office/officeart/2005/8/layout/matrix1"/>
    <dgm:cxn modelId="{0905CC37-F861-4546-955B-97A8BF0B0531}" type="presOf" srcId="{34E11BD6-9087-4E13-AC85-C37409B3C9B7}" destId="{F18E6194-C5B3-47BA-996A-EFD2FC138A32}" srcOrd="0" destOrd="0" presId="urn:microsoft.com/office/officeart/2005/8/layout/matrix1"/>
    <dgm:cxn modelId="{23FB364C-5B3C-48A8-8773-307A3C5846DF}" srcId="{E16C48A6-1383-4C54-BA43-73BAB1EC3CD5}" destId="{A38FFC97-1099-4AD0-A4AC-BFF81153B5CC}" srcOrd="0" destOrd="0" parTransId="{8108C840-F3DA-4F42-82ED-E83D4416E654}" sibTransId="{7B399F6E-7C6F-4243-A0B8-D132D55C2F7A}"/>
    <dgm:cxn modelId="{2A03E87C-48E4-4D97-AA4C-6D02A62BF589}" type="presOf" srcId="{A2F99572-7119-4CDF-AEFC-E83F855F604A}" destId="{1BF5899F-EABD-46B3-B66D-5E85BA29EA8B}" srcOrd="0" destOrd="0" presId="urn:microsoft.com/office/officeart/2005/8/layout/matrix1"/>
    <dgm:cxn modelId="{B4B67391-B7ED-4D3B-9AEC-E9F5291F584F}" srcId="{A38FFC97-1099-4AD0-A4AC-BFF81153B5CC}" destId="{A2F99572-7119-4CDF-AEFC-E83F855F604A}" srcOrd="1" destOrd="0" parTransId="{280BAEDA-5B5C-4E00-BD99-91E4D0A4504E}" sibTransId="{1B53E3C3-9F51-4698-A5EB-8E5850B90418}"/>
    <dgm:cxn modelId="{2C1CAAA7-7863-49B5-B466-4B3431D0948C}" srcId="{A38FFC97-1099-4AD0-A4AC-BFF81153B5CC}" destId="{34E11BD6-9087-4E13-AC85-C37409B3C9B7}" srcOrd="3" destOrd="0" parTransId="{6F389C09-19F7-4649-87AB-90D0A4386E02}" sibTransId="{4FC2DBC9-2759-447A-A351-94A76F2E3C4B}"/>
    <dgm:cxn modelId="{621E2FAE-EE02-4BE0-8F0E-29267CDF843B}" srcId="{A38FFC97-1099-4AD0-A4AC-BFF81153B5CC}" destId="{663A1084-29B8-4E25-8A54-D3DB8996A38A}" srcOrd="2" destOrd="0" parTransId="{21B9CA39-F331-448E-9397-D4F663178622}" sibTransId="{9AB3EE23-E95C-4B0E-B56A-0F06489B1AA8}"/>
    <dgm:cxn modelId="{7D8CE8CC-7D50-4DE4-AB34-694ED44A8235}" type="presOf" srcId="{A2F99572-7119-4CDF-AEFC-E83F855F604A}" destId="{4D6F1698-E412-4784-9C19-591A35D45823}" srcOrd="1" destOrd="0" presId="urn:microsoft.com/office/officeart/2005/8/layout/matrix1"/>
    <dgm:cxn modelId="{A45976E9-7349-4CA7-B9AB-7BC5068D66DE}" type="presOf" srcId="{A38FFC97-1099-4AD0-A4AC-BFF81153B5CC}" destId="{0903C608-1D24-46D7-A1DB-34FDEF554FED}" srcOrd="0" destOrd="0" presId="urn:microsoft.com/office/officeart/2005/8/layout/matrix1"/>
    <dgm:cxn modelId="{9C2DF2EA-6479-49D0-8080-20059B87609E}" type="presOf" srcId="{34E11BD6-9087-4E13-AC85-C37409B3C9B7}" destId="{09F35915-C0B6-4D33-9A8B-D5CA9F3802DA}" srcOrd="1" destOrd="0" presId="urn:microsoft.com/office/officeart/2005/8/layout/matrix1"/>
    <dgm:cxn modelId="{F42B9DFF-E715-44B7-8643-D1FE0139709B}" srcId="{A38FFC97-1099-4AD0-A4AC-BFF81153B5CC}" destId="{C70AE696-2B33-4548-8B60-487A1CF356AE}" srcOrd="5" destOrd="0" parTransId="{915366DD-E824-4241-866B-998B64065B9E}" sibTransId="{C02DE394-D0D7-433D-ADD8-542A1D0F185D}"/>
    <dgm:cxn modelId="{C1B759B6-2330-4902-886B-4FF66AD6331E}" type="presParOf" srcId="{D067F08E-9662-4F50-9D4D-3B876754FDFA}" destId="{DF29CC47-67A9-4CAA-8231-FFFCFA5E6132}" srcOrd="0" destOrd="0" presId="urn:microsoft.com/office/officeart/2005/8/layout/matrix1"/>
    <dgm:cxn modelId="{102F0D2E-BBF0-4882-ADE3-B175DFD0F93F}" type="presParOf" srcId="{DF29CC47-67A9-4CAA-8231-FFFCFA5E6132}" destId="{14C266A0-C207-4BF9-9E64-799A0FA8121C}" srcOrd="0" destOrd="0" presId="urn:microsoft.com/office/officeart/2005/8/layout/matrix1"/>
    <dgm:cxn modelId="{0803F914-A6C0-4913-A9DD-78CFFD7CC86F}" type="presParOf" srcId="{DF29CC47-67A9-4CAA-8231-FFFCFA5E6132}" destId="{4DB1FB14-DA7D-4180-809C-5999348890A0}" srcOrd="1" destOrd="0" presId="urn:microsoft.com/office/officeart/2005/8/layout/matrix1"/>
    <dgm:cxn modelId="{35A41045-6F90-4C08-9659-187E2E59C34B}" type="presParOf" srcId="{DF29CC47-67A9-4CAA-8231-FFFCFA5E6132}" destId="{1BF5899F-EABD-46B3-B66D-5E85BA29EA8B}" srcOrd="2" destOrd="0" presId="urn:microsoft.com/office/officeart/2005/8/layout/matrix1"/>
    <dgm:cxn modelId="{06ED9A94-ECD5-4755-811E-96191B7468BF}" type="presParOf" srcId="{DF29CC47-67A9-4CAA-8231-FFFCFA5E6132}" destId="{4D6F1698-E412-4784-9C19-591A35D45823}" srcOrd="3" destOrd="0" presId="urn:microsoft.com/office/officeart/2005/8/layout/matrix1"/>
    <dgm:cxn modelId="{05821D17-5D16-4624-9148-882DACB4B36E}" type="presParOf" srcId="{DF29CC47-67A9-4CAA-8231-FFFCFA5E6132}" destId="{BA0AF5C9-0EFE-4969-921B-924EBF6F747C}" srcOrd="4" destOrd="0" presId="urn:microsoft.com/office/officeart/2005/8/layout/matrix1"/>
    <dgm:cxn modelId="{7DFA34EF-5637-4BBE-8A89-C569EB7C3C31}" type="presParOf" srcId="{DF29CC47-67A9-4CAA-8231-FFFCFA5E6132}" destId="{F83BEF44-7651-49C9-A2CA-6AC26AD8B7CA}" srcOrd="5" destOrd="0" presId="urn:microsoft.com/office/officeart/2005/8/layout/matrix1"/>
    <dgm:cxn modelId="{CC5DA267-E77E-4098-A777-571C1E09601C}" type="presParOf" srcId="{DF29CC47-67A9-4CAA-8231-FFFCFA5E6132}" destId="{F18E6194-C5B3-47BA-996A-EFD2FC138A32}" srcOrd="6" destOrd="0" presId="urn:microsoft.com/office/officeart/2005/8/layout/matrix1"/>
    <dgm:cxn modelId="{8876EA14-712D-4EE0-AA7B-DE36CAA77153}" type="presParOf" srcId="{DF29CC47-67A9-4CAA-8231-FFFCFA5E6132}" destId="{09F35915-C0B6-4D33-9A8B-D5CA9F3802DA}" srcOrd="7" destOrd="0" presId="urn:microsoft.com/office/officeart/2005/8/layout/matrix1"/>
    <dgm:cxn modelId="{DEF497CB-9B00-42F7-9A7C-588307C55333}" type="presParOf" srcId="{D067F08E-9662-4F50-9D4D-3B876754FDFA}" destId="{0903C608-1D24-46D7-A1DB-34FDEF554FED}" srcOrd="1" destOrd="0" presId="urn:microsoft.com/office/officeart/2005/8/layout/matrix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C266A0-C207-4BF9-9E64-799A0FA8121C}">
      <dsp:nvSpPr>
        <dsp:cNvPr id="0" name=""/>
        <dsp:cNvSpPr/>
      </dsp:nvSpPr>
      <dsp:spPr>
        <a:xfrm rot="16200000">
          <a:off x="508000" y="-508000"/>
          <a:ext cx="2032000" cy="3048000"/>
        </a:xfrm>
        <a:prstGeom prst="round1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t" anchorCtr="0">
          <a:noAutofit/>
        </a:bodyPr>
        <a:lstStyle/>
        <a:p>
          <a:pPr marL="0" lvl="0" indent="0" algn="ctr" defTabSz="977900">
            <a:lnSpc>
              <a:spcPct val="90000"/>
            </a:lnSpc>
            <a:spcBef>
              <a:spcPct val="0"/>
            </a:spcBef>
            <a:spcAft>
              <a:spcPct val="35000"/>
            </a:spcAft>
            <a:buNone/>
          </a:pPr>
          <a:r>
            <a:rPr lang="en-US" sz="2200" b="1" kern="1200" dirty="0"/>
            <a:t>Medicare Part A coinsurance and hospital costs (up to an additional 365 days after Medicare benefits are used)</a:t>
          </a:r>
        </a:p>
      </dsp:txBody>
      <dsp:txXfrm rot="5400000">
        <a:off x="0" y="0"/>
        <a:ext cx="3048000" cy="1524000"/>
      </dsp:txXfrm>
    </dsp:sp>
    <dsp:sp modelId="{1BF5899F-EABD-46B3-B66D-5E85BA29EA8B}">
      <dsp:nvSpPr>
        <dsp:cNvPr id="0" name=""/>
        <dsp:cNvSpPr/>
      </dsp:nvSpPr>
      <dsp:spPr>
        <a:xfrm>
          <a:off x="3048000" y="0"/>
          <a:ext cx="3048000" cy="2032000"/>
        </a:xfrm>
        <a:prstGeom prst="round1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t" anchorCtr="0">
          <a:noAutofit/>
        </a:bodyPr>
        <a:lstStyle/>
        <a:p>
          <a:pPr marL="0" lvl="0" indent="0" algn="ctr" defTabSz="977900">
            <a:lnSpc>
              <a:spcPct val="90000"/>
            </a:lnSpc>
            <a:spcBef>
              <a:spcPct val="0"/>
            </a:spcBef>
            <a:spcAft>
              <a:spcPct val="35000"/>
            </a:spcAft>
            <a:buNone/>
          </a:pPr>
          <a:r>
            <a:rPr lang="en-US" sz="2200" b="1" kern="1200" dirty="0"/>
            <a:t>The Part A hospice care coinsurance or copayment</a:t>
          </a:r>
        </a:p>
      </dsp:txBody>
      <dsp:txXfrm>
        <a:off x="3048000" y="0"/>
        <a:ext cx="3048000" cy="1524000"/>
      </dsp:txXfrm>
    </dsp:sp>
    <dsp:sp modelId="{BA0AF5C9-0EFE-4969-921B-924EBF6F747C}">
      <dsp:nvSpPr>
        <dsp:cNvPr id="0" name=""/>
        <dsp:cNvSpPr/>
      </dsp:nvSpPr>
      <dsp:spPr>
        <a:xfrm rot="10800000">
          <a:off x="0" y="2032000"/>
          <a:ext cx="3048000" cy="2032000"/>
        </a:xfrm>
        <a:prstGeom prst="round1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t" anchorCtr="0">
          <a:noAutofit/>
        </a:bodyPr>
        <a:lstStyle/>
        <a:p>
          <a:pPr marL="0" lvl="0" indent="0" algn="ctr" defTabSz="977900">
            <a:lnSpc>
              <a:spcPct val="90000"/>
            </a:lnSpc>
            <a:spcBef>
              <a:spcPct val="0"/>
            </a:spcBef>
            <a:spcAft>
              <a:spcPct val="35000"/>
            </a:spcAft>
            <a:buNone/>
          </a:pPr>
          <a:r>
            <a:rPr lang="en-US" sz="2200" b="1" kern="1200" dirty="0"/>
            <a:t>Blood (first 3 pints)</a:t>
          </a:r>
        </a:p>
      </dsp:txBody>
      <dsp:txXfrm rot="10800000">
        <a:off x="0" y="2539999"/>
        <a:ext cx="3048000" cy="1524000"/>
      </dsp:txXfrm>
    </dsp:sp>
    <dsp:sp modelId="{F18E6194-C5B3-47BA-996A-EFD2FC138A32}">
      <dsp:nvSpPr>
        <dsp:cNvPr id="0" name=""/>
        <dsp:cNvSpPr/>
      </dsp:nvSpPr>
      <dsp:spPr>
        <a:xfrm rot="5400000">
          <a:off x="3556000" y="1523999"/>
          <a:ext cx="2032000" cy="3048000"/>
        </a:xfrm>
        <a:prstGeom prst="round1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t" anchorCtr="0">
          <a:noAutofit/>
        </a:bodyPr>
        <a:lstStyle/>
        <a:p>
          <a:pPr marL="0" lvl="0" indent="0" algn="ctr" defTabSz="977900">
            <a:lnSpc>
              <a:spcPct val="90000"/>
            </a:lnSpc>
            <a:spcBef>
              <a:spcPct val="0"/>
            </a:spcBef>
            <a:spcAft>
              <a:spcPct val="35000"/>
            </a:spcAft>
            <a:buNone/>
          </a:pPr>
          <a:r>
            <a:rPr lang="en-US" sz="2200" b="1" kern="1200" dirty="0"/>
            <a:t>Medicare Part B coinsurance or copayment </a:t>
          </a:r>
        </a:p>
      </dsp:txBody>
      <dsp:txXfrm rot="-5400000">
        <a:off x="3048000" y="2539999"/>
        <a:ext cx="3048000" cy="1524000"/>
      </dsp:txXfrm>
    </dsp:sp>
    <dsp:sp modelId="{0903C608-1D24-46D7-A1DB-34FDEF554FED}">
      <dsp:nvSpPr>
        <dsp:cNvPr id="0" name=""/>
        <dsp:cNvSpPr/>
      </dsp:nvSpPr>
      <dsp:spPr>
        <a:xfrm>
          <a:off x="2133600" y="1712513"/>
          <a:ext cx="1828800" cy="638972"/>
        </a:xfrm>
        <a:prstGeom prst="roundRect">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dirty="0">
              <a:solidFill>
                <a:schemeClr val="tx2">
                  <a:lumMod val="75000"/>
                </a:schemeClr>
              </a:solidFill>
            </a:rPr>
            <a:t>All Medigap Plans Cover</a:t>
          </a:r>
        </a:p>
      </dsp:txBody>
      <dsp:txXfrm>
        <a:off x="2164792" y="1743705"/>
        <a:ext cx="1766416" cy="576588"/>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3"/>
          </p:nvPr>
        </p:nvSpPr>
        <p:spPr>
          <a:xfrm>
            <a:off x="3936768" y="8772669"/>
            <a:ext cx="3011699" cy="463406"/>
          </a:xfrm>
          <a:prstGeom prst="rect">
            <a:avLst/>
          </a:prstGeom>
        </p:spPr>
        <p:txBody>
          <a:bodyPr vert="horz" lIns="92483" tIns="46241" rIns="92483" bIns="46241" rtlCol="0" anchor="b"/>
          <a:lstStyle>
            <a:lvl1pPr algn="r">
              <a:defRPr sz="1300"/>
            </a:lvl1pPr>
          </a:lstStyle>
          <a:p>
            <a:fld id="{A7461A3E-0F13-4D21-98BF-4CBBDD4F3530}" type="slidenum">
              <a:rPr lang="en-US" smtClean="0"/>
              <a:t>‹#›</a:t>
            </a:fld>
            <a:endParaRPr lang="en-US" dirty="0"/>
          </a:p>
        </p:txBody>
      </p:sp>
    </p:spTree>
    <p:extLst>
      <p:ext uri="{BB962C8B-B14F-4D97-AF65-F5344CB8AC3E}">
        <p14:creationId xmlns:p14="http://schemas.microsoft.com/office/powerpoint/2010/main" val="3072777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704850" y="636588"/>
            <a:ext cx="5540375" cy="3117850"/>
          </a:xfrm>
          <a:prstGeom prst="rect">
            <a:avLst/>
          </a:prstGeom>
          <a:noFill/>
          <a:ln w="12700">
            <a:solidFill>
              <a:prstClr val="black"/>
            </a:solidFill>
          </a:ln>
        </p:spPr>
        <p:txBody>
          <a:bodyPr vert="horz" lIns="92483" tIns="46241" rIns="92483" bIns="46241" rtlCol="0" anchor="ctr"/>
          <a:lstStyle/>
          <a:p>
            <a:endParaRPr lang="en-US" dirty="0"/>
          </a:p>
        </p:txBody>
      </p:sp>
      <p:sp>
        <p:nvSpPr>
          <p:cNvPr id="5" name="Notes Placeholder 4"/>
          <p:cNvSpPr>
            <a:spLocks noGrp="1"/>
          </p:cNvSpPr>
          <p:nvPr>
            <p:ph type="body" sz="quarter" idx="3"/>
          </p:nvPr>
        </p:nvSpPr>
        <p:spPr>
          <a:xfrm>
            <a:off x="739049" y="3986723"/>
            <a:ext cx="5560060" cy="4479680"/>
          </a:xfrm>
          <a:prstGeom prst="rect">
            <a:avLst/>
          </a:prstGeom>
        </p:spPr>
        <p:txBody>
          <a:bodyPr vert="horz" lIns="92483" tIns="46241" rIns="92483" bIns="46241"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5"/>
          </p:nvPr>
        </p:nvSpPr>
        <p:spPr>
          <a:xfrm>
            <a:off x="3936768" y="8772669"/>
            <a:ext cx="3011699" cy="463406"/>
          </a:xfrm>
          <a:prstGeom prst="rect">
            <a:avLst/>
          </a:prstGeom>
        </p:spPr>
        <p:txBody>
          <a:bodyPr vert="horz" lIns="92483" tIns="46241" rIns="92483" bIns="46241" rtlCol="0" anchor="b"/>
          <a:lstStyle>
            <a:lvl1pPr algn="r">
              <a:defRPr sz="1300"/>
            </a:lvl1pPr>
          </a:lstStyle>
          <a:p>
            <a:fld id="{9B93F77D-BE4E-4089-AA54-54FFA54593B8}" type="slidenum">
              <a:rPr lang="en-US" smtClean="0"/>
              <a:t>‹#›</a:t>
            </a:fld>
            <a:endParaRPr lang="en-US" dirty="0"/>
          </a:p>
        </p:txBody>
      </p:sp>
    </p:spTree>
    <p:extLst>
      <p:ext uri="{BB962C8B-B14F-4D97-AF65-F5344CB8AC3E}">
        <p14:creationId xmlns:p14="http://schemas.microsoft.com/office/powerpoint/2010/main" val="3753017180"/>
      </p:ext>
    </p:extLst>
  </p:cSld>
  <p:clrMap bg1="lt1" tx1="dk1" bg2="lt2" tx2="dk2" accent1="accent1" accent2="accent2" accent3="accent3" accent4="accent4" accent5="accent5" accent6="accent6" hlink="hlink" folHlink="folHlink"/>
  <p:hf sldNum="0" hdr="0" ftr="0" dt="0"/>
  <p:notesStyle>
    <a:lvl1pPr marL="0" algn="l" defTabSz="685800" rtl="0" eaLnBrk="1" latinLnBrk="0" hangingPunct="1">
      <a:spcBef>
        <a:spcPts val="450"/>
      </a:spcBef>
      <a:defRPr sz="1200" kern="1200">
        <a:solidFill>
          <a:schemeClr val="tx1"/>
        </a:solidFill>
        <a:latin typeface="+mn-lt"/>
        <a:ea typeface="+mn-ea"/>
        <a:cs typeface="+mn-cs"/>
      </a:defRPr>
    </a:lvl1pPr>
    <a:lvl2pPr marL="342900" algn="l" defTabSz="685800" rtl="0" eaLnBrk="1" latinLnBrk="0" hangingPunct="1">
      <a:spcBef>
        <a:spcPts val="450"/>
      </a:spcBef>
      <a:defRPr sz="1200" kern="1200">
        <a:solidFill>
          <a:schemeClr val="tx1"/>
        </a:solidFill>
        <a:latin typeface="+mn-lt"/>
        <a:ea typeface="+mn-ea"/>
        <a:cs typeface="+mn-cs"/>
      </a:defRPr>
    </a:lvl2pPr>
    <a:lvl3pPr marL="685800" algn="l" defTabSz="685800" rtl="0" eaLnBrk="1" latinLnBrk="0" hangingPunct="1">
      <a:spcBef>
        <a:spcPts val="450"/>
      </a:spcBef>
      <a:defRPr sz="1200" kern="1200">
        <a:solidFill>
          <a:schemeClr val="tx1"/>
        </a:solidFill>
        <a:latin typeface="+mn-lt"/>
        <a:ea typeface="+mn-ea"/>
        <a:cs typeface="+mn-cs"/>
      </a:defRPr>
    </a:lvl3pPr>
    <a:lvl4pPr marL="1028700" algn="l" defTabSz="685800" rtl="0" eaLnBrk="1" latinLnBrk="0" hangingPunct="1">
      <a:spcBef>
        <a:spcPts val="450"/>
      </a:spcBef>
      <a:defRPr sz="1200" kern="1200">
        <a:solidFill>
          <a:schemeClr val="tx1"/>
        </a:solidFill>
        <a:latin typeface="+mn-lt"/>
        <a:ea typeface="+mn-ea"/>
        <a:cs typeface="+mn-cs"/>
      </a:defRPr>
    </a:lvl4pPr>
    <a:lvl5pPr marL="1371600" algn="l" defTabSz="685800" rtl="0" eaLnBrk="1" latinLnBrk="0" hangingPunct="1">
      <a:spcBef>
        <a:spcPts val="450"/>
      </a:spcBef>
      <a:defRPr sz="12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medicare.gov/supplierdirectory/search.html" TargetMode="External"/><Relationship Id="rId2" Type="http://schemas.openxmlformats.org/officeDocument/2006/relationships/slide" Target="../slides/slide11.xml"/><Relationship Id="rId1" Type="http://schemas.openxmlformats.org/officeDocument/2006/relationships/notesMaster" Target="../notesMasters/notesMaster1.xml"/><Relationship Id="rId5" Type="http://schemas.openxmlformats.org/officeDocument/2006/relationships/hyperlink" Target="http://www.cms.gov/Center/Provider-Type/Home-Health-Agency-HHA-Center.html" TargetMode="External"/><Relationship Id="rId4" Type="http://schemas.openxmlformats.org/officeDocument/2006/relationships/hyperlink" Target="https://www.medicare.gov/Pubs/pdf/10969-Medicare-and-Home-Health-Care.pdf"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medicare.gov/your-medicare-costs/help-paying-costs/medicare-savings-program/medicare-savings-programs.html"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ecfr.gov/cgi-bin/text-idx?SID=7805cfe316ca233ff673e2e02b0e6b74&amp;mc=true&amp;node=se42.3.423_1120&amp;rgn=div8"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www.cms.gov/Medicare/Prescription-Drug-Coverage/PrescriptionDrugCovContra/Downloads/Chapter6.pdf"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medicare.gov/Pubs/pdf/11135-Prescription-Drug-Coverage-with-MA-MCP.pdf"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oig.hhs.gov/fraud/report-fraud/index.asp"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medicare.gov/your-medicare-costs/part-a-costs/part-a-costs.html#1368"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563563"/>
            <a:ext cx="5537200" cy="3116262"/>
          </a:xfrm>
        </p:spPr>
      </p:sp>
      <p:sp>
        <p:nvSpPr>
          <p:cNvPr id="3" name="Notes Placeholder 2"/>
          <p:cNvSpPr>
            <a:spLocks noGrp="1"/>
          </p:cNvSpPr>
          <p:nvPr>
            <p:ph type="body" idx="1"/>
          </p:nvPr>
        </p:nvSpPr>
        <p:spPr/>
        <p:txBody>
          <a:bodyPr/>
          <a:lstStyle/>
          <a:p>
            <a:pPr>
              <a:spcBef>
                <a:spcPts val="574"/>
              </a:spcBef>
            </a:pPr>
            <a:r>
              <a:rPr lang="en-US" dirty="0"/>
              <a:t>Lesson 1 covers Medicare basics including</a:t>
            </a:r>
          </a:p>
          <a:p>
            <a:pPr marL="164038" indent="-164038" defTabSz="328068">
              <a:spcBef>
                <a:spcPts val="574"/>
              </a:spcBef>
              <a:buFont typeface="Wingdings" panose="05000000000000000000" pitchFamily="2" charset="2"/>
              <a:buChar char="§"/>
            </a:pPr>
            <a:r>
              <a:rPr lang="en-US" dirty="0"/>
              <a:t>What is Medicare?</a:t>
            </a:r>
          </a:p>
          <a:p>
            <a:pPr marL="164038" indent="-164038" defTabSz="328068">
              <a:spcBef>
                <a:spcPts val="574"/>
              </a:spcBef>
              <a:buFont typeface="Wingdings" panose="05000000000000000000" pitchFamily="2" charset="2"/>
              <a:buChar char="§"/>
            </a:pPr>
            <a:r>
              <a:rPr lang="en-US" dirty="0"/>
              <a:t>What Agencies are Responsible for Medicare?</a:t>
            </a:r>
          </a:p>
          <a:p>
            <a:pPr marL="164038" indent="-164038" defTabSz="328068">
              <a:spcBef>
                <a:spcPts val="574"/>
              </a:spcBef>
              <a:buFont typeface="Wingdings" panose="05000000000000000000" pitchFamily="2" charset="2"/>
              <a:buChar char="§"/>
            </a:pPr>
            <a:r>
              <a:rPr lang="en-US" dirty="0"/>
              <a:t>What are the 4 Parts of Medicare? </a:t>
            </a:r>
          </a:p>
          <a:p>
            <a:pPr lvl="1" indent="-164038" defTabSz="328068">
              <a:spcBef>
                <a:spcPts val="574"/>
              </a:spcBef>
              <a:buFont typeface="Arial"/>
              <a:buChar char="•"/>
            </a:pPr>
            <a:r>
              <a:rPr lang="en-US" dirty="0"/>
              <a:t>What is the Coverage and Cost of Part A?</a:t>
            </a:r>
          </a:p>
          <a:p>
            <a:pPr lvl="1" indent="-164038" defTabSz="328068">
              <a:spcBef>
                <a:spcPts val="574"/>
              </a:spcBef>
              <a:buFont typeface="Arial"/>
              <a:buChar char="•"/>
            </a:pPr>
            <a:r>
              <a:rPr lang="en-US" dirty="0"/>
              <a:t>What is the Coverage and Cost of Part B?</a:t>
            </a:r>
          </a:p>
          <a:p>
            <a:pPr marL="164038" indent="-115434" defTabSz="328068">
              <a:spcBef>
                <a:spcPts val="574"/>
              </a:spcBef>
              <a:buFont typeface="Wingdings" panose="05000000000000000000" pitchFamily="2" charset="2"/>
              <a:buChar char="§"/>
            </a:pPr>
            <a:r>
              <a:rPr lang="en-US" dirty="0"/>
              <a:t>When Can You Appeal?</a:t>
            </a:r>
          </a:p>
          <a:p>
            <a:pPr marL="164038" indent="-115434" defTabSz="328068">
              <a:spcBef>
                <a:spcPts val="574"/>
              </a:spcBef>
              <a:buFont typeface="Wingdings" panose="05000000000000000000" pitchFamily="2" charset="2"/>
              <a:buChar char="§"/>
            </a:pPr>
            <a:r>
              <a:rPr lang="en-US" dirty="0"/>
              <a:t>How and When Can You Enroll in Medicare?</a:t>
            </a:r>
          </a:p>
          <a:p>
            <a:pPr>
              <a:spcBef>
                <a:spcPts val="574"/>
              </a:spcBef>
            </a:pPr>
            <a:endParaRPr lang="en-US" dirty="0"/>
          </a:p>
          <a:p>
            <a:pPr>
              <a:spcBef>
                <a:spcPts val="574"/>
              </a:spcBef>
            </a:pPr>
            <a:endParaRPr lang="en-US" dirty="0"/>
          </a:p>
        </p:txBody>
      </p:sp>
    </p:spTree>
    <p:extLst>
      <p:ext uri="{BB962C8B-B14F-4D97-AF65-F5344CB8AC3E}">
        <p14:creationId xmlns:p14="http://schemas.microsoft.com/office/powerpoint/2010/main" val="22009921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74372" y="4190443"/>
            <a:ext cx="6115969" cy="4029015"/>
          </a:xfrm>
        </p:spPr>
        <p:txBody>
          <a:bodyPr/>
          <a:lstStyle/>
          <a:p>
            <a:r>
              <a:rPr lang="en-US" dirty="0"/>
              <a:t>Medicare Part B helps cover medically necessary outpatient services and supplies including: </a:t>
            </a:r>
          </a:p>
          <a:p>
            <a:pPr marL="173401" indent="-173401">
              <a:buFont typeface="Wingdings" panose="05000000000000000000" pitchFamily="2" charset="2"/>
              <a:buChar char="ü"/>
            </a:pPr>
            <a:r>
              <a:rPr lang="en-US" dirty="0"/>
              <a:t>Doctors’ services–Services that are medically necessary.</a:t>
            </a:r>
          </a:p>
          <a:p>
            <a:pPr marL="173401" indent="-173401">
              <a:buFont typeface="Wingdings" panose="05000000000000000000" pitchFamily="2" charset="2"/>
              <a:buChar char="ü"/>
            </a:pPr>
            <a:r>
              <a:rPr lang="en-US" dirty="0"/>
              <a:t>Outpatient medical and surgical services and supplies–For approved procedures like X-rays or stitches. </a:t>
            </a:r>
          </a:p>
          <a:p>
            <a:pPr marL="173401" indent="-173401">
              <a:buFont typeface="Wingdings" panose="05000000000000000000" pitchFamily="2" charset="2"/>
              <a:buChar char="ü"/>
            </a:pPr>
            <a:r>
              <a:rPr lang="en-US" dirty="0"/>
              <a:t>Clinical laboratory services–Blood tests, urinalysis, and some screening tests.</a:t>
            </a:r>
          </a:p>
          <a:p>
            <a:pPr marL="173401" indent="-173401">
              <a:buFont typeface="Wingdings" panose="05000000000000000000" pitchFamily="2" charset="2"/>
              <a:buChar char="ü"/>
            </a:pPr>
            <a:r>
              <a:rPr lang="en-US" dirty="0"/>
              <a:t>Durable medical equipment like walkers and wheelchairs–You may need to use certain suppliers under the Durable Medical Equipment, Prosthetics, Orthotics and Supplies Competitive Bidding Program. Visit </a:t>
            </a:r>
            <a:r>
              <a:rPr lang="en-US" dirty="0">
                <a:hlinkClick r:id="rId3"/>
              </a:rPr>
              <a:t>Medicare.gov/supplierdirectory/</a:t>
            </a:r>
            <a:r>
              <a:rPr lang="en-US" dirty="0"/>
              <a:t>.</a:t>
            </a:r>
          </a:p>
          <a:p>
            <a:pPr marL="173401" indent="-173401">
              <a:buFont typeface="Wingdings" panose="05000000000000000000" pitchFamily="2" charset="2"/>
              <a:buChar char="ü"/>
            </a:pPr>
            <a:r>
              <a:rPr lang="en-US" dirty="0"/>
              <a:t>Diabetic testing supplies–You may need to use specific suppliers for some types of diabetic testing supplies. </a:t>
            </a:r>
          </a:p>
          <a:p>
            <a:pPr marL="173401" indent="-173401">
              <a:buFont typeface="Wingdings" panose="05000000000000000000" pitchFamily="2" charset="2"/>
              <a:buChar char="ü"/>
            </a:pPr>
            <a:r>
              <a:rPr lang="en-US" dirty="0"/>
              <a:t>Preventive services–Exams, tests, screenings, and some shots to prevent, find, or manage a medical problem</a:t>
            </a:r>
            <a:r>
              <a:rPr lang="en-US" dirty="0">
                <a:solidFill>
                  <a:prstClr val="black"/>
                </a:solidFill>
              </a:rPr>
              <a:t> (like flu shots and a yearly wellness visit)</a:t>
            </a:r>
            <a:r>
              <a:rPr lang="en-US" dirty="0"/>
              <a:t>. </a:t>
            </a:r>
          </a:p>
          <a:p>
            <a:pPr marL="173401" indent="-173401">
              <a:buFont typeface="Wingdings" panose="05000000000000000000" pitchFamily="2" charset="2"/>
              <a:buChar char="ü"/>
            </a:pPr>
            <a:r>
              <a:rPr lang="en-US" dirty="0"/>
              <a:t>Home</a:t>
            </a:r>
            <a:r>
              <a:rPr lang="en-US" baseline="0" dirty="0"/>
              <a:t> health services–</a:t>
            </a:r>
            <a:r>
              <a:rPr lang="en-US" dirty="0"/>
              <a:t>You can use your home health benefits under Part A and/or Part B. Part B pays for home health care if an inpatient hospital stay doesn’t precede the need for home health care, or when the number of Part A–covered home health care visits exceed 100. For more information, read “Medicare and Home Health Care,” at </a:t>
            </a:r>
            <a:r>
              <a:rPr lang="en-US" u="sng" dirty="0">
                <a:hlinkClick r:id="rId4"/>
              </a:rPr>
              <a:t>Medicare.gov/Pubs/pdf/10969-Medicare-and-Home-Health-Care.pdf</a:t>
            </a:r>
            <a:r>
              <a:rPr lang="en-US" dirty="0"/>
              <a:t>. You can also visit </a:t>
            </a:r>
            <a:r>
              <a:rPr lang="en-US" dirty="0">
                <a:hlinkClick r:id="rId5"/>
              </a:rPr>
              <a:t>CMS.gov/Center/Provider-Type/Home-Health-Agency-HHA-Center.html</a:t>
            </a:r>
            <a:r>
              <a:rPr lang="en-US" dirty="0"/>
              <a:t>.</a:t>
            </a:r>
          </a:p>
          <a:p>
            <a:endParaRPr lang="en-US" dirty="0"/>
          </a:p>
          <a:p>
            <a:endParaRPr lang="en-US" dirty="0"/>
          </a:p>
          <a:p>
            <a:endParaRPr lang="en-US" dirty="0"/>
          </a:p>
        </p:txBody>
      </p:sp>
      <p:sp>
        <p:nvSpPr>
          <p:cNvPr id="7" name="Slide Image Placeholder 6"/>
          <p:cNvSpPr>
            <a:spLocks noGrp="1" noRot="1" noChangeAspect="1"/>
          </p:cNvSpPr>
          <p:nvPr>
            <p:ph type="sldImg"/>
          </p:nvPr>
        </p:nvSpPr>
        <p:spPr>
          <a:xfrm>
            <a:off x="736600" y="730250"/>
            <a:ext cx="5630863" cy="3168650"/>
          </a:xfrm>
        </p:spPr>
      </p:sp>
    </p:spTree>
    <p:extLst>
      <p:ext uri="{BB962C8B-B14F-4D97-AF65-F5344CB8AC3E}">
        <p14:creationId xmlns:p14="http://schemas.microsoft.com/office/powerpoint/2010/main" val="30326291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66049" y="3990899"/>
            <a:ext cx="5463531" cy="4832852"/>
          </a:xfrm>
        </p:spPr>
        <p:txBody>
          <a:bodyPr/>
          <a:lstStyle/>
          <a:p>
            <a:pPr marL="12151" lvl="1"/>
            <a:r>
              <a:rPr lang="en-US" dirty="0"/>
              <a:t>You pay a premium for Part B each month. The standard Part B premium amount in 2017 is $134 or higher depending on your income, see next slide. However, most people who get Social Security benefits will pay less than this amount. This is because the Part B premium increased more than the cost‐of‐living increase for 2017 Social Security benefits. If you pay your Part B premium through your monthly Social Security benefit, you’ll pay less ($109 on average). Social Security will tell you the exact amount you will pay for Part B. </a:t>
            </a:r>
          </a:p>
          <a:p>
            <a:pPr marL="12151" lvl="1"/>
            <a:r>
              <a:rPr lang="en-US" dirty="0"/>
              <a:t>There is a yearly deductible of $183 that you pay before Part B begins to pay.</a:t>
            </a:r>
          </a:p>
          <a:p>
            <a:pPr marL="0" lvl="1">
              <a:buSzPct val="100000"/>
            </a:pPr>
            <a:r>
              <a:rPr lang="en-US" dirty="0"/>
              <a:t>You pay a coinsurance of 20% for most covered services, like doctor’s services and some preventive services, if the provider accepts assignment. You pay $0 for some preventive services, and you pay 20% coinsurance for outpatient mental health services, and copayments for hospital outpatient services.</a:t>
            </a:r>
          </a:p>
          <a:p>
            <a:endParaRPr lang="en-US" dirty="0"/>
          </a:p>
          <a:p>
            <a:endParaRPr lang="en-US" dirty="0"/>
          </a:p>
        </p:txBody>
      </p:sp>
      <p:sp>
        <p:nvSpPr>
          <p:cNvPr id="7" name="Slide Image Placeholder 6"/>
          <p:cNvSpPr>
            <a:spLocks noGrp="1" noRot="1" noChangeAspect="1"/>
          </p:cNvSpPr>
          <p:nvPr>
            <p:ph type="sldImg"/>
          </p:nvPr>
        </p:nvSpPr>
        <p:spPr>
          <a:xfrm>
            <a:off x="647700" y="695325"/>
            <a:ext cx="5364163" cy="3017838"/>
          </a:xfrm>
        </p:spPr>
      </p:sp>
    </p:spTree>
    <p:extLst>
      <p:ext uri="{BB962C8B-B14F-4D97-AF65-F5344CB8AC3E}">
        <p14:creationId xmlns:p14="http://schemas.microsoft.com/office/powerpoint/2010/main" val="30707459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770722" y="4048419"/>
            <a:ext cx="5560060" cy="3636705"/>
          </a:xfrm>
        </p:spPr>
        <p:txBody>
          <a:bodyPr/>
          <a:lstStyle/>
          <a:p>
            <a:r>
              <a:rPr lang="en-US" dirty="0"/>
              <a:t>There are several Part B cost considerations, including:</a:t>
            </a:r>
          </a:p>
          <a:p>
            <a:pPr marL="173404" indent="-173404">
              <a:buFont typeface="Wingdings" panose="05000000000000000000" pitchFamily="2" charset="2"/>
              <a:buChar char="§"/>
            </a:pPr>
            <a:r>
              <a:rPr lang="en-US" dirty="0"/>
              <a:t>Premiums can change every year</a:t>
            </a:r>
          </a:p>
          <a:p>
            <a:pPr marL="173404" indent="-173404" fontAlgn="base">
              <a:buFont typeface="Wingdings" panose="05000000000000000000" pitchFamily="2" charset="2"/>
              <a:buChar char="§"/>
            </a:pPr>
            <a:r>
              <a:rPr lang="en-US" dirty="0"/>
              <a:t>In most cases, if you don't sign up for Part B when you're first eligible, you'll have to pay a late enrollment penalty. You'll have to pay this penalty for as long as you have Part B. Your monthly premium for Part B may go up 10% for each full 12-month period that you could have had Part B, but didn't sign up for it. Also, you may have to wait until the General Enrollment Period (from January 1 to March 31) to enroll in Part B. Coverage will start July 1 of that year.</a:t>
            </a:r>
          </a:p>
          <a:p>
            <a:pPr marL="173404" fontAlgn="base"/>
            <a:r>
              <a:rPr lang="en-US" dirty="0"/>
              <a:t>If you meet certain conditions that allow you to sign up for Part B during a Special Enrollment Period, you usually won’t pay a late enrollment penalty.</a:t>
            </a:r>
          </a:p>
          <a:p>
            <a:pPr marL="179826" indent="-173404" fontAlgn="base">
              <a:buFont typeface="Wingdings" panose="05000000000000000000" pitchFamily="2" charset="2"/>
              <a:buChar char="§"/>
            </a:pPr>
            <a:r>
              <a:rPr lang="en-US" dirty="0"/>
              <a:t>If you have limited income and resources, your state may help you pay for Medicare. See the next slide for information about Medicare Savings Programs.  </a:t>
            </a:r>
          </a:p>
          <a:p>
            <a:pPr marL="6422" fontAlgn="base"/>
            <a:r>
              <a:rPr lang="en-US" dirty="0"/>
              <a:t>The video  linked to this page provides information about delaying Part B.</a:t>
            </a:r>
          </a:p>
          <a:p>
            <a:pPr marL="6423" fontAlgn="base"/>
            <a:r>
              <a:rPr lang="en-US" dirty="0"/>
              <a:t>For more information, visit </a:t>
            </a:r>
            <a:r>
              <a:rPr lang="en-US" dirty="0">
                <a:hlinkClick r:id="rId3"/>
              </a:rPr>
              <a:t>Medicare.gov/your-medicare-costs/help-paying-costs/medicare-savings-program/medicare-savings-programs.html</a:t>
            </a:r>
            <a:r>
              <a:rPr lang="en-US" dirty="0"/>
              <a:t>. </a:t>
            </a:r>
          </a:p>
        </p:txBody>
      </p:sp>
      <p:sp>
        <p:nvSpPr>
          <p:cNvPr id="7" name="Slide Image Placeholder 6"/>
          <p:cNvSpPr>
            <a:spLocks noGrp="1" noRot="1" noChangeAspect="1"/>
          </p:cNvSpPr>
          <p:nvPr>
            <p:ph type="sldImg"/>
          </p:nvPr>
        </p:nvSpPr>
        <p:spPr>
          <a:xfrm>
            <a:off x="600075" y="631825"/>
            <a:ext cx="5630863" cy="3168650"/>
          </a:xfrm>
        </p:spPr>
      </p:sp>
    </p:spTree>
    <p:extLst>
      <p:ext uri="{BB962C8B-B14F-4D97-AF65-F5344CB8AC3E}">
        <p14:creationId xmlns:p14="http://schemas.microsoft.com/office/powerpoint/2010/main" val="41097500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7063" y="806450"/>
            <a:ext cx="5537200" cy="3116263"/>
          </a:xfrm>
        </p:spPr>
      </p:sp>
      <p:sp>
        <p:nvSpPr>
          <p:cNvPr id="3" name="Notes Placeholder 2"/>
          <p:cNvSpPr>
            <a:spLocks noGrp="1"/>
          </p:cNvSpPr>
          <p:nvPr>
            <p:ph type="body" idx="1"/>
          </p:nvPr>
        </p:nvSpPr>
        <p:spPr>
          <a:xfrm>
            <a:off x="658970" y="4236248"/>
            <a:ext cx="5471978" cy="4768124"/>
          </a:xfrm>
        </p:spPr>
        <p:txBody>
          <a:bodyPr>
            <a:normAutofit/>
          </a:bodyPr>
          <a:lstStyle/>
          <a:p>
            <a:pPr marL="0" lvl="1">
              <a:spcBef>
                <a:spcPts val="641"/>
              </a:spcBef>
            </a:pPr>
            <a:r>
              <a:rPr lang="en-US" dirty="0">
                <a:effectLst/>
              </a:rPr>
              <a:t>Medicare enrollment rules and decisions vary by your age, other coverage, (like from an employer)</a:t>
            </a:r>
            <a:r>
              <a:rPr lang="en-US" baseline="0" dirty="0">
                <a:effectLst/>
              </a:rPr>
              <a:t> if you have End-Stage Renal Disease, and </a:t>
            </a:r>
            <a:r>
              <a:rPr lang="en-US" dirty="0">
                <a:effectLst/>
              </a:rPr>
              <a:t>whether</a:t>
            </a:r>
            <a:r>
              <a:rPr lang="en-US" baseline="0" dirty="0">
                <a:effectLst/>
              </a:rPr>
              <a:t> you’re receiving Social Security or Railroad Retirement benefits. </a:t>
            </a:r>
            <a:r>
              <a:rPr lang="en-US" dirty="0">
                <a:effectLst/>
              </a:rPr>
              <a:t> </a:t>
            </a:r>
          </a:p>
        </p:txBody>
      </p:sp>
    </p:spTree>
    <p:extLst>
      <p:ext uri="{BB962C8B-B14F-4D97-AF65-F5344CB8AC3E}">
        <p14:creationId xmlns:p14="http://schemas.microsoft.com/office/powerpoint/2010/main" val="31785776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65150" y="574675"/>
            <a:ext cx="5538788" cy="3116263"/>
          </a:xfrm>
        </p:spPr>
      </p:sp>
      <p:sp>
        <p:nvSpPr>
          <p:cNvPr id="3" name="Notes Placeholder 2"/>
          <p:cNvSpPr>
            <a:spLocks noGrp="1"/>
          </p:cNvSpPr>
          <p:nvPr>
            <p:ph type="body" idx="1"/>
          </p:nvPr>
        </p:nvSpPr>
        <p:spPr>
          <a:xfrm>
            <a:off x="598478" y="3960543"/>
            <a:ext cx="5859300" cy="3636705"/>
          </a:xfrm>
        </p:spPr>
        <p:txBody>
          <a:bodyPr>
            <a:normAutofit/>
          </a:bodyPr>
          <a:lstStyle/>
          <a:p>
            <a:r>
              <a:rPr lang="en-US" dirty="0"/>
              <a:t>Your first opportunity to enroll in Medicare is during your </a:t>
            </a:r>
            <a:r>
              <a:rPr lang="en-US" b="1" dirty="0"/>
              <a:t>Initial Enrollment Period (IEP)</a:t>
            </a:r>
            <a:r>
              <a:rPr lang="en-US" dirty="0"/>
              <a:t>, which lasts 7 months. Your coverage starts based on when you enroll. If you enroll during the first 3 months of your IEP (the 3 months before the month you turn 65), your coverage will begin the first day of the month you turn 65. If you enroll the month you turn 65, your coverage will begin the first day of the next month. If you enroll in the last 3 months of your IEP (the 3 months after you turn 65), your coverage will begin 2 to 3 months after you turn 65.</a:t>
            </a:r>
          </a:p>
          <a:p>
            <a:r>
              <a:rPr lang="en-US" dirty="0"/>
              <a:t>If you're eligible for premium-free Part A, you can enroll in Part A once your IEP begins (3 months before you turn 65) and any month afterward. If you're not eligible for premium-free Part A, you can only enroll in Part A during your IEP or during the limited Part B enrollment periods. </a:t>
            </a:r>
          </a:p>
          <a:p>
            <a:r>
              <a:rPr lang="en-US" dirty="0"/>
              <a:t>If you don't enroll in Part B (or premium Part A) during your IEP, you may have to pay a penalty. For Part B, it's a lifetime penalty.</a:t>
            </a:r>
          </a:p>
        </p:txBody>
      </p:sp>
    </p:spTree>
    <p:extLst>
      <p:ext uri="{BB962C8B-B14F-4D97-AF65-F5344CB8AC3E}">
        <p14:creationId xmlns:p14="http://schemas.microsoft.com/office/powerpoint/2010/main" val="34547448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9300" y="541338"/>
            <a:ext cx="5538788" cy="3116262"/>
          </a:xfrm>
        </p:spPr>
      </p:sp>
      <p:sp>
        <p:nvSpPr>
          <p:cNvPr id="3" name="Notes Placeholder 2"/>
          <p:cNvSpPr>
            <a:spLocks noGrp="1"/>
          </p:cNvSpPr>
          <p:nvPr>
            <p:ph type="body" idx="1"/>
          </p:nvPr>
        </p:nvSpPr>
        <p:spPr>
          <a:xfrm>
            <a:off x="783090" y="3950071"/>
            <a:ext cx="5560060" cy="3636705"/>
          </a:xfrm>
        </p:spPr>
        <p:txBody>
          <a:bodyPr/>
          <a:lstStyle/>
          <a:p>
            <a:pPr defTabSz="693617"/>
            <a:r>
              <a:rPr lang="en-US" dirty="0">
                <a:solidFill>
                  <a:prstClr val="black"/>
                </a:solidFill>
              </a:rPr>
              <a:t>Lesson 2 “Medicare Coverage Choices,” covers information on how people can choose to get their Medicare, including Original Medicare, Medicare Supplement Insurance (Medigap) policies, Medicare prescription drug coverage (Part D), and Medicare Advantage Plans (Part C).</a:t>
            </a:r>
          </a:p>
          <a:p>
            <a:endParaRPr lang="en-US" dirty="0"/>
          </a:p>
        </p:txBody>
      </p:sp>
    </p:spTree>
    <p:extLst>
      <p:ext uri="{BB962C8B-B14F-4D97-AF65-F5344CB8AC3E}">
        <p14:creationId xmlns:p14="http://schemas.microsoft.com/office/powerpoint/2010/main" val="7272204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11213" y="547688"/>
            <a:ext cx="5537200" cy="3116262"/>
          </a:xfrm>
        </p:spPr>
      </p:sp>
      <p:sp>
        <p:nvSpPr>
          <p:cNvPr id="3" name="Notes Placeholder 2"/>
          <p:cNvSpPr>
            <a:spLocks noGrp="1"/>
          </p:cNvSpPr>
          <p:nvPr>
            <p:ph type="body" idx="1"/>
          </p:nvPr>
        </p:nvSpPr>
        <p:spPr>
          <a:xfrm>
            <a:off x="633510" y="3964635"/>
            <a:ext cx="5891839" cy="4254394"/>
          </a:xfrm>
        </p:spPr>
        <p:txBody>
          <a:bodyPr>
            <a:normAutofit/>
          </a:bodyPr>
          <a:lstStyle/>
          <a:p>
            <a:pPr>
              <a:spcBef>
                <a:spcPts val="618"/>
              </a:spcBef>
              <a:defRPr/>
            </a:pPr>
            <a:r>
              <a:rPr lang="en-US" dirty="0"/>
              <a:t>The video linked to this slide explains the ways you can get Medicare coverage. </a:t>
            </a:r>
          </a:p>
          <a:p>
            <a:pPr>
              <a:spcBef>
                <a:spcPts val="618"/>
              </a:spcBef>
              <a:defRPr/>
            </a:pPr>
            <a:r>
              <a:rPr lang="en-US" dirty="0"/>
              <a:t>There are 2 main ways to get your Medicare coverage</a:t>
            </a:r>
            <a:r>
              <a:rPr lang="en-US" dirty="0">
                <a:latin typeface="Calibri" panose="020F0502020204030204" pitchFamily="34" charset="0"/>
              </a:rPr>
              <a:t>—</a:t>
            </a:r>
            <a:r>
              <a:rPr lang="en-US" dirty="0"/>
              <a:t>Original Medicare, or Medicare Advantage (MA) Plans. You can decide which way to get your coverage.</a:t>
            </a:r>
          </a:p>
          <a:p>
            <a:pPr marL="237505" indent="-237505">
              <a:spcBef>
                <a:spcPts val="618"/>
              </a:spcBef>
              <a:buFont typeface="Wingdings" panose="05000000000000000000" pitchFamily="2" charset="2"/>
              <a:buChar char="§"/>
              <a:defRPr/>
            </a:pPr>
            <a:r>
              <a:rPr lang="en-US" b="1" dirty="0"/>
              <a:t>Option 1: </a:t>
            </a:r>
            <a:r>
              <a:rPr lang="en-US" dirty="0"/>
              <a:t>Original Medicare includes Part A (Hospital Insurance) and/or Part B (Medical Insurance). You can choose to buy a Medigap policy to help cover some costs not covered by Original Medicare. You can also choose to buy Medicare prescription drug coverage (Part D) from a Medicare Prescription Drug Plan (PDP). </a:t>
            </a:r>
          </a:p>
          <a:p>
            <a:pPr marL="237505" indent="-237505">
              <a:spcBef>
                <a:spcPts val="618"/>
              </a:spcBef>
              <a:buFont typeface="Wingdings" panose="05000000000000000000" pitchFamily="2" charset="2"/>
              <a:buChar char="§"/>
            </a:pPr>
            <a:r>
              <a:rPr lang="en-US" b="1" dirty="0"/>
              <a:t>Option 2: </a:t>
            </a:r>
            <a:r>
              <a:rPr lang="en-US" dirty="0"/>
              <a:t>MA Plans (Part C), like a Health Maintenance Organization (HMO) or a Preferred Provider Organization (PPO), cover Part A and Part B services and supplies. They also may include Medicare prescription drug coverage (MA-PD). You can add a Medicare Prescription Drug Plan to a Medicare Private Fee-for-Service Plan (if it doesn’t provide Part D coverage), and you can add it to a Medicare Medical Savings Account (MSA) Plan. You can’t add a Part D plan to a Medicare HMO or PPO plan without drug coverage. </a:t>
            </a:r>
          </a:p>
          <a:p>
            <a:pPr marL="247611">
              <a:spcBef>
                <a:spcPts val="618"/>
              </a:spcBef>
            </a:pPr>
            <a:r>
              <a:rPr lang="en-US" dirty="0"/>
              <a:t>Medigap policies don’t work with these plans. If you join a Medicare Advantage Plan, you can’t use a Medicare Supplement Insurance (Medigap) Policy to pay for out-of-pocket costs while you're enrolled in an MA Plan. </a:t>
            </a:r>
          </a:p>
          <a:p>
            <a:pPr>
              <a:spcBef>
                <a:spcPts val="618"/>
              </a:spcBef>
            </a:pPr>
            <a:r>
              <a:rPr lang="en-US" dirty="0"/>
              <a:t>In addition to these 2 main options, you may also be able to join other types of Medicare health plans like Medicare Cost Plans or Programs of All-inclusive Care for the Elderly (PACE), or get certain services through demonstrations and pilot programs. </a:t>
            </a:r>
          </a:p>
          <a:p>
            <a:pPr marL="247611">
              <a:spcBef>
                <a:spcPts val="618"/>
              </a:spcBef>
            </a:pPr>
            <a:endParaRPr lang="en-US" dirty="0"/>
          </a:p>
        </p:txBody>
      </p:sp>
    </p:spTree>
    <p:extLst>
      <p:ext uri="{BB962C8B-B14F-4D97-AF65-F5344CB8AC3E}">
        <p14:creationId xmlns:p14="http://schemas.microsoft.com/office/powerpoint/2010/main" val="132611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1988" y="547688"/>
            <a:ext cx="5538787" cy="3116262"/>
          </a:xfrm>
        </p:spPr>
      </p:sp>
      <p:sp>
        <p:nvSpPr>
          <p:cNvPr id="3" name="Notes Placeholder 2"/>
          <p:cNvSpPr>
            <a:spLocks noGrp="1"/>
          </p:cNvSpPr>
          <p:nvPr>
            <p:ph type="body" idx="1"/>
          </p:nvPr>
        </p:nvSpPr>
        <p:spPr>
          <a:xfrm>
            <a:off x="695008" y="3963162"/>
            <a:ext cx="5560060" cy="3636705"/>
          </a:xfrm>
        </p:spPr>
        <p:txBody>
          <a:bodyPr/>
          <a:lstStyle/>
          <a:p>
            <a:r>
              <a:rPr lang="en-US" dirty="0"/>
              <a:t>Original Medicare includes Part A (Hospital Insurance) and/or Part B (Medical Insurance). You can choose to buy a Medigap policy (you must have both Part A and Part B) to help cover some costs not covered by Original Medicare. You can also choose to buy Medicare prescription drug coverage (Part D) from a Medicare Prescription Drug Plan (PDP). To buy a PDP you can have Part A only, Part B only, or both.</a:t>
            </a:r>
          </a:p>
          <a:p>
            <a:pPr marL="0" lvl="1"/>
            <a:r>
              <a:rPr lang="en-US" dirty="0"/>
              <a:t>You can go to any doctor, other health care provider, hospital, or other facility that's enrolled in Medicare and is accepting new Medicare patients. </a:t>
            </a:r>
            <a:r>
              <a:rPr lang="en-US" dirty="0">
                <a:solidFill>
                  <a:prstClr val="black"/>
                </a:solidFill>
              </a:rPr>
              <a:t>Costs are affected by whether or not they accept </a:t>
            </a:r>
            <a:r>
              <a:rPr lang="en-US" b="1" dirty="0">
                <a:solidFill>
                  <a:prstClr val="black"/>
                </a:solidFill>
              </a:rPr>
              <a:t>assignment</a:t>
            </a:r>
            <a:r>
              <a:rPr lang="en-US" dirty="0">
                <a:solidFill>
                  <a:prstClr val="black"/>
                </a:solidFill>
              </a:rPr>
              <a:t>, which is an </a:t>
            </a:r>
            <a:r>
              <a:rPr lang="en-US" dirty="0"/>
              <a:t>agreement by your doctor, provider, or supplier to be paid directly by Medicare, to accept the payment amount Medicare approves for the service, and not to bill you for any more than the Medicare deductible and coinsurance.</a:t>
            </a:r>
          </a:p>
        </p:txBody>
      </p:sp>
    </p:spTree>
    <p:extLst>
      <p:ext uri="{BB962C8B-B14F-4D97-AF65-F5344CB8AC3E}">
        <p14:creationId xmlns:p14="http://schemas.microsoft.com/office/powerpoint/2010/main" val="14420159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50966" y="3979273"/>
            <a:ext cx="5560060" cy="4479680"/>
          </a:xfrm>
        </p:spPr>
        <p:txBody>
          <a:bodyPr/>
          <a:lstStyle/>
          <a:p>
            <a:r>
              <a:rPr lang="en-US" dirty="0"/>
              <a:t>A Medicare Supplement Insurance policy (often called Medigap) is private health insurance that’s designed to supplement Original Medicare. This means it helps pay some of the health care costs that Original Medicare doesn’t cover (like copayments, coinsurance, and deductibles). If you have Original Medicare and a Medigap policy, Medicare will pay its share of the Medicare-approved amounts for covered health care costs. Then your Medigap policy pays its share. You must have Part A and Part B to buy a Medigap policy.</a:t>
            </a:r>
          </a:p>
          <a:p>
            <a:r>
              <a:rPr lang="en-US" dirty="0"/>
              <a:t>Medigap policies cover only one person. If you and your spouse both want Medigap coverage, you’ll need to have separate Medigap policies.</a:t>
            </a:r>
          </a:p>
          <a:p>
            <a:r>
              <a:rPr lang="en-US" dirty="0"/>
              <a:t>You still pay the monthly Part B premium.</a:t>
            </a:r>
          </a:p>
        </p:txBody>
      </p:sp>
      <p:sp>
        <p:nvSpPr>
          <p:cNvPr id="7" name="Slide Image Placeholder 6"/>
          <p:cNvSpPr>
            <a:spLocks noGrp="1" noRot="1" noChangeAspect="1"/>
          </p:cNvSpPr>
          <p:nvPr>
            <p:ph type="sldImg"/>
          </p:nvPr>
        </p:nvSpPr>
        <p:spPr>
          <a:xfrm>
            <a:off x="706438" y="715963"/>
            <a:ext cx="5537200" cy="3116262"/>
          </a:xfrm>
        </p:spPr>
      </p:sp>
    </p:spTree>
    <p:extLst>
      <p:ext uri="{BB962C8B-B14F-4D97-AF65-F5344CB8AC3E}">
        <p14:creationId xmlns:p14="http://schemas.microsoft.com/office/powerpoint/2010/main" val="23230523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5" name="Rectangle 5"/>
          <p:cNvSpPr>
            <a:spLocks noGrp="1" noChangeArrowheads="1"/>
          </p:cNvSpPr>
          <p:nvPr>
            <p:ph type="body" idx="1"/>
          </p:nvPr>
        </p:nvSpPr>
        <p:spPr>
          <a:xfrm>
            <a:off x="751920" y="4115002"/>
            <a:ext cx="5637082" cy="3841951"/>
          </a:xfrm>
        </p:spPr>
        <p:txBody>
          <a:bodyPr>
            <a:normAutofit/>
          </a:bodyPr>
          <a:lstStyle/>
          <a:p>
            <a:pPr marL="0" lvl="1"/>
            <a:r>
              <a:rPr lang="en-US" dirty="0"/>
              <a:t>Each standardized Medigap Plan must offer the same basic benefits, no matter which insurance company sells it. These include Medicare Part A coinsurance and hospital costs (up to an additional 365 days after Medicare benefits are used), Medicare Part B coinsurance or copayments, Blood (first 3 pints), and the Part A hospice care coinsurance or copayments.</a:t>
            </a:r>
          </a:p>
        </p:txBody>
      </p:sp>
      <p:sp>
        <p:nvSpPr>
          <p:cNvPr id="5" name="Slide Image Placeholder 4"/>
          <p:cNvSpPr>
            <a:spLocks noGrp="1" noRot="1" noChangeAspect="1"/>
          </p:cNvSpPr>
          <p:nvPr>
            <p:ph type="sldImg"/>
          </p:nvPr>
        </p:nvSpPr>
        <p:spPr>
          <a:xfrm>
            <a:off x="717550" y="641350"/>
            <a:ext cx="5541963" cy="3117850"/>
          </a:xfrm>
        </p:spPr>
      </p:sp>
    </p:spTree>
    <p:extLst>
      <p:ext uri="{BB962C8B-B14F-4D97-AF65-F5344CB8AC3E}">
        <p14:creationId xmlns:p14="http://schemas.microsoft.com/office/powerpoint/2010/main" val="36794548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727184" y="4300548"/>
            <a:ext cx="5560060" cy="3918910"/>
          </a:xfrm>
        </p:spPr>
        <p:txBody>
          <a:bodyPr>
            <a:normAutofit lnSpcReduction="10000"/>
          </a:bodyPr>
          <a:lstStyle/>
          <a:p>
            <a:pPr>
              <a:spcBef>
                <a:spcPts val="606"/>
              </a:spcBef>
            </a:pPr>
            <a:r>
              <a:rPr lang="en-US" dirty="0"/>
              <a:t>Medicare currently provides health insurance for 57.7 million United States (U.S.) citizens. That’s approximately 1 in every 6 Americans. </a:t>
            </a:r>
          </a:p>
          <a:p>
            <a:pPr>
              <a:spcBef>
                <a:spcPts val="606"/>
              </a:spcBef>
            </a:pPr>
            <a:r>
              <a:rPr lang="en-US" dirty="0"/>
              <a:t>Medicare is health insurance for generally 3 groups of people:</a:t>
            </a:r>
          </a:p>
          <a:p>
            <a:pPr marL="173401" indent="-173401">
              <a:spcBef>
                <a:spcPts val="606"/>
              </a:spcBef>
              <a:buFont typeface="Wingdings" panose="05000000000000000000" pitchFamily="2" charset="2"/>
              <a:buChar char="§"/>
            </a:pPr>
            <a:r>
              <a:rPr lang="en-US" dirty="0"/>
              <a:t>Those who are 65 and older</a:t>
            </a:r>
          </a:p>
          <a:p>
            <a:pPr marL="173401" indent="-173401">
              <a:spcBef>
                <a:spcPts val="606"/>
              </a:spcBef>
              <a:buFont typeface="Wingdings" panose="05000000000000000000" pitchFamily="2" charset="2"/>
              <a:buChar char="§"/>
            </a:pPr>
            <a:r>
              <a:rPr lang="en-US" dirty="0"/>
              <a:t>People under 65 with certain disabilities who have been entitled to Social Security disability benefits for 24 months. This includes people with Amyotrophic Lateral Sclerosis (ALS, also known as Lou Gehrig’s disease), however, they don’t have a waiting period </a:t>
            </a:r>
          </a:p>
          <a:p>
            <a:pPr marL="173401" indent="-173401">
              <a:spcBef>
                <a:spcPts val="606"/>
              </a:spcBef>
              <a:buFont typeface="Wingdings" panose="05000000000000000000" pitchFamily="2" charset="2"/>
              <a:buChar char="§"/>
            </a:pPr>
            <a:r>
              <a:rPr lang="en-US" dirty="0"/>
              <a:t>People of any age who have End-Stage Renal Disease (ESRD), which is permanent kidney failure that requires a regular course of dialysis or a kidney transplant</a:t>
            </a:r>
          </a:p>
          <a:p>
            <a:pPr>
              <a:spcBef>
                <a:spcPts val="606"/>
              </a:spcBef>
            </a:pPr>
            <a:r>
              <a:rPr lang="en-US" dirty="0"/>
              <a:t>A very small group of people can get Medicare based on a federally-declared environmental health hazard who have an asbestos-related condition associated with that hazard. Currently, it only applies to individuals affected by a hazard in Libby, Montana.</a:t>
            </a:r>
          </a:p>
          <a:p>
            <a:pPr>
              <a:spcBef>
                <a:spcPts val="606"/>
              </a:spcBef>
            </a:pPr>
            <a:r>
              <a:rPr lang="en-US" dirty="0"/>
              <a:t>To get Part A and/or Part B, you must be a U.S. citizen or legal resident (for at least 5 years in a row) in the U.S. If you live in Puerto Rico, you must actively enroll in Part B. </a:t>
            </a:r>
          </a:p>
          <a:p>
            <a:pPr>
              <a:spcBef>
                <a:spcPts val="606"/>
              </a:spcBef>
            </a:pPr>
            <a:r>
              <a:rPr lang="en-US" dirty="0"/>
              <a:t>The Medicare &amp; You handbook pictured on the slide is mailed to every Medicare household each year in the fall. It’s sent to all newly enrolled people as well. It explains Medicare and provides information on Medicare health and drug plans in their geographic area.</a:t>
            </a:r>
          </a:p>
        </p:txBody>
      </p:sp>
      <p:sp>
        <p:nvSpPr>
          <p:cNvPr id="7" name="Slide Image Placeholder 6"/>
          <p:cNvSpPr>
            <a:spLocks noGrp="1" noRot="1" noChangeAspect="1"/>
          </p:cNvSpPr>
          <p:nvPr>
            <p:ph type="sldImg"/>
          </p:nvPr>
        </p:nvSpPr>
        <p:spPr>
          <a:xfrm>
            <a:off x="736600" y="730250"/>
            <a:ext cx="5630863" cy="3168650"/>
          </a:xfrm>
        </p:spPr>
      </p:sp>
    </p:spTree>
    <p:extLst>
      <p:ext uri="{BB962C8B-B14F-4D97-AF65-F5344CB8AC3E}">
        <p14:creationId xmlns:p14="http://schemas.microsoft.com/office/powerpoint/2010/main" val="6390297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5" name="Rectangle 5"/>
          <p:cNvSpPr>
            <a:spLocks noGrp="1" noChangeArrowheads="1"/>
          </p:cNvSpPr>
          <p:nvPr>
            <p:ph type="body" idx="1"/>
          </p:nvPr>
        </p:nvSpPr>
        <p:spPr>
          <a:xfrm>
            <a:off x="411855" y="3860190"/>
            <a:ext cx="6152104" cy="3841951"/>
          </a:xfrm>
        </p:spPr>
        <p:txBody>
          <a:bodyPr>
            <a:normAutofit/>
          </a:bodyPr>
          <a:lstStyle/>
          <a:p>
            <a:r>
              <a:rPr lang="en-US" dirty="0"/>
              <a:t>In most states, Medigap insurance companies can only sell you a standardized Medigap policy identified by letters </a:t>
            </a:r>
            <a:r>
              <a:rPr lang="pt-BR" dirty="0"/>
              <a:t>A, B, C, D, F, G, K, L, M, and N</a:t>
            </a:r>
            <a:r>
              <a:rPr lang="en-US" dirty="0"/>
              <a:t>. Plans D and G with an effective date on or after June 1, 2010, have different benefits than Plans D and G bought before June 1, 2010. Plans E, H, I, and J are no longer sold, but if you already have one, you can generally keep it. Plan F has a high-deductible option. </a:t>
            </a:r>
          </a:p>
          <a:p>
            <a:pPr marL="0" lvl="1"/>
            <a:r>
              <a:rPr lang="en-US" dirty="0"/>
              <a:t>The benefits in any Medigap Plan identified with the same letter are the same regardless of which insurance company you purchase your policy from. Cost is usually the only difference between Medigap Plans with the same letter sold by different insurance companies. You’re encouraged to shop carefully for a Medigap policy.</a:t>
            </a:r>
          </a:p>
          <a:p>
            <a:pPr defTabSz="924822">
              <a:spcBef>
                <a:spcPts val="606"/>
              </a:spcBef>
              <a:defRPr/>
            </a:pPr>
            <a:r>
              <a:rPr lang="en-US" dirty="0"/>
              <a:t>Insurance companies selling Medigap policies are required to make Plan A available. If they offer any other Medigap Plan, they must also offer either Medigap Plan C or Plan F. Not all types of Medigap policies may be available in your state. Call your State Health Insurance Assistance Program (SHIP) (1-877-839-2675) or visit </a:t>
            </a:r>
            <a:r>
              <a:rPr lang="en-US" u="sng" dirty="0"/>
              <a:t>shiptacenter.org</a:t>
            </a:r>
            <a:r>
              <a:rPr lang="en-US" dirty="0"/>
              <a:t> for more information and to locate the SHIP in your state. </a:t>
            </a:r>
          </a:p>
          <a:p>
            <a:r>
              <a:rPr lang="en-US" dirty="0"/>
              <a:t>Some people may still have a Medigap policy they purchased before the plans were standardized. If they do, they can keep them. If they drop them, they may not be able to get them back.</a:t>
            </a:r>
          </a:p>
          <a:p>
            <a:r>
              <a:rPr lang="en-US" dirty="0"/>
              <a:t>Medigap policies are standardized in a different way in Massachusetts, Minnesota, and Wisconsin. These are called waiver states.</a:t>
            </a:r>
          </a:p>
        </p:txBody>
      </p:sp>
      <p:sp>
        <p:nvSpPr>
          <p:cNvPr id="5" name="Slide Image Placeholder 4"/>
          <p:cNvSpPr>
            <a:spLocks noGrp="1" noRot="1" noChangeAspect="1"/>
          </p:cNvSpPr>
          <p:nvPr>
            <p:ph type="sldImg"/>
          </p:nvPr>
        </p:nvSpPr>
        <p:spPr>
          <a:xfrm>
            <a:off x="719138" y="481013"/>
            <a:ext cx="5538787" cy="3116262"/>
          </a:xfrm>
        </p:spPr>
      </p:sp>
    </p:spTree>
    <p:extLst>
      <p:ext uri="{BB962C8B-B14F-4D97-AF65-F5344CB8AC3E}">
        <p14:creationId xmlns:p14="http://schemas.microsoft.com/office/powerpoint/2010/main" val="39608281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Rectangle 2"/>
          <p:cNvSpPr>
            <a:spLocks noGrp="1" noRot="1" noChangeAspect="1" noChangeArrowheads="1" noTextEdit="1"/>
          </p:cNvSpPr>
          <p:nvPr>
            <p:ph type="sldImg"/>
          </p:nvPr>
        </p:nvSpPr>
        <p:spPr bwMode="auto">
          <a:xfrm>
            <a:off x="341313" y="708025"/>
            <a:ext cx="6465887" cy="3638550"/>
          </a:xfrm>
          <a:noFill/>
          <a:ln>
            <a:solidFill>
              <a:srgbClr val="000000"/>
            </a:solidFill>
            <a:miter lim="800000"/>
            <a:headEnd/>
            <a:tailEnd/>
          </a:ln>
        </p:spPr>
      </p:sp>
      <p:sp>
        <p:nvSpPr>
          <p:cNvPr id="642053" name="Rectangle 3"/>
          <p:cNvSpPr>
            <a:spLocks noGrp="1" noChangeArrowheads="1"/>
          </p:cNvSpPr>
          <p:nvPr>
            <p:ph type="body" idx="1"/>
          </p:nvPr>
        </p:nvSpPr>
        <p:spPr>
          <a:xfrm>
            <a:off x="494232" y="4608428"/>
            <a:ext cx="6075575" cy="3693046"/>
          </a:xfrm>
        </p:spPr>
        <p:txBody>
          <a:bodyPr lIns="96502" tIns="48252" rIns="96502" bIns="48252">
            <a:noAutofit/>
          </a:bodyPr>
          <a:lstStyle/>
          <a:p>
            <a:pPr>
              <a:spcBef>
                <a:spcPts val="636"/>
              </a:spcBef>
              <a:tabLst>
                <a:tab pos="654429" algn="r"/>
              </a:tabLst>
            </a:pPr>
            <a:r>
              <a:rPr lang="en-US" dirty="0">
                <a:ea typeface="Times New Roman"/>
              </a:rPr>
              <a:t>The best time to buy a Medigap policy is during your Medigap Open Enrollment Period (Medigap</a:t>
            </a:r>
            <a:r>
              <a:rPr lang="en-US" baseline="0" dirty="0">
                <a:ea typeface="Times New Roman"/>
              </a:rPr>
              <a:t> OEP)</a:t>
            </a:r>
            <a:r>
              <a:rPr lang="en-US" dirty="0">
                <a:ea typeface="Times New Roman"/>
              </a:rPr>
              <a:t>. This period lasts for 6 months and begins on the first day of the month in which you’re both 65 or older and enrolled in Medicare Part B. If you apply during your Medigap OEP, you can buy any Medigap policy the company sells, even if you have health problems, for the same price as people with good health. </a:t>
            </a:r>
            <a:r>
              <a:rPr lang="en-US" dirty="0"/>
              <a:t>If you don’t purchase a plan within your 6-month OEP, insurance companies can deny coverage based on your health conditions.</a:t>
            </a:r>
          </a:p>
          <a:p>
            <a:pPr>
              <a:spcBef>
                <a:spcPts val="636"/>
              </a:spcBef>
              <a:tabLst>
                <a:tab pos="654429" algn="r"/>
              </a:tabLst>
            </a:pPr>
            <a:r>
              <a:rPr lang="en-US" dirty="0">
                <a:ea typeface="Times New Roman"/>
              </a:rPr>
              <a:t>It’s also important to understand that your Medigap rights may depend on when you choose to enroll in Medicare Part B. If you’re 65 or older, your Medigap OEP begins when you enroll in Part B, and it can’t be changed or repeated. In most cases, it makes sense to enroll in Part B and purchase a Medigap policy when you’re first eligible for Medicare, because you might otherwise have to pay a Part B late enrollment penalty, and you might miss your Medigap OEP. However, there are exceptions if you have employer coverage. </a:t>
            </a:r>
          </a:p>
          <a:p>
            <a:pPr>
              <a:spcBef>
                <a:spcPts val="636"/>
              </a:spcBef>
              <a:tabLst>
                <a:tab pos="654429" algn="r"/>
              </a:tabLst>
            </a:pPr>
            <a:r>
              <a:rPr lang="en-US" dirty="0">
                <a:ea typeface="Times New Roman"/>
              </a:rPr>
              <a:t>While the insurance company can’t make you wait for your coverage to start, it may be able to make you wait for coverage related to a pre-existing condition. Remember, for Medicare‑covered services, Original Medicare will still cover the condition, even if the Medigap policy won’t cover your out‑of‑pocket expenses. You may buy a Medigap policy any time an insurance company will sell you one. </a:t>
            </a:r>
          </a:p>
          <a:p>
            <a:pPr marL="475947" indent="-475947">
              <a:spcBef>
                <a:spcPts val="636"/>
              </a:spcBef>
              <a:tabLst>
                <a:tab pos="654429" algn="r"/>
              </a:tabLst>
            </a:pPr>
            <a:r>
              <a:rPr lang="en-US" dirty="0">
                <a:ea typeface="Times New Roman"/>
              </a:rPr>
              <a:t>Some states have additional Medigap OEPs, including those for people under 65. </a:t>
            </a:r>
          </a:p>
        </p:txBody>
      </p:sp>
    </p:spTree>
    <p:extLst>
      <p:ext uri="{BB962C8B-B14F-4D97-AF65-F5344CB8AC3E}">
        <p14:creationId xmlns:p14="http://schemas.microsoft.com/office/powerpoint/2010/main" val="10622184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Rot="1" noChangeAspect="1" noChangeArrowheads="1" noTextEdit="1"/>
          </p:cNvSpPr>
          <p:nvPr>
            <p:ph type="sldImg"/>
          </p:nvPr>
        </p:nvSpPr>
        <p:spPr bwMode="auto">
          <a:xfrm>
            <a:off x="736600" y="520700"/>
            <a:ext cx="5630863" cy="3168650"/>
          </a:xfrm>
          <a:noFill/>
          <a:ln>
            <a:solidFill>
              <a:srgbClr val="000000"/>
            </a:solidFill>
            <a:miter lim="800000"/>
            <a:headEnd/>
            <a:tailEnd/>
          </a:ln>
        </p:spPr>
      </p:sp>
      <p:sp>
        <p:nvSpPr>
          <p:cNvPr id="236547" name="Rectangle 3"/>
          <p:cNvSpPr>
            <a:spLocks noGrp="1" noChangeArrowheads="1"/>
          </p:cNvSpPr>
          <p:nvPr>
            <p:ph type="body" idx="1"/>
          </p:nvPr>
        </p:nvSpPr>
        <p:spPr bwMode="auto">
          <a:xfrm>
            <a:off x="716061" y="4080480"/>
            <a:ext cx="5875605" cy="3791542"/>
          </a:xfrm>
          <a:prstGeom prst="rect">
            <a:avLst/>
          </a:prstGeom>
          <a:noFill/>
        </p:spPr>
        <p:txBody>
          <a:bodyPr wrap="square" lIns="93514" tIns="46757" rIns="93514" bIns="46757" numCol="1" anchor="t" anchorCtr="0" compatLnSpc="1">
            <a:prstTxWarp prst="textNoShape">
              <a:avLst/>
            </a:prstTxWarp>
            <a:normAutofit lnSpcReduction="10000"/>
          </a:bodyPr>
          <a:lstStyle/>
          <a:p>
            <a:pPr>
              <a:spcBef>
                <a:spcPts val="586"/>
              </a:spcBef>
            </a:pPr>
            <a:r>
              <a:rPr lang="en-US" dirty="0"/>
              <a:t>Your costs for prescription drug coverage will depend on the plan you choose and some other factors, like which drugs you use, whether you go to a pharmacy in your plan’s network, and whether you get Extra Help paying for your drug costs. </a:t>
            </a:r>
          </a:p>
          <a:p>
            <a:pPr marL="0" lvl="1">
              <a:spcBef>
                <a:spcPts val="618"/>
              </a:spcBef>
              <a:defRPr/>
            </a:pPr>
            <a:r>
              <a:rPr lang="en-US" b="0" dirty="0">
                <a:solidFill>
                  <a:prstClr val="black"/>
                </a:solidFill>
              </a:rPr>
              <a:t>T</a:t>
            </a:r>
            <a:r>
              <a:rPr lang="en-US" dirty="0">
                <a:solidFill>
                  <a:prstClr val="black"/>
                </a:solidFill>
              </a:rPr>
              <a:t>he coverage gap begins</a:t>
            </a:r>
            <a:r>
              <a:rPr lang="en-US" i="1" dirty="0">
                <a:solidFill>
                  <a:prstClr val="black"/>
                </a:solidFill>
              </a:rPr>
              <a:t> </a:t>
            </a:r>
            <a:r>
              <a:rPr lang="en-US" dirty="0">
                <a:solidFill>
                  <a:prstClr val="black"/>
                </a:solidFill>
              </a:rPr>
              <a:t>after you and your drug plan have spent a certain amount of money for covered drugs ($3,700 in 2017). </a:t>
            </a:r>
            <a:r>
              <a:rPr lang="en-US" dirty="0"/>
              <a:t>When you're in the coverage gap, you pay </a:t>
            </a:r>
            <a:r>
              <a:rPr lang="en-US" dirty="0">
                <a:cs typeface="Arial" charset="0"/>
              </a:rPr>
              <a:t>40% for covered brand-name drugs, and 51% for covered generic drugs.</a:t>
            </a:r>
            <a:endParaRPr lang="en-US" dirty="0"/>
          </a:p>
          <a:p>
            <a:pPr>
              <a:spcBef>
                <a:spcPts val="586"/>
              </a:spcBef>
            </a:pPr>
            <a:r>
              <a:rPr lang="en-US" dirty="0"/>
              <a:t>With every plan, once you’ve paid $4,950 out-of-pocket for drug costs in 2017 (including payments from other sources, like the discount paid for by the drug company in the coverage gap), you leave the coverage gap and pay a small copayment for each drug for the rest of the year. </a:t>
            </a:r>
          </a:p>
          <a:p>
            <a:pPr>
              <a:spcBef>
                <a:spcPts val="586"/>
              </a:spcBef>
            </a:pPr>
            <a:r>
              <a:rPr lang="en-US" dirty="0"/>
              <a:t>Most people will pay a monthly premium for Medicare prescription drug coverage. You’ll also pay a share of your prescription costs, including a deductible (if applicable), copayments, and/or coinsurance. </a:t>
            </a:r>
          </a:p>
          <a:p>
            <a:pPr>
              <a:spcBef>
                <a:spcPts val="586"/>
              </a:spcBef>
            </a:pPr>
            <a:r>
              <a:rPr lang="en-US" dirty="0"/>
              <a:t>Contact your drug plan (not Social Security) if you want your premium deducted from your monthly Social Security payment. Your first deduction will usually take 3 months to start, and 3 months of premiums will likely be deducted at once.</a:t>
            </a:r>
          </a:p>
          <a:p>
            <a:pPr>
              <a:spcBef>
                <a:spcPts val="586"/>
              </a:spcBef>
            </a:pPr>
            <a:r>
              <a:rPr lang="en-US" dirty="0"/>
              <a:t>After that, only one premium will be deducted each month. You may also see a delay in premiums being withheld if you switch plans. If you want to stop premium deductions and get billed directly, contact your drug plan.</a:t>
            </a:r>
          </a:p>
          <a:p>
            <a:pPr>
              <a:spcBef>
                <a:spcPts val="586"/>
              </a:spcBef>
            </a:pPr>
            <a:endParaRPr lang="en-US" dirty="0"/>
          </a:p>
        </p:txBody>
      </p:sp>
    </p:spTree>
    <p:extLst>
      <p:ext uri="{BB962C8B-B14F-4D97-AF65-F5344CB8AC3E}">
        <p14:creationId xmlns:p14="http://schemas.microsoft.com/office/powerpoint/2010/main" val="19441908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345346" y="3967045"/>
            <a:ext cx="6331389" cy="4526394"/>
          </a:xfrm>
        </p:spPr>
        <p:txBody>
          <a:bodyPr>
            <a:normAutofit fontScale="85000" lnSpcReduction="20000"/>
          </a:bodyPr>
          <a:lstStyle/>
          <a:p>
            <a:r>
              <a:rPr lang="en-US" dirty="0"/>
              <a:t>Everyone with Medicare can get Medicare prescription drug coverage by enrolling in a Medicare drug plan. Each plan has a formulary, or list of covered drugs. The formulary for each plan must include a range of drugs in the most commonly prescribed categories. This makes sure that people with different medical conditions can get the treatment they need. All Medicare drug plans generally must cover at least 2 drugs in each category of drugs, but plans can choose which specific drugs are covered in each category. </a:t>
            </a:r>
          </a:p>
          <a:p>
            <a:pPr>
              <a:spcBef>
                <a:spcPts val="574"/>
              </a:spcBef>
              <a:defRPr/>
            </a:pPr>
            <a:r>
              <a:rPr lang="en-US" dirty="0"/>
              <a:t>Medicare drug plans must cover all drugs in 6 protected categories to treat certain conditions: </a:t>
            </a:r>
          </a:p>
          <a:p>
            <a:pPr marL="219619" lvl="1" indent="-219619">
              <a:spcBef>
                <a:spcPts val="574"/>
              </a:spcBef>
              <a:buFont typeface="+mj-lt"/>
              <a:buAutoNum type="arabicPeriod"/>
              <a:defRPr/>
            </a:pPr>
            <a:r>
              <a:rPr lang="en-US" dirty="0"/>
              <a:t> Cancer medications</a:t>
            </a:r>
          </a:p>
          <a:p>
            <a:pPr marL="219619" lvl="1" indent="-219619">
              <a:spcBef>
                <a:spcPts val="574"/>
              </a:spcBef>
              <a:buFont typeface="+mj-lt"/>
              <a:buAutoNum type="arabicPeriod"/>
              <a:defRPr/>
            </a:pPr>
            <a:r>
              <a:rPr lang="en-US" dirty="0"/>
              <a:t> HIV/AIDS treatments</a:t>
            </a:r>
          </a:p>
          <a:p>
            <a:pPr marL="219619" lvl="1" indent="-219619">
              <a:spcBef>
                <a:spcPts val="574"/>
              </a:spcBef>
              <a:buFont typeface="+mj-lt"/>
              <a:buAutoNum type="arabicPeriod"/>
              <a:defRPr/>
            </a:pPr>
            <a:r>
              <a:rPr lang="en-US" dirty="0"/>
              <a:t> Antidepressants</a:t>
            </a:r>
          </a:p>
          <a:p>
            <a:pPr marL="219619" lvl="1" indent="-219619">
              <a:spcBef>
                <a:spcPts val="574"/>
              </a:spcBef>
              <a:buFont typeface="+mj-lt"/>
              <a:buAutoNum type="arabicPeriod"/>
              <a:defRPr/>
            </a:pPr>
            <a:r>
              <a:rPr lang="en-US" dirty="0"/>
              <a:t> Antipsychotic medications</a:t>
            </a:r>
          </a:p>
          <a:p>
            <a:pPr marL="219619" lvl="1" indent="-219619">
              <a:spcBef>
                <a:spcPts val="574"/>
              </a:spcBef>
              <a:buFont typeface="+mj-lt"/>
              <a:buAutoNum type="arabicPeriod"/>
              <a:defRPr/>
            </a:pPr>
            <a:r>
              <a:rPr lang="en-US" dirty="0"/>
              <a:t> Anticonvulsive treatments for epilepsy and other conditions</a:t>
            </a:r>
          </a:p>
          <a:p>
            <a:pPr marL="219619" lvl="1" indent="-219619">
              <a:spcBef>
                <a:spcPts val="574"/>
              </a:spcBef>
              <a:buFont typeface="+mj-lt"/>
              <a:buAutoNum type="arabicPeriod"/>
              <a:defRPr/>
            </a:pPr>
            <a:r>
              <a:rPr lang="en-US" dirty="0"/>
              <a:t> Immunosuppressants</a:t>
            </a:r>
          </a:p>
          <a:p>
            <a:pPr>
              <a:spcBef>
                <a:spcPts val="574"/>
              </a:spcBef>
            </a:pPr>
            <a:r>
              <a:rPr lang="en-US" dirty="0"/>
              <a:t>Also, Medicare drug plans must cover all commercially available vaccines, including the shingles shot (but not vaccines covered under </a:t>
            </a:r>
            <a:br>
              <a:rPr lang="en-US" dirty="0"/>
            </a:br>
            <a:r>
              <a:rPr lang="en-US" dirty="0"/>
              <a:t>Part B, like the flu and pneumococcal shots), and most compounded medications (as defined in the Code of Federal Regulations’ Access to covered Part D drugs, </a:t>
            </a:r>
            <a:r>
              <a:rPr lang="en-US" i="1" dirty="0"/>
              <a:t>§423.120(d)), </a:t>
            </a:r>
            <a:r>
              <a:rPr lang="en-US" dirty="0">
                <a:hlinkClick r:id="rId3"/>
              </a:rPr>
              <a:t>ecfr.gov/cgi-bin/text-idx?SID=7805cfe316ca233ff673e2e02b0e6b74&amp;mc=true&amp;node=se42.3.423_1120&amp;rgn=div8</a:t>
            </a:r>
            <a:r>
              <a:rPr lang="en-US" dirty="0"/>
              <a:t>. You or your provider can contact your Medicare drug plan for more information about vaccine coverage and any additional information the plan may need.</a:t>
            </a:r>
            <a:r>
              <a:rPr lang="en-US" b="1" dirty="0"/>
              <a:t> </a:t>
            </a:r>
          </a:p>
          <a:p>
            <a:pPr>
              <a:spcBef>
                <a:spcPts val="574"/>
              </a:spcBef>
            </a:pPr>
            <a:r>
              <a:rPr lang="en-US" dirty="0"/>
              <a:t>You may pay a penalty if you join later. You may get this coverage from a Medicare Advantage Plan (with prescription drug coverage), but you must have Part A and Part B.</a:t>
            </a:r>
          </a:p>
          <a:p>
            <a:r>
              <a:rPr lang="en-US" dirty="0"/>
              <a:t>Costs vary depending on the plan. Most people will pay a monthly premium for Medicare prescription drug coverage. You'll also pay a share of the cost of your prescriptions, including a deductible (if the plan has one), copayments, and/or coinsurance. All Medicare drug plans have to provide at least a standard level of coverage set by Medicare. However, some plans might offer more coverage and additional drugs, generally for a higher monthly premium. </a:t>
            </a:r>
          </a:p>
          <a:p>
            <a:pPr>
              <a:spcBef>
                <a:spcPts val="574"/>
              </a:spcBef>
            </a:pPr>
            <a:r>
              <a:rPr lang="en-US" dirty="0"/>
              <a:t>For more information, visit </a:t>
            </a:r>
            <a:r>
              <a:rPr lang="en-US" u="sng" dirty="0">
                <a:solidFill>
                  <a:srgbClr val="000000"/>
                </a:solidFill>
                <a:ea typeface="Times New Roman"/>
                <a:cs typeface="Times New Roman"/>
                <a:hlinkClick r:id="rId4"/>
              </a:rPr>
              <a:t>CMS.gov/Medicare/Prescription-Drug-Coverage/PrescriptionDrugCovContra/Downloads/Chapter6.pdf</a:t>
            </a:r>
            <a:r>
              <a:rPr lang="en-US" b="1" i="1" dirty="0"/>
              <a:t>. </a:t>
            </a:r>
            <a:endParaRPr lang="en-US" dirty="0"/>
          </a:p>
          <a:p>
            <a:r>
              <a:rPr lang="en-US" dirty="0"/>
              <a:t>If you have limited income and resources, you may qualify for Extra Help to pay for your Medicare prescription drug coverage. See next slide.</a:t>
            </a:r>
          </a:p>
          <a:p>
            <a:endParaRPr lang="en-US" dirty="0"/>
          </a:p>
        </p:txBody>
      </p:sp>
      <p:sp>
        <p:nvSpPr>
          <p:cNvPr id="7" name="Slide Image Placeholder 6"/>
          <p:cNvSpPr>
            <a:spLocks noGrp="1" noRot="1" noChangeAspect="1"/>
          </p:cNvSpPr>
          <p:nvPr>
            <p:ph type="sldImg"/>
          </p:nvPr>
        </p:nvSpPr>
        <p:spPr>
          <a:xfrm>
            <a:off x="722313" y="576263"/>
            <a:ext cx="5630862" cy="3168650"/>
          </a:xfrm>
        </p:spPr>
      </p:sp>
    </p:spTree>
    <p:extLst>
      <p:ext uri="{BB962C8B-B14F-4D97-AF65-F5344CB8AC3E}">
        <p14:creationId xmlns:p14="http://schemas.microsoft.com/office/powerpoint/2010/main" val="9466911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1" name="Rectangle 3"/>
          <p:cNvSpPr>
            <a:spLocks noGrp="1" noChangeArrowheads="1"/>
          </p:cNvSpPr>
          <p:nvPr>
            <p:ph type="body" idx="1"/>
          </p:nvPr>
        </p:nvSpPr>
        <p:spPr>
          <a:xfrm>
            <a:off x="344746" y="3766816"/>
            <a:ext cx="6288163" cy="4708313"/>
          </a:xfrm>
        </p:spPr>
        <p:txBody>
          <a:bodyPr>
            <a:normAutofit lnSpcReduction="10000"/>
          </a:bodyPr>
          <a:lstStyle/>
          <a:p>
            <a:pPr>
              <a:spcBef>
                <a:spcPts val="553"/>
              </a:spcBef>
              <a:defRPr/>
            </a:pPr>
            <a:r>
              <a:rPr lang="en-US" dirty="0"/>
              <a:t>If you choose not to join a Medicare drug plan at your first opportunity, you may have a monthly penalty added to your monthly premium if you enroll later. If you have creditable coverage (coverage is expected to pay on average as much as the standard Medicare prescription drug coverage) when you first become eligible for Medicare, you can generally keep that coverage and won’t have to pay a penalty if you choose to enroll in a Medicare drug plan later, as long as you join within 63 days after your other drug coverage ends. Also, you won’t have to pay a higher premium if you get Extra Help paying for your prescription drugs. </a:t>
            </a:r>
          </a:p>
          <a:p>
            <a:pPr>
              <a:spcBef>
                <a:spcPts val="553"/>
              </a:spcBef>
              <a:defRPr/>
            </a:pPr>
            <a:r>
              <a:rPr lang="en-US" dirty="0"/>
              <a:t>The late enrollment penalty is calculated by multiplying the 1% penalty rate times the national base beneficiary premium ($35.63 in 2017) times the number of full, uncovered months you were eligible to join a Medicare drug plan but didn’t and went without other creditable prescription drug coverage. The penalty calculation isn’t based on the premium of the plan in which you're enrolled. The final amount is rounded to the nearest $.10 and added to your monthly premium. The national base beneficiary premium may go up each year, so the penalty amount may also go up each year. You may have to pay this penalty for as long as you have a Medicare drug plan. </a:t>
            </a:r>
          </a:p>
          <a:p>
            <a:pPr>
              <a:spcBef>
                <a:spcPts val="553"/>
              </a:spcBef>
              <a:defRPr/>
            </a:pPr>
            <a:r>
              <a:rPr lang="en-US" dirty="0"/>
              <a:t>Here is an example of calculating the Part D late enrollment penalty for someone who didn’t join Part D when first eligible and didn’t have creditable drug coverage for 31 months.</a:t>
            </a:r>
          </a:p>
          <a:p>
            <a:r>
              <a:rPr lang="en-US" b="1" u="sng" dirty="0"/>
              <a:t>Here’s the math: </a:t>
            </a:r>
          </a:p>
          <a:p>
            <a:r>
              <a:rPr lang="en-US" dirty="0"/>
              <a:t>.31 (31% penalty) × $35.63 (2017 base beneficiary premium) = $11.05 </a:t>
            </a:r>
          </a:p>
          <a:p>
            <a:r>
              <a:rPr lang="en-US" dirty="0"/>
              <a:t>$11.05 (rounded to the nearest $0.10) = $11.10 </a:t>
            </a:r>
          </a:p>
          <a:p>
            <a:r>
              <a:rPr lang="en-US" dirty="0"/>
              <a:t>$11.10 = The monthly late enrollment penalty for 2017 in this scenario	</a:t>
            </a:r>
          </a:p>
          <a:p>
            <a:pPr>
              <a:spcBef>
                <a:spcPts val="553"/>
              </a:spcBef>
              <a:defRPr/>
            </a:pPr>
            <a:r>
              <a:rPr lang="en-US" dirty="0"/>
              <a:t>After you join a Medicare drug plan, the plan will tell you if you owe a penalty, and what your premium will be. You may have to pay this penalty for as long as you have a Medicare drug plan. If you don’t agree with your late enrollment penalty, you may be able to ask Medicare for a review or reconsideration. You’ll need to fill out a reconsideration request form (that your plan will send you), and you’ll have the chance to provide proof that supports your case. </a:t>
            </a:r>
          </a:p>
        </p:txBody>
      </p:sp>
      <p:sp>
        <p:nvSpPr>
          <p:cNvPr id="4" name="Slide Image Placeholder 3"/>
          <p:cNvSpPr>
            <a:spLocks noGrp="1" noRot="1" noChangeAspect="1"/>
          </p:cNvSpPr>
          <p:nvPr>
            <p:ph type="sldImg"/>
          </p:nvPr>
        </p:nvSpPr>
        <p:spPr>
          <a:xfrm>
            <a:off x="708025" y="527050"/>
            <a:ext cx="5359400" cy="3016250"/>
          </a:xfrm>
        </p:spPr>
      </p:sp>
    </p:spTree>
    <p:extLst>
      <p:ext uri="{BB962C8B-B14F-4D97-AF65-F5344CB8AC3E}">
        <p14:creationId xmlns:p14="http://schemas.microsoft.com/office/powerpoint/2010/main" val="42734494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563563"/>
            <a:ext cx="5537200" cy="3116262"/>
          </a:xfrm>
        </p:spPr>
      </p:sp>
      <p:sp>
        <p:nvSpPr>
          <p:cNvPr id="3" name="Notes Placeholder 2"/>
          <p:cNvSpPr>
            <a:spLocks noGrp="1"/>
          </p:cNvSpPr>
          <p:nvPr>
            <p:ph type="body" idx="1"/>
          </p:nvPr>
        </p:nvSpPr>
        <p:spPr/>
        <p:txBody>
          <a:bodyPr/>
          <a:lstStyle/>
          <a:p>
            <a:r>
              <a:rPr lang="en-US" dirty="0"/>
              <a:t>Another way to get your Medicare coverage is through a Medicare Advantage (MA) Plan. </a:t>
            </a:r>
          </a:p>
          <a:p>
            <a:r>
              <a:rPr lang="en-US" dirty="0"/>
              <a:t>MA Plans (Part C), like a Health Maintenance Organization (HMO) or a Preferred Provider Organization (PPO), cover Part A and Part B services and supplies. They also may include Medicare prescription drug coverage (MA-PD). You can add a Part D plan to a Medicare Private Fee-for-Service, or Medicare Medical Savings Account (MSA) Plan that doesn’t have prescription drug coverage included. You can't add Part D coverage to an HMO or PPO plan without drug coverage. Visit </a:t>
            </a:r>
            <a:r>
              <a:rPr lang="en-US" dirty="0">
                <a:hlinkClick r:id="rId3"/>
              </a:rPr>
              <a:t>Medicare.gov/Pubs/pdf/11135-Prescription-Drug-Coverage-with-MA-MCP.pdf</a:t>
            </a:r>
            <a:r>
              <a:rPr lang="en-US" dirty="0"/>
              <a:t> to access the publication “How Medicare prescription drug coverage Works With a Medicare Advantage Plan or Medicare Cost Plan.”</a:t>
            </a:r>
          </a:p>
          <a:p>
            <a:r>
              <a:rPr lang="en-US" dirty="0"/>
              <a:t>Medigap policies don’t work with these plans. If you join an MA Plan, you can’t use your Medicare Supplement Insurance (Medigap) Policy to pay for out-of-pocket costs you have in the Medicare Advantage Plan.</a:t>
            </a:r>
          </a:p>
          <a:p>
            <a:pPr lvl="1"/>
            <a:endParaRPr lang="en-US" dirty="0"/>
          </a:p>
          <a:p>
            <a:endParaRPr lang="en-US" dirty="0"/>
          </a:p>
        </p:txBody>
      </p:sp>
    </p:spTree>
    <p:extLst>
      <p:ext uri="{BB962C8B-B14F-4D97-AF65-F5344CB8AC3E}">
        <p14:creationId xmlns:p14="http://schemas.microsoft.com/office/powerpoint/2010/main" val="27355745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95008" y="4187466"/>
            <a:ext cx="5560060" cy="3636705"/>
          </a:xfrm>
        </p:spPr>
        <p:txBody>
          <a:bodyPr/>
          <a:lstStyle/>
          <a:p>
            <a:pPr marL="173401" indent="-173401">
              <a:buFont typeface="Wingdings" panose="05000000000000000000" pitchFamily="2" charset="2"/>
              <a:buChar char="§"/>
            </a:pPr>
            <a:r>
              <a:rPr lang="en-US" dirty="0"/>
              <a:t>If you join a Medicare Advantage (MA) Plan, you </a:t>
            </a:r>
          </a:p>
          <a:p>
            <a:pPr marL="351620" lvl="1" indent="-175007">
              <a:buFont typeface="Arial" panose="020B0604020202020204" pitchFamily="34" charset="0"/>
              <a:buChar char="•"/>
            </a:pPr>
            <a:r>
              <a:rPr lang="en-US" dirty="0"/>
              <a:t>Are still in Medicare with all rights and protections</a:t>
            </a:r>
          </a:p>
          <a:p>
            <a:pPr marL="351620" lvl="1" indent="-175007">
              <a:buFont typeface="Arial" panose="020B0604020202020204" pitchFamily="34" charset="0"/>
              <a:buChar char="•"/>
            </a:pPr>
            <a:r>
              <a:rPr lang="en-US" dirty="0"/>
              <a:t>Still get those services covered by Part A and Part B, but the MA Plan covers those services instead (must have both Part A and Part B to join an MA Plan)</a:t>
            </a:r>
          </a:p>
          <a:p>
            <a:pPr marL="351620" lvl="1" indent="-175007">
              <a:buFont typeface="Arial" panose="020B0604020202020204" pitchFamily="34" charset="0"/>
              <a:buChar char="•"/>
            </a:pPr>
            <a:r>
              <a:rPr lang="en-US" dirty="0"/>
              <a:t>May choose a plan that includes prescription drug coverage </a:t>
            </a:r>
          </a:p>
          <a:p>
            <a:pPr marL="576409" lvl="2" indent="-175010">
              <a:buSzPct val="50000"/>
              <a:buFont typeface="Wingdings" panose="05000000000000000000" pitchFamily="2" charset="2"/>
              <a:buChar char="q"/>
            </a:pPr>
            <a:r>
              <a:rPr lang="en-US" dirty="0"/>
              <a:t>Benefits and cost-sharing may be different</a:t>
            </a:r>
          </a:p>
          <a:p>
            <a:pPr marL="351620" lvl="1" indent="-175007">
              <a:buFont typeface="Arial" panose="020B0604020202020204" pitchFamily="34" charset="0"/>
              <a:buChar char="•"/>
            </a:pPr>
            <a:r>
              <a:rPr lang="en-US" dirty="0"/>
              <a:t>May choose a plan that includes extra benefits such as vision or dental offered at the plan’s expense (not covered by Medicare)</a:t>
            </a:r>
          </a:p>
          <a:p>
            <a:pPr marL="332632" indent="-165557" fontAlgn="base">
              <a:buSzPct val="100000"/>
              <a:buFont typeface="Arial" panose="020B0604020202020204" pitchFamily="34" charset="0"/>
              <a:buChar char="•"/>
            </a:pPr>
            <a:r>
              <a:rPr lang="en-US" dirty="0"/>
              <a:t>MA Plans can't charge more than Original Medicare for certain services like chemotherapy, dialysis, and skilled nursing facility care</a:t>
            </a:r>
          </a:p>
          <a:p>
            <a:pPr marL="332632" indent="-165557" fontAlgn="base">
              <a:buSzPct val="100000"/>
              <a:buFont typeface="Arial" panose="020B0604020202020204" pitchFamily="34" charset="0"/>
              <a:buChar char="•"/>
            </a:pPr>
            <a:r>
              <a:rPr lang="en-US" dirty="0"/>
              <a:t>MA Plans have a yearly limit on your out-of-pocket costs for medical services. Once you reach this limit, you’ll pay nothing for covered services. This limit may be different between MA Plans and can change each year. You should consider this when choosing a plan.</a:t>
            </a:r>
          </a:p>
          <a:p>
            <a:pPr marL="173404" indent="-173404" fontAlgn="base">
              <a:buFont typeface="Wingdings" panose="05000000000000000000" pitchFamily="2" charset="2"/>
              <a:buChar char="§"/>
            </a:pPr>
            <a:r>
              <a:rPr lang="en-US" dirty="0"/>
              <a:t>You can’t use a Medigap policy with an MA Plan.</a:t>
            </a:r>
          </a:p>
          <a:p>
            <a:endParaRPr lang="en-US" dirty="0"/>
          </a:p>
        </p:txBody>
      </p:sp>
      <p:sp>
        <p:nvSpPr>
          <p:cNvPr id="7" name="Slide Image Placeholder 6"/>
          <p:cNvSpPr>
            <a:spLocks noGrp="1" noRot="1" noChangeAspect="1"/>
          </p:cNvSpPr>
          <p:nvPr>
            <p:ph type="sldImg"/>
          </p:nvPr>
        </p:nvSpPr>
        <p:spPr>
          <a:xfrm>
            <a:off x="736600" y="730250"/>
            <a:ext cx="5630863" cy="3168650"/>
          </a:xfrm>
        </p:spPr>
      </p:sp>
    </p:spTree>
    <p:extLst>
      <p:ext uri="{BB962C8B-B14F-4D97-AF65-F5344CB8AC3E}">
        <p14:creationId xmlns:p14="http://schemas.microsoft.com/office/powerpoint/2010/main" val="20420613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457200"/>
            <a:ext cx="5537200" cy="3116263"/>
          </a:xfrm>
        </p:spPr>
      </p:sp>
      <p:sp>
        <p:nvSpPr>
          <p:cNvPr id="3" name="Notes Placeholder 2"/>
          <p:cNvSpPr>
            <a:spLocks noGrp="1"/>
          </p:cNvSpPr>
          <p:nvPr>
            <p:ph type="body" idx="1"/>
          </p:nvPr>
        </p:nvSpPr>
        <p:spPr>
          <a:xfrm>
            <a:off x="739049" y="3819176"/>
            <a:ext cx="5560060" cy="4479680"/>
          </a:xfrm>
        </p:spPr>
        <p:txBody>
          <a:bodyPr/>
          <a:lstStyle/>
          <a:p>
            <a:r>
              <a:rPr lang="en-US" dirty="0"/>
              <a:t>3. Report</a:t>
            </a:r>
          </a:p>
          <a:p>
            <a:pPr lvl="0"/>
            <a:r>
              <a:rPr lang="en-US" dirty="0"/>
              <a:t>Report suspected Medicare fraud by calling 1-800-MEDICARE (1-800-633-4227). </a:t>
            </a:r>
            <a:br>
              <a:rPr lang="en-US" dirty="0"/>
            </a:br>
            <a:r>
              <a:rPr lang="en-US" dirty="0"/>
              <a:t>TTY: 1-877-486-2048. When using the automated phone system, have your Medicare card with you and clearly speak or enter your Medicare number and letter(s).</a:t>
            </a:r>
          </a:p>
          <a:p>
            <a:r>
              <a:rPr lang="en-US" dirty="0"/>
              <a:t>You can also report fraud to the Office of the Inspector General, visit </a:t>
            </a:r>
            <a:r>
              <a:rPr lang="en-US" u="sng" dirty="0">
                <a:hlinkClick r:id="rId3"/>
              </a:rPr>
              <a:t>OIG.hhs.gov/fraud/report-fraud</a:t>
            </a:r>
            <a:r>
              <a:rPr lang="en-US" dirty="0"/>
              <a:t> or by calling 1‑800‑HHS‑TIPS (1‑800‑447‑8477).                TTY: 1‑800‑377‑4950.</a:t>
            </a:r>
          </a:p>
          <a:p>
            <a:pPr lvl="0"/>
            <a:r>
              <a:rPr lang="en-US" dirty="0"/>
              <a:t>If you identify errors or suspect fraud, the SMP can also help you make a report to Medicare.</a:t>
            </a:r>
          </a:p>
          <a:p>
            <a:endParaRPr lang="en-US" dirty="0"/>
          </a:p>
        </p:txBody>
      </p:sp>
    </p:spTree>
    <p:extLst>
      <p:ext uri="{BB962C8B-B14F-4D97-AF65-F5344CB8AC3E}">
        <p14:creationId xmlns:p14="http://schemas.microsoft.com/office/powerpoint/2010/main" val="18676233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582613"/>
            <a:ext cx="5537200" cy="3116262"/>
          </a:xfrm>
        </p:spPr>
      </p:sp>
      <p:sp>
        <p:nvSpPr>
          <p:cNvPr id="3" name="Notes Placeholder 2"/>
          <p:cNvSpPr>
            <a:spLocks noGrp="1"/>
          </p:cNvSpPr>
          <p:nvPr>
            <p:ph type="body" idx="1"/>
          </p:nvPr>
        </p:nvSpPr>
        <p:spPr/>
        <p:txBody>
          <a:bodyPr/>
          <a:lstStyle/>
          <a:p>
            <a:r>
              <a:rPr lang="en-US" dirty="0">
                <a:ea typeface="Calibri"/>
                <a:cs typeface="Times New Roman"/>
              </a:rPr>
              <a:t>The Social Security Administration (SSA) is responsible for enrolling most people in Medicare.</a:t>
            </a:r>
          </a:p>
          <a:p>
            <a:r>
              <a:rPr lang="en-US" dirty="0">
                <a:ea typeface="Calibri"/>
                <a:cs typeface="Times New Roman"/>
              </a:rPr>
              <a:t>The Railroad Retirement Board (RRB) is responsible for enrolling railroad retirees in Medicare.</a:t>
            </a:r>
          </a:p>
          <a:p>
            <a:r>
              <a:rPr lang="en-US" dirty="0">
                <a:ea typeface="Calibri"/>
                <a:cs typeface="Times New Roman"/>
              </a:rPr>
              <a:t>SSA and RRB also collect premiums and determine the amounts of the Part A (if you must pay for it) and Part B premiums. They also handle replacement Medicare cards.</a:t>
            </a:r>
          </a:p>
          <a:p>
            <a:pPr defTabSz="656151">
              <a:spcBef>
                <a:spcPts val="431"/>
              </a:spcBef>
              <a:defRPr/>
            </a:pPr>
            <a:r>
              <a:rPr lang="en-US" dirty="0">
                <a:ea typeface="Calibri"/>
                <a:cs typeface="Times New Roman"/>
              </a:rPr>
              <a:t>Medicare is administered by the Centers for Medicare &amp; Medicaid Services (CMS).</a:t>
            </a:r>
          </a:p>
          <a:p>
            <a:pPr defTabSz="656151">
              <a:spcBef>
                <a:spcPts val="431"/>
              </a:spcBef>
              <a:defRPr/>
            </a:pPr>
            <a:r>
              <a:rPr lang="en-US" dirty="0">
                <a:ea typeface="Calibri"/>
                <a:cs typeface="Times New Roman"/>
              </a:rPr>
              <a:t>If you retired from federal service, contact the Office of Personnel Management regarding your premiums.</a:t>
            </a:r>
          </a:p>
          <a:p>
            <a:endParaRPr lang="en-US" dirty="0"/>
          </a:p>
        </p:txBody>
      </p:sp>
    </p:spTree>
    <p:extLst>
      <p:ext uri="{BB962C8B-B14F-4D97-AF65-F5344CB8AC3E}">
        <p14:creationId xmlns:p14="http://schemas.microsoft.com/office/powerpoint/2010/main" val="22019626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727184" y="4319790"/>
            <a:ext cx="5560060" cy="3704051"/>
          </a:xfrm>
        </p:spPr>
        <p:txBody>
          <a:bodyPr/>
          <a:lstStyle/>
          <a:p>
            <a:pPr>
              <a:spcBef>
                <a:spcPts val="606"/>
              </a:spcBef>
            </a:pPr>
            <a:r>
              <a:rPr lang="en-US" dirty="0"/>
              <a:t>Medicare covers many types of services and items, and you have options for how you get your Medicare coverage. Medicare has 4 parts:</a:t>
            </a:r>
          </a:p>
          <a:p>
            <a:pPr marL="173401" indent="-173401">
              <a:buFont typeface="Wingdings" panose="05000000000000000000" pitchFamily="2" charset="2"/>
              <a:buChar char="§"/>
            </a:pPr>
            <a:r>
              <a:rPr lang="en-US" b="1" dirty="0"/>
              <a:t>Part A </a:t>
            </a:r>
            <a:r>
              <a:rPr lang="en-US" dirty="0"/>
              <a:t>(Hospital Insurance)</a:t>
            </a:r>
          </a:p>
          <a:p>
            <a:pPr marL="173401" indent="-173401">
              <a:spcBef>
                <a:spcPts val="606"/>
              </a:spcBef>
              <a:buFont typeface="Wingdings" panose="05000000000000000000" pitchFamily="2" charset="2"/>
              <a:buChar char="§"/>
            </a:pPr>
            <a:r>
              <a:rPr lang="en-US" b="1" dirty="0"/>
              <a:t>Part B </a:t>
            </a:r>
            <a:r>
              <a:rPr lang="en-US" dirty="0"/>
              <a:t>(Medical Insurance) </a:t>
            </a:r>
          </a:p>
          <a:p>
            <a:pPr>
              <a:spcBef>
                <a:spcPts val="606"/>
              </a:spcBef>
            </a:pPr>
            <a:r>
              <a:rPr lang="en-US" dirty="0"/>
              <a:t>Together, Part A and/or Part B are referred to as “Original Medicare.”</a:t>
            </a:r>
          </a:p>
          <a:p>
            <a:pPr marL="173401" indent="-173401">
              <a:spcBef>
                <a:spcPts val="606"/>
              </a:spcBef>
              <a:buFont typeface="Wingdings" panose="05000000000000000000" pitchFamily="2" charset="2"/>
              <a:buChar char="§"/>
            </a:pPr>
            <a:r>
              <a:rPr lang="en-US" b="1" dirty="0"/>
              <a:t>Part C </a:t>
            </a:r>
            <a:r>
              <a:rPr lang="en-US" dirty="0"/>
              <a:t>(Medicare Advantage (MA)) is another way to get your Medicare benefits. It combines Part A and Part B, and usually Part D (prescription drug coverage). MA Plans are managed by private insurance companies approved by Medicare. These plans must cover medically necessary services. </a:t>
            </a:r>
          </a:p>
          <a:p>
            <a:pPr marL="173401" indent="-173401">
              <a:spcBef>
                <a:spcPts val="606"/>
              </a:spcBef>
              <a:buFont typeface="Wingdings" panose="05000000000000000000" pitchFamily="2" charset="2"/>
              <a:buChar char="§"/>
            </a:pPr>
            <a:r>
              <a:rPr lang="en-US" b="1" dirty="0"/>
              <a:t>Part D</a:t>
            </a:r>
            <a:r>
              <a:rPr lang="en-US" dirty="0"/>
              <a:t> (Medicare prescription drug coverage) helps pay for outpatient prescription drugs. </a:t>
            </a:r>
          </a:p>
        </p:txBody>
      </p:sp>
      <p:sp>
        <p:nvSpPr>
          <p:cNvPr id="7" name="Slide Image Placeholder 6"/>
          <p:cNvSpPr>
            <a:spLocks noGrp="1" noRot="1" noChangeAspect="1"/>
          </p:cNvSpPr>
          <p:nvPr>
            <p:ph type="sldImg"/>
          </p:nvPr>
        </p:nvSpPr>
        <p:spPr>
          <a:xfrm>
            <a:off x="736600" y="730250"/>
            <a:ext cx="5630863" cy="3168650"/>
          </a:xfrm>
        </p:spPr>
      </p:sp>
    </p:spTree>
    <p:extLst>
      <p:ext uri="{BB962C8B-B14F-4D97-AF65-F5344CB8AC3E}">
        <p14:creationId xmlns:p14="http://schemas.microsoft.com/office/powerpoint/2010/main" val="41230044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74372" y="4190445"/>
            <a:ext cx="6166813" cy="4564586"/>
          </a:xfrm>
        </p:spPr>
        <p:txBody>
          <a:bodyPr>
            <a:normAutofit/>
          </a:bodyPr>
          <a:lstStyle/>
          <a:p>
            <a:r>
              <a:rPr lang="en-US" dirty="0"/>
              <a:t>Here is</a:t>
            </a:r>
            <a:r>
              <a:rPr lang="en-US" baseline="0" dirty="0"/>
              <a:t> more detail about what is covered under Part A:</a:t>
            </a:r>
            <a:endParaRPr lang="en-US" dirty="0"/>
          </a:p>
          <a:p>
            <a:pPr marL="173401" indent="-173401">
              <a:buFont typeface="Wingdings" panose="05000000000000000000" pitchFamily="2" charset="2"/>
              <a:buChar char="§"/>
            </a:pPr>
            <a:r>
              <a:rPr lang="en-US" b="1" dirty="0"/>
              <a:t>Inpatient hospital care </a:t>
            </a:r>
            <a:r>
              <a:rPr lang="en-US" dirty="0"/>
              <a:t>– Semi-private room, meals, general nursing, other hospital services and supplies, as well as care in inpatient rehabilitation facilities and inpatient mental health care in a psychiatric hospital (lifetime 190-day limit). </a:t>
            </a:r>
          </a:p>
          <a:p>
            <a:pPr marL="164038" indent="-164038" fontAlgn="base">
              <a:spcBef>
                <a:spcPts val="606"/>
              </a:spcBef>
              <a:buFont typeface="Wingdings" panose="05000000000000000000" pitchFamily="2" charset="2"/>
              <a:buChar char="§"/>
            </a:pPr>
            <a:r>
              <a:rPr lang="en-US" b="1" dirty="0"/>
              <a:t>All people with Part A are covered for inpatient hospital care when all of these are true:</a:t>
            </a:r>
          </a:p>
          <a:p>
            <a:pPr marL="437434" indent="-218717" fontAlgn="base">
              <a:spcBef>
                <a:spcPts val="606"/>
              </a:spcBef>
              <a:buFont typeface="Arial" panose="020B0604020202020204" pitchFamily="34" charset="0"/>
              <a:buChar char="•"/>
            </a:pPr>
            <a:r>
              <a:rPr lang="en-US" dirty="0"/>
              <a:t>A doctor makes an official order which says you need 2 or more midnights of medically necessary care to treat your illness or injury and the hospital formally admits you</a:t>
            </a:r>
          </a:p>
          <a:p>
            <a:pPr marL="437434" indent="-218717" fontAlgn="base">
              <a:spcBef>
                <a:spcPts val="606"/>
              </a:spcBef>
              <a:buFont typeface="Arial" panose="020B0604020202020204" pitchFamily="34" charset="0"/>
              <a:buChar char="•"/>
            </a:pPr>
            <a:r>
              <a:rPr lang="en-US" dirty="0"/>
              <a:t>You need the kind of care that can be given only in a hospital</a:t>
            </a:r>
          </a:p>
          <a:p>
            <a:pPr marL="437434" indent="-218717" fontAlgn="base">
              <a:spcBef>
                <a:spcPts val="606"/>
              </a:spcBef>
              <a:buFont typeface="Arial" panose="020B0604020202020204" pitchFamily="34" charset="0"/>
              <a:buChar char="•"/>
            </a:pPr>
            <a:r>
              <a:rPr lang="en-US" dirty="0"/>
              <a:t>The hospital accepts Medicare</a:t>
            </a:r>
          </a:p>
          <a:p>
            <a:pPr marL="437434" indent="-218717" fontAlgn="base">
              <a:spcBef>
                <a:spcPts val="606"/>
              </a:spcBef>
              <a:buFont typeface="Arial" panose="020B0604020202020204" pitchFamily="34" charset="0"/>
              <a:buChar char="•"/>
            </a:pPr>
            <a:r>
              <a:rPr lang="en-US" dirty="0"/>
              <a:t>The Utilization Review Committee of the hospital approves your stay while you're in a hospital</a:t>
            </a:r>
          </a:p>
          <a:p>
            <a:pPr marL="173401" indent="-173401">
              <a:buFont typeface="Wingdings" panose="05000000000000000000" pitchFamily="2" charset="2"/>
              <a:buChar char="§"/>
            </a:pPr>
            <a:r>
              <a:rPr lang="en-US" b="1" dirty="0"/>
              <a:t>Inpatient skilled nursing facility (SNF) care </a:t>
            </a:r>
            <a:r>
              <a:rPr lang="en-US" dirty="0"/>
              <a:t>(not custodial or long-term care if you meet certain criteria. Skilled care involves safe and effective care given by skilled nursing or rehabilitative staff. Skilled nursing and therapy staff includes registered nurses, licensed practical and vocational nurses, physical and occupational therapists, speech-language pathologists, and audiologists. </a:t>
            </a:r>
          </a:p>
          <a:p>
            <a:pPr fontAlgn="base">
              <a:spcBef>
                <a:spcPts val="606"/>
              </a:spcBef>
            </a:pPr>
            <a:r>
              <a:rPr lang="en-US" dirty="0"/>
              <a:t>Medicare doesn’t pay for your hospital or medical bills if you’re not lawfully present in the United States. Also, in most situations, Medicare doesn’t pay for your hospital or medical bills if you're incarcerated. </a:t>
            </a:r>
          </a:p>
          <a:p>
            <a:pPr>
              <a:spcBef>
                <a:spcPts val="606"/>
              </a:spcBef>
            </a:pPr>
            <a:endParaRPr lang="en-US" dirty="0"/>
          </a:p>
          <a:p>
            <a:endParaRPr lang="en-US" dirty="0"/>
          </a:p>
        </p:txBody>
      </p:sp>
      <p:sp>
        <p:nvSpPr>
          <p:cNvPr id="7" name="Slide Image Placeholder 6"/>
          <p:cNvSpPr>
            <a:spLocks noGrp="1" noRot="1" noChangeAspect="1"/>
          </p:cNvSpPr>
          <p:nvPr>
            <p:ph type="sldImg"/>
          </p:nvPr>
        </p:nvSpPr>
        <p:spPr>
          <a:xfrm>
            <a:off x="736600" y="730250"/>
            <a:ext cx="5630863" cy="3168650"/>
          </a:xfrm>
        </p:spPr>
      </p:sp>
    </p:spTree>
    <p:extLst>
      <p:ext uri="{BB962C8B-B14F-4D97-AF65-F5344CB8AC3E}">
        <p14:creationId xmlns:p14="http://schemas.microsoft.com/office/powerpoint/2010/main" val="6830806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74372" y="4190443"/>
            <a:ext cx="6166813" cy="4481207"/>
          </a:xfrm>
        </p:spPr>
        <p:txBody>
          <a:bodyPr/>
          <a:lstStyle/>
          <a:p>
            <a:pPr>
              <a:spcBef>
                <a:spcPts val="606"/>
              </a:spcBef>
            </a:pPr>
            <a:r>
              <a:rPr lang="en-US" dirty="0"/>
              <a:t>Here is</a:t>
            </a:r>
            <a:r>
              <a:rPr lang="en-US" baseline="0" dirty="0"/>
              <a:t> more detail about what is covered under Part A:</a:t>
            </a:r>
            <a:endParaRPr lang="en-US" dirty="0"/>
          </a:p>
          <a:p>
            <a:pPr marL="173401" indent="-173401">
              <a:spcBef>
                <a:spcPts val="606"/>
              </a:spcBef>
              <a:buFont typeface="Wingdings" panose="05000000000000000000" pitchFamily="2" charset="2"/>
              <a:buChar char="§"/>
            </a:pPr>
            <a:r>
              <a:rPr lang="en-US" dirty="0"/>
              <a:t>Blood—In most cases, if you need blood as an inpatient, you won’t have to pay or replace it. </a:t>
            </a:r>
          </a:p>
          <a:p>
            <a:pPr marL="173401" indent="-173401">
              <a:spcBef>
                <a:spcPts val="606"/>
              </a:spcBef>
              <a:buFont typeface="Wingdings" panose="05000000000000000000" pitchFamily="2" charset="2"/>
              <a:buChar char="§"/>
            </a:pPr>
            <a:r>
              <a:rPr lang="en-US" dirty="0"/>
              <a:t>Certain inpatient health care services in approved religious nonmedical health care institutions (RNHCIs)—Medicare will only cover the inpatient non-religious, nonmedical items and services. Examples include room and board, or any items or services that don't require a doctor's order or prescription, like un-medicated wound dressings or use of a simple walker.</a:t>
            </a:r>
          </a:p>
          <a:p>
            <a:pPr marL="173401" indent="-173401">
              <a:spcBef>
                <a:spcPts val="606"/>
              </a:spcBef>
              <a:buFont typeface="Wingdings" panose="05000000000000000000" pitchFamily="2" charset="2"/>
              <a:buChar char="§"/>
            </a:pPr>
            <a:r>
              <a:rPr lang="en-US" dirty="0"/>
              <a:t>Home health care—See slides 17-19.</a:t>
            </a:r>
          </a:p>
          <a:p>
            <a:pPr marL="173401" indent="-173401">
              <a:spcBef>
                <a:spcPts val="606"/>
              </a:spcBef>
              <a:buFont typeface="Wingdings" panose="05000000000000000000" pitchFamily="2" charset="2"/>
              <a:buChar char="§"/>
            </a:pPr>
            <a:r>
              <a:rPr lang="en-US" dirty="0"/>
              <a:t>Hospice care—See slides 21-23. </a:t>
            </a:r>
          </a:p>
          <a:p>
            <a:pPr fontAlgn="base">
              <a:spcBef>
                <a:spcPts val="606"/>
              </a:spcBef>
            </a:pPr>
            <a:r>
              <a:rPr lang="en-US" b="1" dirty="0"/>
              <a:t>What's not covered?</a:t>
            </a:r>
          </a:p>
          <a:p>
            <a:pPr fontAlgn="base">
              <a:spcBef>
                <a:spcPts val="606"/>
              </a:spcBef>
            </a:pPr>
            <a:r>
              <a:rPr lang="en-US" dirty="0"/>
              <a:t>Private-duty nursing, private room (unless medically necessary), television and phone in your room (if there's a separate charge for these items), and personal care items, like razors or slipper socks aren't covered by Medicare.</a:t>
            </a:r>
          </a:p>
          <a:p>
            <a:pPr marL="173401" indent="-173401">
              <a:spcBef>
                <a:spcPts val="606"/>
              </a:spcBef>
              <a:buFont typeface="Wingdings" panose="05000000000000000000" pitchFamily="2" charset="2"/>
              <a:buChar char="§"/>
            </a:pPr>
            <a:endParaRPr lang="en-US" dirty="0"/>
          </a:p>
        </p:txBody>
      </p:sp>
      <p:sp>
        <p:nvSpPr>
          <p:cNvPr id="7" name="Slide Image Placeholder 6"/>
          <p:cNvSpPr>
            <a:spLocks noGrp="1" noRot="1" noChangeAspect="1"/>
          </p:cNvSpPr>
          <p:nvPr>
            <p:ph type="sldImg"/>
          </p:nvPr>
        </p:nvSpPr>
        <p:spPr>
          <a:xfrm>
            <a:off x="736600" y="730250"/>
            <a:ext cx="5630863" cy="3168650"/>
          </a:xfrm>
        </p:spPr>
      </p:sp>
    </p:spTree>
    <p:extLst>
      <p:ext uri="{BB962C8B-B14F-4D97-AF65-F5344CB8AC3E}">
        <p14:creationId xmlns:p14="http://schemas.microsoft.com/office/powerpoint/2010/main" val="155723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0875" y="576263"/>
            <a:ext cx="5538788" cy="3116262"/>
          </a:xfrm>
        </p:spPr>
      </p:sp>
      <p:sp>
        <p:nvSpPr>
          <p:cNvPr id="3" name="Notes Placeholder 2"/>
          <p:cNvSpPr>
            <a:spLocks noGrp="1"/>
          </p:cNvSpPr>
          <p:nvPr>
            <p:ph type="body" idx="1"/>
          </p:nvPr>
        </p:nvSpPr>
        <p:spPr>
          <a:xfrm>
            <a:off x="280538" y="4010223"/>
            <a:ext cx="6434249" cy="4447018"/>
          </a:xfrm>
        </p:spPr>
        <p:txBody>
          <a:bodyPr>
            <a:normAutofit fontScale="92500" lnSpcReduction="20000"/>
          </a:bodyPr>
          <a:lstStyle/>
          <a:p>
            <a:pPr>
              <a:tabLst>
                <a:tab pos="1421660" algn="l"/>
              </a:tabLst>
            </a:pPr>
            <a:r>
              <a:rPr lang="en-US" sz="1100" dirty="0"/>
              <a:t>Overview of Part A Costs for 2021:</a:t>
            </a:r>
          </a:p>
          <a:p>
            <a:pPr marL="173404" indent="-173404">
              <a:buFont typeface="Wingdings" panose="05000000000000000000" pitchFamily="2" charset="2"/>
              <a:buChar char="§"/>
              <a:tabLst>
                <a:tab pos="1421660" algn="l"/>
              </a:tabLst>
            </a:pPr>
            <a:r>
              <a:rPr lang="en-US" sz="1100" dirty="0"/>
              <a:t>No premium for most people</a:t>
            </a:r>
          </a:p>
          <a:p>
            <a:pPr marL="273396" lvl="1" indent="-109359">
              <a:buFont typeface="Arial" panose="020B0604020202020204" pitchFamily="34" charset="0"/>
              <a:buChar char="•"/>
            </a:pPr>
            <a:r>
              <a:rPr lang="en-US" sz="1000" dirty="0"/>
              <a:t>If you buy Part A, you'll pay up to $413 each month in 2017. If you paid Medicare taxes for less than 30 quarters, the standard Part A premium is $413. If you paid Medicare taxes for 30-39 quarters, the standard Part A premium is $227. (In most cases, if you choose to buy Part A, you must also have </a:t>
            </a:r>
            <a:r>
              <a:rPr lang="en-US" sz="1000" dirty="0">
                <a:hlinkClick r:id="rId3" tooltip="&lt;p&gt;Part B covers certain doctors&amp;#39; services, outpatient care, medical supplies, and preventive services.&lt;/p&gt;"/>
              </a:rPr>
              <a:t>Medicare Part B (Medical Insurance)</a:t>
            </a:r>
            <a:r>
              <a:rPr lang="en-US" sz="1000" dirty="0"/>
              <a:t> and pay monthly premiums for both.)</a:t>
            </a:r>
          </a:p>
          <a:p>
            <a:pPr>
              <a:tabLst>
                <a:tab pos="1421660" algn="l"/>
              </a:tabLst>
            </a:pPr>
            <a:r>
              <a:rPr lang="en-US" sz="1100" dirty="0"/>
              <a:t>For each benefit period in 2017 you pay</a:t>
            </a:r>
          </a:p>
          <a:p>
            <a:pPr marL="173404" indent="-173404">
              <a:buFont typeface="Wingdings" panose="05000000000000000000" pitchFamily="2" charset="2"/>
              <a:buChar char="§"/>
              <a:tabLst>
                <a:tab pos="1421660" algn="l"/>
              </a:tabLst>
            </a:pPr>
            <a:r>
              <a:rPr lang="en-US" sz="1100" dirty="0"/>
              <a:t>$1,316 deductible for inpatient hospital stays (days 1-60)</a:t>
            </a:r>
          </a:p>
          <a:p>
            <a:pPr marL="173404" indent="-173404">
              <a:buFont typeface="Wingdings" panose="05000000000000000000" pitchFamily="2" charset="2"/>
              <a:buChar char="§"/>
              <a:tabLst>
                <a:tab pos="1421660" algn="l"/>
              </a:tabLst>
            </a:pPr>
            <a:r>
              <a:rPr lang="en-US" sz="1100" dirty="0"/>
              <a:t>For inpatient hospital stays longer than 60 days</a:t>
            </a:r>
          </a:p>
          <a:p>
            <a:pPr marL="289006" lvl="1" indent="-115603">
              <a:buFont typeface="Arial" panose="020B0604020202020204" pitchFamily="34" charset="0"/>
              <a:buChar char="•"/>
              <a:tabLst>
                <a:tab pos="1421660" algn="l"/>
              </a:tabLst>
            </a:pPr>
            <a:r>
              <a:rPr lang="en-US" sz="1100" dirty="0"/>
              <a:t>Days 61-90: $329 per day</a:t>
            </a:r>
          </a:p>
          <a:p>
            <a:pPr marL="289006" lvl="1" indent="-115603">
              <a:buFont typeface="Arial" panose="020B0604020202020204" pitchFamily="34" charset="0"/>
              <a:buChar char="•"/>
              <a:tabLst>
                <a:tab pos="1421660" algn="l"/>
              </a:tabLst>
            </a:pPr>
            <a:r>
              <a:rPr lang="en-US" sz="1100" dirty="0"/>
              <a:t>Days 91 and beyond: $658 per each "lifetime reserve day" after day 90 for each benefit period (up to 60 days over your lifetime)</a:t>
            </a:r>
          </a:p>
          <a:p>
            <a:pPr marL="289006" lvl="1" indent="-115603">
              <a:buFont typeface="Arial" panose="020B0604020202020204" pitchFamily="34" charset="0"/>
              <a:buChar char="•"/>
              <a:tabLst>
                <a:tab pos="1421660" algn="l"/>
              </a:tabLst>
            </a:pPr>
            <a:r>
              <a:rPr lang="en-US" sz="1100" dirty="0"/>
              <a:t>Beyond lifetime reserve days: all costs</a:t>
            </a:r>
          </a:p>
          <a:p>
            <a:pPr marL="173404" indent="-173404">
              <a:lnSpc>
                <a:spcPct val="120000"/>
              </a:lnSpc>
              <a:spcBef>
                <a:spcPts val="574"/>
              </a:spcBef>
              <a:buFont typeface="Wingdings" panose="05000000000000000000" pitchFamily="2" charset="2"/>
              <a:buChar char="§"/>
              <a:tabLst>
                <a:tab pos="1421660" algn="l"/>
              </a:tabLst>
            </a:pPr>
            <a:r>
              <a:rPr lang="en-US" sz="1100" dirty="0"/>
              <a:t>No out-of-pocket maximum in Original Medicare</a:t>
            </a:r>
          </a:p>
          <a:p>
            <a:pPr>
              <a:lnSpc>
                <a:spcPct val="120000"/>
              </a:lnSpc>
              <a:spcBef>
                <a:spcPts val="574"/>
              </a:spcBef>
              <a:tabLst>
                <a:tab pos="1421660" algn="l"/>
              </a:tabLst>
            </a:pPr>
            <a:r>
              <a:rPr lang="en-US" sz="1100" b="1" dirty="0"/>
              <a:t>NOTE:</a:t>
            </a:r>
            <a:r>
              <a:rPr lang="en-US" sz="1100" dirty="0"/>
              <a:t> Medicare Part B (Medical Insurance) covers most of your doctor services when you’re an inpatient. You pay 20% of the Medicare-approved amount for doctor services after paying the Part B deductible. </a:t>
            </a:r>
          </a:p>
          <a:p>
            <a:pPr>
              <a:lnSpc>
                <a:spcPct val="120000"/>
              </a:lnSpc>
              <a:spcBef>
                <a:spcPts val="574"/>
              </a:spcBef>
              <a:tabLst>
                <a:tab pos="1421660" algn="l"/>
              </a:tabLst>
            </a:pPr>
            <a:r>
              <a:rPr lang="en-US" sz="1100" dirty="0"/>
              <a:t>Cost related words to know include:</a:t>
            </a:r>
          </a:p>
          <a:p>
            <a:pPr>
              <a:lnSpc>
                <a:spcPct val="120000"/>
              </a:lnSpc>
              <a:spcBef>
                <a:spcPts val="574"/>
              </a:spcBef>
              <a:tabLst>
                <a:tab pos="1421660" algn="l"/>
              </a:tabLst>
            </a:pPr>
            <a:r>
              <a:rPr lang="en-US" sz="1100" b="1" dirty="0"/>
              <a:t>Premiums</a:t>
            </a:r>
            <a:r>
              <a:rPr lang="en-US" sz="1100" dirty="0"/>
              <a:t>: The periodic payment to Medicare, an insurance company, or a health care plan for health or prescription drug coverage.</a:t>
            </a:r>
          </a:p>
          <a:p>
            <a:pPr>
              <a:tabLst>
                <a:tab pos="1421660" algn="l"/>
              </a:tabLst>
            </a:pPr>
            <a:r>
              <a:rPr lang="en-US" sz="1100" b="1" dirty="0"/>
              <a:t>Deductibles</a:t>
            </a:r>
            <a:r>
              <a:rPr lang="en-US" sz="1100" dirty="0"/>
              <a:t>: The amount you must pay for health care or prescriptions before Original Medicare, your prescription drug plan, or your other insurance begins to pay.</a:t>
            </a:r>
          </a:p>
          <a:p>
            <a:pPr>
              <a:tabLst>
                <a:tab pos="1421660" algn="l"/>
              </a:tabLst>
            </a:pPr>
            <a:r>
              <a:rPr lang="en-US" sz="1100" b="1" dirty="0"/>
              <a:t>Copayment</a:t>
            </a:r>
            <a:r>
              <a:rPr lang="en-US" sz="1100" dirty="0"/>
              <a:t>: An amount you may be required to pay as your share of the cost for a medical service or supply, like a doctor's visit, hospital outpatient visit, or prescription drug. A copayment is usually a set amount, rather than a percentage.</a:t>
            </a:r>
          </a:p>
          <a:p>
            <a:pPr>
              <a:tabLst>
                <a:tab pos="1421660" algn="l"/>
              </a:tabLst>
            </a:pPr>
            <a:r>
              <a:rPr lang="en-US" sz="1100" b="1" dirty="0"/>
              <a:t>Coinsurance</a:t>
            </a:r>
            <a:r>
              <a:rPr lang="en-US" sz="1100" dirty="0"/>
              <a:t>: An amount you may be required to pay as your share of the cost for services after you pay any deductibles. Coinsurance is usually a percentage (for example, 20%).</a:t>
            </a:r>
          </a:p>
        </p:txBody>
      </p:sp>
    </p:spTree>
    <p:extLst>
      <p:ext uri="{BB962C8B-B14F-4D97-AF65-F5344CB8AC3E}">
        <p14:creationId xmlns:p14="http://schemas.microsoft.com/office/powerpoint/2010/main" val="14147123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9" name="Rectangle 3"/>
          <p:cNvSpPr>
            <a:spLocks noGrp="1" noChangeArrowheads="1"/>
          </p:cNvSpPr>
          <p:nvPr>
            <p:ph type="body" idx="1"/>
          </p:nvPr>
        </p:nvSpPr>
        <p:spPr/>
        <p:txBody>
          <a:bodyPr/>
          <a:lstStyle/>
          <a:p>
            <a:r>
              <a:rPr lang="en-US" dirty="0"/>
              <a:t>If you qualify, Medicare will cover the following skilled nursing facility (SNF) services:</a:t>
            </a:r>
          </a:p>
          <a:p>
            <a:pPr marL="164038" indent="-164038">
              <a:buFont typeface="Wingdings" panose="05000000000000000000" pitchFamily="2" charset="2"/>
              <a:buChar char="ü"/>
            </a:pPr>
            <a:r>
              <a:rPr lang="en-US" dirty="0"/>
              <a:t>Semi-private room (a room you share with one other person)</a:t>
            </a:r>
          </a:p>
          <a:p>
            <a:pPr marL="164038" indent="-164038">
              <a:buFont typeface="Wingdings" panose="05000000000000000000" pitchFamily="2" charset="2"/>
              <a:buChar char="ü"/>
            </a:pPr>
            <a:r>
              <a:rPr lang="en-US" dirty="0"/>
              <a:t>Meals</a:t>
            </a:r>
          </a:p>
          <a:p>
            <a:pPr marL="164038" indent="-164038">
              <a:buFont typeface="Wingdings" panose="05000000000000000000" pitchFamily="2" charset="2"/>
              <a:buChar char="ü"/>
            </a:pPr>
            <a:r>
              <a:rPr lang="en-US" dirty="0"/>
              <a:t>Skilled nursing care</a:t>
            </a:r>
          </a:p>
          <a:p>
            <a:pPr marL="164038" indent="-164038">
              <a:buFont typeface="Wingdings" panose="05000000000000000000" pitchFamily="2" charset="2"/>
              <a:buChar char="ü"/>
            </a:pPr>
            <a:r>
              <a:rPr lang="en-US" dirty="0"/>
              <a:t>Physical, occupational and speech-language therapy (if needed to meet </a:t>
            </a:r>
            <a:br>
              <a:rPr lang="en-US" dirty="0"/>
            </a:br>
            <a:r>
              <a:rPr lang="en-US" dirty="0"/>
              <a:t>your health goal)</a:t>
            </a:r>
          </a:p>
          <a:p>
            <a:pPr marL="164038" indent="-164038">
              <a:buFont typeface="Wingdings" panose="05000000000000000000" pitchFamily="2" charset="2"/>
              <a:buChar char="ü"/>
            </a:pPr>
            <a:r>
              <a:rPr lang="en-US" dirty="0"/>
              <a:t>Medical social services</a:t>
            </a:r>
          </a:p>
          <a:p>
            <a:pPr marL="164038" indent="-164038">
              <a:buFont typeface="Wingdings" panose="05000000000000000000" pitchFamily="2" charset="2"/>
              <a:buChar char="ü"/>
            </a:pPr>
            <a:r>
              <a:rPr lang="en-US" dirty="0"/>
              <a:t>Medications and medical supplies/equipment used in the facility</a:t>
            </a:r>
          </a:p>
          <a:p>
            <a:pPr marL="164038" indent="-164038">
              <a:buFont typeface="Wingdings" panose="05000000000000000000" pitchFamily="2" charset="2"/>
              <a:buChar char="ü"/>
            </a:pPr>
            <a:r>
              <a:rPr lang="en-US" dirty="0"/>
              <a:t>Ambulance transportation to the nearest supplier of needed services that aren’t available at the SNF when other transportation endangers health</a:t>
            </a:r>
          </a:p>
          <a:p>
            <a:pPr marL="164038" indent="-164038">
              <a:buFont typeface="Wingdings" panose="05000000000000000000" pitchFamily="2" charset="2"/>
              <a:buChar char="ü"/>
            </a:pPr>
            <a:r>
              <a:rPr lang="en-US" dirty="0"/>
              <a:t>Dietary counseling</a:t>
            </a:r>
          </a:p>
        </p:txBody>
      </p:sp>
      <p:sp>
        <p:nvSpPr>
          <p:cNvPr id="8" name="Slide Image Placeholder 7"/>
          <p:cNvSpPr>
            <a:spLocks noGrp="1" noRot="1" noChangeAspect="1"/>
          </p:cNvSpPr>
          <p:nvPr>
            <p:ph type="sldImg"/>
          </p:nvPr>
        </p:nvSpPr>
        <p:spPr>
          <a:xfrm>
            <a:off x="647700" y="728663"/>
            <a:ext cx="5364163" cy="3017837"/>
          </a:xfrm>
        </p:spPr>
      </p:sp>
    </p:spTree>
    <p:extLst>
      <p:ext uri="{BB962C8B-B14F-4D97-AF65-F5344CB8AC3E}">
        <p14:creationId xmlns:p14="http://schemas.microsoft.com/office/powerpoint/2010/main" val="42725956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7" name="Rectangle 3"/>
          <p:cNvSpPr>
            <a:spLocks noGrp="1" noChangeArrowheads="1"/>
          </p:cNvSpPr>
          <p:nvPr>
            <p:ph type="body" idx="1"/>
          </p:nvPr>
        </p:nvSpPr>
        <p:spPr>
          <a:xfrm>
            <a:off x="398181" y="3854153"/>
            <a:ext cx="6026065" cy="4639287"/>
          </a:xfrm>
        </p:spPr>
        <p:txBody>
          <a:bodyPr>
            <a:normAutofit/>
          </a:bodyPr>
          <a:lstStyle/>
          <a:p>
            <a:pPr>
              <a:lnSpc>
                <a:spcPct val="120000"/>
              </a:lnSpc>
            </a:pPr>
            <a:endParaRPr lang="en-US" dirty="0"/>
          </a:p>
        </p:txBody>
      </p:sp>
      <p:sp>
        <p:nvSpPr>
          <p:cNvPr id="4" name="Slide Image Placeholder 3"/>
          <p:cNvSpPr>
            <a:spLocks noGrp="1" noRot="1" noChangeAspect="1"/>
          </p:cNvSpPr>
          <p:nvPr>
            <p:ph type="sldImg"/>
          </p:nvPr>
        </p:nvSpPr>
        <p:spPr>
          <a:xfrm>
            <a:off x="647700" y="728663"/>
            <a:ext cx="5364163" cy="3017837"/>
          </a:xfrm>
        </p:spPr>
      </p:sp>
    </p:spTree>
    <p:extLst>
      <p:ext uri="{BB962C8B-B14F-4D97-AF65-F5344CB8AC3E}">
        <p14:creationId xmlns:p14="http://schemas.microsoft.com/office/powerpoint/2010/main" val="36182098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jpeg"/><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0.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xml.rels><?xml version="1.0" encoding="UTF-8" standalone="yes"?>
<Relationships xmlns="http://schemas.openxmlformats.org/package/2006/relationships"><Relationship Id="rId3" Type="http://schemas.openxmlformats.org/officeDocument/2006/relationships/hyperlink" Target="mailto:%20nmtp@cms.hhs.gov" TargetMode="External"/><Relationship Id="rId2" Type="http://schemas.openxmlformats.org/officeDocument/2006/relationships/image" Target="../media/image14.jpeg"/><Relationship Id="rId1" Type="http://schemas.openxmlformats.org/officeDocument/2006/relationships/slideMaster" Target="../slideMasters/slideMaster10.xml"/><Relationship Id="rId5" Type="http://schemas.openxmlformats.org/officeDocument/2006/relationships/image" Target="../media/image15.emf"/><Relationship Id="rId4" Type="http://schemas.openxmlformats.org/officeDocument/2006/relationships/hyperlink" Target="http://www.cms.gov/NationalMedicareTrainingProgram" TargetMode="Externa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Master" Target="../slideMasters/slideMaster1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0.xml.rels><?xml version="1.0" encoding="UTF-8" standalone="yes"?>
<Relationships xmlns="http://schemas.openxmlformats.org/package/2006/relationships"><Relationship Id="rId3" Type="http://schemas.openxmlformats.org/officeDocument/2006/relationships/hyperlink" Target="mailto:training@cms.hhs.gov" TargetMode="External"/><Relationship Id="rId2" Type="http://schemas.openxmlformats.org/officeDocument/2006/relationships/hyperlink" Target="http://cms.gov/Outreach-and-Education/Training/CMSNationalTrainingProgram/" TargetMode="External"/><Relationship Id="rId1" Type="http://schemas.openxmlformats.org/officeDocument/2006/relationships/slideMaster" Target="../slideMasters/slideMaster1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9165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dirty="0"/>
              <a:t>July 2017</a:t>
            </a:r>
          </a:p>
        </p:txBody>
      </p:sp>
      <p:sp>
        <p:nvSpPr>
          <p:cNvPr id="5" name="Footer Placeholder 4"/>
          <p:cNvSpPr>
            <a:spLocks noGrp="1"/>
          </p:cNvSpPr>
          <p:nvPr>
            <p:ph type="ftr" sz="quarter" idx="11"/>
          </p:nvPr>
        </p:nvSpPr>
        <p:spPr/>
        <p:txBody>
          <a:bodyPr/>
          <a:lstStyle/>
          <a:p>
            <a:r>
              <a:rPr lang="en-US" dirty="0"/>
              <a:t>Medicare 101</a:t>
            </a:r>
          </a:p>
        </p:txBody>
      </p:sp>
      <p:sp>
        <p:nvSpPr>
          <p:cNvPr id="6" name="Slide Number Placeholder 5"/>
          <p:cNvSpPr>
            <a:spLocks noGrp="1"/>
          </p:cNvSpPr>
          <p:nvPr>
            <p:ph type="sldNum" sz="quarter" idx="12"/>
          </p:nvPr>
        </p:nvSpPr>
        <p:spPr/>
        <p:txBody>
          <a:bodyPr/>
          <a:lstStyle/>
          <a:p>
            <a:fld id="{7B3B7BDD-940E-F142-917B-04B867A4ECC6}" type="slidenum">
              <a:rPr lang="en-US" smtClean="0"/>
              <a:t>‹#›</a:t>
            </a:fld>
            <a:endParaRPr lang="en-US" dirty="0"/>
          </a:p>
        </p:txBody>
      </p:sp>
    </p:spTree>
    <p:extLst>
      <p:ext uri="{BB962C8B-B14F-4D97-AF65-F5344CB8AC3E}">
        <p14:creationId xmlns:p14="http://schemas.microsoft.com/office/powerpoint/2010/main" val="24207413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dirty="0"/>
              <a:t>July 2017</a:t>
            </a:r>
          </a:p>
        </p:txBody>
      </p:sp>
      <p:sp>
        <p:nvSpPr>
          <p:cNvPr id="5" name="Footer Placeholder 4"/>
          <p:cNvSpPr>
            <a:spLocks noGrp="1"/>
          </p:cNvSpPr>
          <p:nvPr>
            <p:ph type="ftr" sz="quarter" idx="11"/>
          </p:nvPr>
        </p:nvSpPr>
        <p:spPr/>
        <p:txBody>
          <a:bodyPr/>
          <a:lstStyle/>
          <a:p>
            <a:r>
              <a:rPr lang="en-US" dirty="0"/>
              <a:t>Medicare 101</a:t>
            </a:r>
          </a:p>
        </p:txBody>
      </p:sp>
      <p:sp>
        <p:nvSpPr>
          <p:cNvPr id="6" name="Slide Number Placeholder 5"/>
          <p:cNvSpPr>
            <a:spLocks noGrp="1"/>
          </p:cNvSpPr>
          <p:nvPr>
            <p:ph type="sldNum" sz="quarter" idx="12"/>
          </p:nvPr>
        </p:nvSpPr>
        <p:spPr/>
        <p:txBody>
          <a:bodyPr/>
          <a:lstStyle/>
          <a:p>
            <a:fld id="{7B3B7BDD-940E-F142-917B-04B867A4ECC6}" type="slidenum">
              <a:rPr lang="en-US" smtClean="0"/>
              <a:t>‹#›</a:t>
            </a:fld>
            <a:endParaRPr lang="en-US" dirty="0"/>
          </a:p>
        </p:txBody>
      </p:sp>
    </p:spTree>
    <p:extLst>
      <p:ext uri="{BB962C8B-B14F-4D97-AF65-F5344CB8AC3E}">
        <p14:creationId xmlns:p14="http://schemas.microsoft.com/office/powerpoint/2010/main" val="6117429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dirty="0"/>
              <a:t>July 2017</a:t>
            </a:r>
          </a:p>
        </p:txBody>
      </p:sp>
      <p:sp>
        <p:nvSpPr>
          <p:cNvPr id="5" name="Footer Placeholder 4"/>
          <p:cNvSpPr>
            <a:spLocks noGrp="1"/>
          </p:cNvSpPr>
          <p:nvPr>
            <p:ph type="ftr" sz="quarter" idx="11"/>
          </p:nvPr>
        </p:nvSpPr>
        <p:spPr/>
        <p:txBody>
          <a:bodyPr/>
          <a:lstStyle/>
          <a:p>
            <a:r>
              <a:rPr lang="en-US" dirty="0"/>
              <a:t>Medicare 101</a:t>
            </a:r>
          </a:p>
        </p:txBody>
      </p:sp>
      <p:sp>
        <p:nvSpPr>
          <p:cNvPr id="6" name="Slide Number Placeholder 5"/>
          <p:cNvSpPr>
            <a:spLocks noGrp="1"/>
          </p:cNvSpPr>
          <p:nvPr>
            <p:ph type="sldNum" sz="quarter" idx="12"/>
          </p:nvPr>
        </p:nvSpPr>
        <p:spPr/>
        <p:txBody>
          <a:bodyPr/>
          <a:lstStyle/>
          <a:p>
            <a:fld id="{7B3B7BDD-940E-F142-917B-04B867A4ECC6}" type="slidenum">
              <a:rPr lang="en-US" smtClean="0"/>
              <a:t>‹#›</a:t>
            </a:fld>
            <a:endParaRPr lang="en-US" dirty="0"/>
          </a:p>
        </p:txBody>
      </p:sp>
    </p:spTree>
    <p:extLst>
      <p:ext uri="{BB962C8B-B14F-4D97-AF65-F5344CB8AC3E}">
        <p14:creationId xmlns:p14="http://schemas.microsoft.com/office/powerpoint/2010/main" val="20986922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dirty="0"/>
              <a:t>July 2017</a:t>
            </a:r>
          </a:p>
        </p:txBody>
      </p:sp>
      <p:sp>
        <p:nvSpPr>
          <p:cNvPr id="5" name="Footer Placeholder 4"/>
          <p:cNvSpPr>
            <a:spLocks noGrp="1"/>
          </p:cNvSpPr>
          <p:nvPr>
            <p:ph type="ftr" sz="quarter" idx="11"/>
          </p:nvPr>
        </p:nvSpPr>
        <p:spPr/>
        <p:txBody>
          <a:bodyPr/>
          <a:lstStyle/>
          <a:p>
            <a:r>
              <a:rPr lang="en-US" dirty="0"/>
              <a:t>Medicare 101</a:t>
            </a:r>
          </a:p>
        </p:txBody>
      </p:sp>
      <p:sp>
        <p:nvSpPr>
          <p:cNvPr id="6" name="Slide Number Placeholder 5"/>
          <p:cNvSpPr>
            <a:spLocks noGrp="1"/>
          </p:cNvSpPr>
          <p:nvPr>
            <p:ph type="sldNum" sz="quarter" idx="12"/>
          </p:nvPr>
        </p:nvSpPr>
        <p:spPr/>
        <p:txBody>
          <a:bodyPr/>
          <a:lstStyle/>
          <a:p>
            <a:fld id="{7B3B7BDD-940E-F142-917B-04B867A4ECC6}" type="slidenum">
              <a:rPr lang="en-US" smtClean="0"/>
              <a:t>‹#›</a:t>
            </a:fld>
            <a:endParaRPr lang="en-US" dirty="0"/>
          </a:p>
        </p:txBody>
      </p:sp>
    </p:spTree>
    <p:extLst>
      <p:ext uri="{BB962C8B-B14F-4D97-AF65-F5344CB8AC3E}">
        <p14:creationId xmlns:p14="http://schemas.microsoft.com/office/powerpoint/2010/main" val="22482642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Pictures">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 y="-60492"/>
            <a:ext cx="9601199" cy="5485776"/>
          </a:xfrm>
          <a:prstGeom prst="rect">
            <a:avLst/>
          </a:prstGeom>
        </p:spPr>
      </p:pic>
      <p:sp>
        <p:nvSpPr>
          <p:cNvPr id="2" name="Title 1"/>
          <p:cNvSpPr>
            <a:spLocks noGrp="1"/>
          </p:cNvSpPr>
          <p:nvPr>
            <p:ph type="ctrTitle"/>
          </p:nvPr>
        </p:nvSpPr>
        <p:spPr>
          <a:xfrm>
            <a:off x="685800" y="800106"/>
            <a:ext cx="7772400" cy="931069"/>
          </a:xfrm>
        </p:spPr>
        <p:txBody>
          <a:bodyPr>
            <a:normAutofit/>
          </a:bodyPr>
          <a:lstStyle>
            <a:lvl1pPr>
              <a:defRPr sz="3000" b="1">
                <a:solidFill>
                  <a:srgbClr val="00529B"/>
                </a:solidFill>
                <a:latin typeface="Constantia" pitchFamily="18" charset="0"/>
              </a:defRPr>
            </a:lvl1pPr>
          </a:lstStyle>
          <a:p>
            <a:r>
              <a:rPr lang="en-US" dirty="0"/>
              <a:t>Click to edit Master title style</a:t>
            </a:r>
          </a:p>
        </p:txBody>
      </p:sp>
      <p:sp>
        <p:nvSpPr>
          <p:cNvPr id="3" name="Subtitle 2"/>
          <p:cNvSpPr>
            <a:spLocks noGrp="1"/>
          </p:cNvSpPr>
          <p:nvPr>
            <p:ph type="subTitle" idx="1" hasCustomPrompt="1"/>
          </p:nvPr>
        </p:nvSpPr>
        <p:spPr>
          <a:xfrm>
            <a:off x="3268717" y="3143250"/>
            <a:ext cx="4572000" cy="514350"/>
          </a:xfrm>
        </p:spPr>
        <p:txBody>
          <a:bodyPr>
            <a:normAutofit/>
          </a:bodyPr>
          <a:lstStyle>
            <a:lvl1pPr marL="0" indent="0" algn="l">
              <a:buNone/>
              <a:tabLst>
                <a:tab pos="1028649" algn="l"/>
              </a:tabLst>
              <a:defRPr sz="1800" b="1" baseline="0">
                <a:solidFill>
                  <a:srgbClr val="00529B"/>
                </a:solidFill>
                <a:latin typeface="Century Gothic" pitchFamily="34" charset="0"/>
              </a:defRPr>
            </a:lvl1pPr>
            <a:lvl2pPr marL="342883" indent="0" algn="ctr">
              <a:buNone/>
              <a:defRPr>
                <a:solidFill>
                  <a:schemeClr val="tx1">
                    <a:tint val="75000"/>
                  </a:schemeClr>
                </a:solidFill>
              </a:defRPr>
            </a:lvl2pPr>
            <a:lvl3pPr marL="685766" indent="0" algn="ctr">
              <a:buNone/>
              <a:defRPr>
                <a:solidFill>
                  <a:schemeClr val="tx1">
                    <a:tint val="75000"/>
                  </a:schemeClr>
                </a:solidFill>
              </a:defRPr>
            </a:lvl3pPr>
            <a:lvl4pPr marL="1028649" indent="0" algn="ctr">
              <a:buNone/>
              <a:defRPr>
                <a:solidFill>
                  <a:schemeClr val="tx1">
                    <a:tint val="75000"/>
                  </a:schemeClr>
                </a:solidFill>
              </a:defRPr>
            </a:lvl4pPr>
            <a:lvl5pPr marL="1371532" indent="0" algn="ctr">
              <a:buNone/>
              <a:defRPr>
                <a:solidFill>
                  <a:schemeClr val="tx1">
                    <a:tint val="75000"/>
                  </a:schemeClr>
                </a:solidFill>
              </a:defRPr>
            </a:lvl5pPr>
            <a:lvl6pPr marL="1714414" indent="0" algn="ctr">
              <a:buNone/>
              <a:defRPr>
                <a:solidFill>
                  <a:schemeClr val="tx1">
                    <a:tint val="75000"/>
                  </a:schemeClr>
                </a:solidFill>
              </a:defRPr>
            </a:lvl6pPr>
            <a:lvl7pPr marL="2057297" indent="0" algn="ctr">
              <a:buNone/>
              <a:defRPr>
                <a:solidFill>
                  <a:schemeClr val="tx1">
                    <a:tint val="75000"/>
                  </a:schemeClr>
                </a:solidFill>
              </a:defRPr>
            </a:lvl7pPr>
            <a:lvl8pPr marL="2400180" indent="0" algn="ctr">
              <a:buNone/>
              <a:defRPr>
                <a:solidFill>
                  <a:schemeClr val="tx1">
                    <a:tint val="75000"/>
                  </a:schemeClr>
                </a:solidFill>
              </a:defRPr>
            </a:lvl8pPr>
            <a:lvl9pPr marL="2743063" indent="0" algn="ctr">
              <a:buNone/>
              <a:defRPr>
                <a:solidFill>
                  <a:schemeClr val="tx1">
                    <a:tint val="75000"/>
                  </a:schemeClr>
                </a:solidFill>
              </a:defRPr>
            </a:lvl9pPr>
          </a:lstStyle>
          <a:p>
            <a:r>
              <a:rPr lang="en-US" dirty="0"/>
              <a:t>National Training Program</a:t>
            </a:r>
          </a:p>
        </p:txBody>
      </p:sp>
      <p:sp>
        <p:nvSpPr>
          <p:cNvPr id="9" name="Date Placeholder 3"/>
          <p:cNvSpPr>
            <a:spLocks noGrp="1"/>
          </p:cNvSpPr>
          <p:nvPr>
            <p:ph type="dt" sz="half" idx="2"/>
          </p:nvPr>
        </p:nvSpPr>
        <p:spPr>
          <a:xfrm>
            <a:off x="457200" y="4767267"/>
            <a:ext cx="762000" cy="273844"/>
          </a:xfrm>
          <a:prstGeom prst="rect">
            <a:avLst/>
          </a:prstGeom>
        </p:spPr>
        <p:txBody>
          <a:bodyPr vert="horz" lIns="91440" tIns="45720" rIns="91440" bIns="45720" rtlCol="0" anchor="ctr"/>
          <a:lstStyle>
            <a:lvl1pPr algn="l">
              <a:defRPr sz="900" b="1">
                <a:solidFill>
                  <a:srgbClr val="00529B"/>
                </a:solidFill>
                <a:latin typeface="Constantia" pitchFamily="18" charset="0"/>
              </a:defRPr>
            </a:lvl1pPr>
          </a:lstStyle>
          <a:p>
            <a:r>
              <a:rPr lang="en-US" dirty="0"/>
              <a:t>July 2017</a:t>
            </a:r>
          </a:p>
        </p:txBody>
      </p:sp>
      <p:pic>
        <p:nvPicPr>
          <p:cNvPr id="7" name="Picture 6" descr="DHHSlogoBlack.gif"/>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840717" y="-72915"/>
            <a:ext cx="1117008" cy="844154"/>
          </a:xfrm>
          <a:prstGeom prst="rect">
            <a:avLst/>
          </a:prstGeom>
        </p:spPr>
      </p:pic>
    </p:spTree>
    <p:extLst>
      <p:ext uri="{BB962C8B-B14F-4D97-AF65-F5344CB8AC3E}">
        <p14:creationId xmlns:p14="http://schemas.microsoft.com/office/powerpoint/2010/main" val="40704360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57250"/>
          </a:xfrm>
        </p:spPr>
        <p:txBody>
          <a:bodyPr/>
          <a:lstStyle>
            <a:lvl1pPr algn="ctr">
              <a:defRPr baseline="0"/>
            </a:lvl1pPr>
          </a:lstStyle>
          <a:p>
            <a:r>
              <a:rPr lang="en-US" dirty="0"/>
              <a:t>Click to edit Master title style</a:t>
            </a:r>
          </a:p>
        </p:txBody>
      </p:sp>
      <p:sp>
        <p:nvSpPr>
          <p:cNvPr id="3" name="Content Placeholder 2"/>
          <p:cNvSpPr>
            <a:spLocks noGrp="1"/>
          </p:cNvSpPr>
          <p:nvPr>
            <p:ph idx="1"/>
          </p:nvPr>
        </p:nvSpPr>
        <p:spPr>
          <a:xfrm>
            <a:off x="457200" y="1028701"/>
            <a:ext cx="8229600" cy="3565922"/>
          </a:xfrm>
        </p:spPr>
        <p:txBody>
          <a:bodyPr/>
          <a:lstStyle>
            <a:lvl1pPr>
              <a:spcBef>
                <a:spcPts val="451"/>
              </a:spcBef>
              <a:defRPr sz="2400"/>
            </a:lvl1pPr>
            <a:lvl2pPr>
              <a:spcBef>
                <a:spcPts val="451"/>
              </a:spcBef>
              <a:defRPr sz="2100"/>
            </a:lvl2pPr>
            <a:lvl3pPr>
              <a:spcBef>
                <a:spcPts val="451"/>
              </a:spcBef>
              <a:defRPr sz="2100"/>
            </a:lvl3pPr>
            <a:lvl4pPr>
              <a:spcBef>
                <a:spcPts val="451"/>
              </a:spcBef>
              <a:defRPr sz="2100"/>
            </a:lvl4pPr>
            <a:lvl5pPr>
              <a:spcBef>
                <a:spcPts val="451"/>
              </a:spcBef>
              <a:defRPr sz="2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Date Placeholder 3"/>
          <p:cNvSpPr>
            <a:spLocks noGrp="1"/>
          </p:cNvSpPr>
          <p:nvPr>
            <p:ph type="dt" sz="half" idx="2"/>
          </p:nvPr>
        </p:nvSpPr>
        <p:spPr>
          <a:xfrm>
            <a:off x="457200" y="4755360"/>
            <a:ext cx="2133600" cy="273844"/>
          </a:xfrm>
          <a:prstGeom prst="rect">
            <a:avLst/>
          </a:prstGeom>
        </p:spPr>
        <p:txBody>
          <a:bodyPr vert="horz" lIns="91440" tIns="45720" rIns="91440" bIns="45720" rtlCol="0" anchor="ctr"/>
          <a:lstStyle>
            <a:lvl1pPr algn="l">
              <a:defRPr sz="900">
                <a:solidFill>
                  <a:schemeClr val="tx1"/>
                </a:solidFill>
              </a:defRPr>
            </a:lvl1pPr>
          </a:lstStyle>
          <a:p>
            <a:r>
              <a:rPr lang="en-US" dirty="0">
                <a:solidFill>
                  <a:prstClr val="black"/>
                </a:solidFill>
              </a:rPr>
              <a:t>July 2017</a:t>
            </a:r>
          </a:p>
        </p:txBody>
      </p:sp>
      <p:sp>
        <p:nvSpPr>
          <p:cNvPr id="15" name="Footer Placeholder 4"/>
          <p:cNvSpPr>
            <a:spLocks noGrp="1"/>
          </p:cNvSpPr>
          <p:nvPr>
            <p:ph type="ftr" sz="quarter" idx="3"/>
          </p:nvPr>
        </p:nvSpPr>
        <p:spPr>
          <a:xfrm>
            <a:off x="3124200" y="4755360"/>
            <a:ext cx="2895600" cy="273844"/>
          </a:xfrm>
          <a:prstGeom prst="rect">
            <a:avLst/>
          </a:prstGeom>
        </p:spPr>
        <p:txBody>
          <a:bodyPr vert="horz" lIns="91440" tIns="45720" rIns="91440" bIns="45720" rtlCol="0" anchor="ctr"/>
          <a:lstStyle>
            <a:lvl1pPr algn="ctr">
              <a:defRPr sz="900">
                <a:solidFill>
                  <a:schemeClr val="tx1"/>
                </a:solidFill>
              </a:defRPr>
            </a:lvl1pPr>
          </a:lstStyle>
          <a:p>
            <a:r>
              <a:rPr lang="en-US" dirty="0">
                <a:solidFill>
                  <a:prstClr val="black"/>
                </a:solidFill>
              </a:rPr>
              <a:t>Medicare 101</a:t>
            </a:r>
          </a:p>
        </p:txBody>
      </p:sp>
      <p:sp>
        <p:nvSpPr>
          <p:cNvPr id="16" name="Slide Number Placeholder 5"/>
          <p:cNvSpPr>
            <a:spLocks noGrp="1"/>
          </p:cNvSpPr>
          <p:nvPr>
            <p:ph type="sldNum" sz="quarter" idx="4"/>
          </p:nvPr>
        </p:nvSpPr>
        <p:spPr>
          <a:xfrm>
            <a:off x="6553200" y="4755360"/>
            <a:ext cx="2133600" cy="273844"/>
          </a:xfrm>
          <a:prstGeom prst="rect">
            <a:avLst/>
          </a:prstGeom>
        </p:spPr>
        <p:txBody>
          <a:bodyPr vert="horz" lIns="91440" tIns="45720" rIns="91440" bIns="45720" rtlCol="0" anchor="ctr"/>
          <a:lstStyle>
            <a:lvl1pPr algn="r">
              <a:defRPr sz="900">
                <a:solidFill>
                  <a:schemeClr val="tx1"/>
                </a:solidFill>
              </a:defRPr>
            </a:lvl1pPr>
          </a:lstStyle>
          <a:p>
            <a:fld id="{78C0CC3C-85F1-4D86-9B70-8D9F8B17F046}"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6157938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tx1"/>
                </a:solidFill>
              </a:defRPr>
            </a:lvl1pPr>
          </a:lstStyle>
          <a:p>
            <a:r>
              <a:rPr lang="en-US" dirty="0">
                <a:solidFill>
                  <a:prstClr val="black"/>
                </a:solidFill>
              </a:rPr>
              <a:t>July 2017</a:t>
            </a:r>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dirty="0">
                <a:solidFill>
                  <a:prstClr val="black"/>
                </a:solidFill>
              </a:rPr>
              <a:t>Medicare 101</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78C0CC3C-85F1-4D86-9B70-8D9F8B17F046}" type="slidenum">
              <a:rPr lang="en-US" smtClean="0">
                <a:solidFill>
                  <a:prstClr val="black"/>
                </a:solidFill>
              </a:rPr>
              <a:pPr/>
              <a:t>‹#›</a:t>
            </a:fld>
            <a:endParaRPr lang="en-US" dirty="0">
              <a:solidFill>
                <a:prstClr val="black"/>
              </a:solidFill>
            </a:endParaRPr>
          </a:p>
        </p:txBody>
      </p:sp>
      <p:sp>
        <p:nvSpPr>
          <p:cNvPr id="9" name="Content Placeholder 2"/>
          <p:cNvSpPr>
            <a:spLocks noGrp="1"/>
          </p:cNvSpPr>
          <p:nvPr>
            <p:ph idx="1"/>
          </p:nvPr>
        </p:nvSpPr>
        <p:spPr>
          <a:xfrm>
            <a:off x="457200" y="1200154"/>
            <a:ext cx="8229600" cy="3394472"/>
          </a:xfrm>
        </p:spPr>
        <p:txBody>
          <a:bodyPr/>
          <a:lstStyle>
            <a:lvl1pPr>
              <a:spcBef>
                <a:spcPts val="375"/>
              </a:spcBef>
              <a:defRPr/>
            </a:lvl1pPr>
            <a:lvl2pPr>
              <a:spcBef>
                <a:spcPts val="375"/>
              </a:spcBef>
              <a:defRPr/>
            </a:lvl2pPr>
            <a:lvl3pPr>
              <a:spcBef>
                <a:spcPts val="375"/>
              </a:spcBef>
              <a:defRPr/>
            </a:lvl3pPr>
            <a:lvl4pPr>
              <a:spcBef>
                <a:spcPts val="375"/>
              </a:spcBef>
              <a:defRPr/>
            </a:lvl4pPr>
            <a:lvl5pPr>
              <a:spcBef>
                <a:spcPts val="375"/>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itle Placeholder 1"/>
          <p:cNvSpPr>
            <a:spLocks noGrp="1"/>
          </p:cNvSpPr>
          <p:nvPr>
            <p:ph type="title"/>
          </p:nvPr>
        </p:nvSpPr>
        <p:spPr>
          <a:xfrm>
            <a:off x="457200" y="57150"/>
            <a:ext cx="8229600" cy="822722"/>
          </a:xfrm>
          <a:prstGeom prst="rect">
            <a:avLst/>
          </a:prstGeom>
        </p:spPr>
        <p:txBody>
          <a:bodyPr vert="horz" lIns="91440" tIns="45720" rIns="91440" bIns="45720" rtlCol="0" anchor="ctr">
            <a:normAutofit/>
          </a:bodyPr>
          <a:lstStyle>
            <a:lvl1pPr algn="ctr">
              <a:defRPr/>
            </a:lvl1pPr>
          </a:lstStyle>
          <a:p>
            <a:r>
              <a:rPr lang="en-US" dirty="0"/>
              <a:t>Click to edit Master title style</a:t>
            </a:r>
          </a:p>
        </p:txBody>
      </p:sp>
    </p:spTree>
    <p:extLst>
      <p:ext uri="{BB962C8B-B14F-4D97-AF65-F5344CB8AC3E}">
        <p14:creationId xmlns:p14="http://schemas.microsoft.com/office/powerpoint/2010/main" val="10870889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7" name="Rectangle 6"/>
          <p:cNvSpPr/>
          <p:nvPr userDrawn="1"/>
        </p:nvSpPr>
        <p:spPr>
          <a:xfrm>
            <a:off x="0" y="0"/>
            <a:ext cx="9144000" cy="5143500"/>
          </a:xfrm>
          <a:prstGeom prst="rect">
            <a:avLst/>
          </a:prstGeom>
          <a:solidFill>
            <a:srgbClr val="0033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prstClr val="white"/>
              </a:solidFill>
            </a:endParaRPr>
          </a:p>
        </p:txBody>
      </p:sp>
      <p:sp>
        <p:nvSpPr>
          <p:cNvPr id="4" name="Date Placeholder 3"/>
          <p:cNvSpPr>
            <a:spLocks noGrp="1"/>
          </p:cNvSpPr>
          <p:nvPr>
            <p:ph type="dt" sz="half" idx="10"/>
          </p:nvPr>
        </p:nvSpPr>
        <p:spPr/>
        <p:txBody>
          <a:bodyPr/>
          <a:lstStyle>
            <a:lvl1pPr>
              <a:defRPr>
                <a:solidFill>
                  <a:schemeClr val="bg1"/>
                </a:solidFill>
              </a:defRPr>
            </a:lvl1pPr>
          </a:lstStyle>
          <a:p>
            <a:r>
              <a:rPr lang="en-US" dirty="0">
                <a:solidFill>
                  <a:prstClr val="white"/>
                </a:solidFill>
              </a:rPr>
              <a:t>July 2017</a:t>
            </a:r>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dirty="0">
                <a:solidFill>
                  <a:prstClr val="white"/>
                </a:solidFill>
              </a:rPr>
              <a:t>Medicare 101</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78C0CC3C-85F1-4D86-9B70-8D9F8B17F046}" type="slidenum">
              <a:rPr lang="en-US" smtClean="0">
                <a:solidFill>
                  <a:prstClr val="white"/>
                </a:solidFill>
              </a:rPr>
              <a:pPr/>
              <a:t>‹#›</a:t>
            </a:fld>
            <a:endParaRPr lang="en-US" dirty="0">
              <a:solidFill>
                <a:prstClr val="white"/>
              </a:solidFill>
            </a:endParaRPr>
          </a:p>
        </p:txBody>
      </p:sp>
      <p:sp>
        <p:nvSpPr>
          <p:cNvPr id="8" name="Title 1"/>
          <p:cNvSpPr>
            <a:spLocks noGrp="1"/>
          </p:cNvSpPr>
          <p:nvPr>
            <p:ph type="title"/>
          </p:nvPr>
        </p:nvSpPr>
        <p:spPr>
          <a:xfrm>
            <a:off x="457200" y="205979"/>
            <a:ext cx="8229600" cy="857250"/>
          </a:xfrm>
        </p:spPr>
        <p:txBody>
          <a:bodyPr>
            <a:normAutofit/>
          </a:bodyPr>
          <a:lstStyle>
            <a:lvl1pPr>
              <a:defRPr sz="2700" b="1">
                <a:solidFill>
                  <a:schemeClr val="bg1"/>
                </a:solidFill>
              </a:defRPr>
            </a:lvl1pPr>
          </a:lstStyle>
          <a:p>
            <a:r>
              <a:rPr lang="en-US" dirty="0"/>
              <a:t>Click to edit Master title style</a:t>
            </a:r>
          </a:p>
        </p:txBody>
      </p:sp>
      <p:sp>
        <p:nvSpPr>
          <p:cNvPr id="9" name="Content Placeholder 2"/>
          <p:cNvSpPr>
            <a:spLocks noGrp="1"/>
          </p:cNvSpPr>
          <p:nvPr>
            <p:ph idx="1"/>
          </p:nvPr>
        </p:nvSpPr>
        <p:spPr>
          <a:xfrm>
            <a:off x="457200" y="1200154"/>
            <a:ext cx="8229600" cy="3394472"/>
          </a:xfrm>
        </p:spPr>
        <p:txBody>
          <a:bodyPr/>
          <a:lstStyle>
            <a:lvl1pPr>
              <a:spcBef>
                <a:spcPts val="375"/>
              </a:spcBef>
              <a:defRPr>
                <a:solidFill>
                  <a:schemeClr val="bg1"/>
                </a:solidFill>
              </a:defRPr>
            </a:lvl1pPr>
            <a:lvl2pPr>
              <a:spcBef>
                <a:spcPts val="375"/>
              </a:spcBef>
              <a:defRPr>
                <a:solidFill>
                  <a:schemeClr val="bg1"/>
                </a:solidFill>
              </a:defRPr>
            </a:lvl2pPr>
            <a:lvl3pPr>
              <a:spcBef>
                <a:spcPts val="375"/>
              </a:spcBef>
              <a:defRPr>
                <a:solidFill>
                  <a:schemeClr val="bg1"/>
                </a:solidFill>
              </a:defRPr>
            </a:lvl3pPr>
            <a:lvl4pPr>
              <a:spcBef>
                <a:spcPts val="375"/>
              </a:spcBef>
              <a:defRPr>
                <a:solidFill>
                  <a:schemeClr val="bg1"/>
                </a:solidFill>
              </a:defRPr>
            </a:lvl4pPr>
            <a:lvl5pPr>
              <a:spcBef>
                <a:spcPts val="375"/>
              </a:spcBef>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343937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ctangle 4"/>
          <p:cNvSpPr>
            <a:spLocks noChangeArrowheads="1"/>
          </p:cNvSpPr>
          <p:nvPr userDrawn="1"/>
        </p:nvSpPr>
        <p:spPr bwMode="auto">
          <a:xfrm>
            <a:off x="762000" y="1028700"/>
            <a:ext cx="7696200" cy="3543300"/>
          </a:xfrm>
          <a:prstGeom prst="rect">
            <a:avLst/>
          </a:prstGeom>
          <a:noFill/>
          <a:ln w="9525">
            <a:noFill/>
            <a:miter lim="800000"/>
            <a:headEnd/>
            <a:tailEnd/>
          </a:ln>
        </p:spPr>
        <p:txBody>
          <a:bodyPr anchor="ctr"/>
          <a:lstStyle/>
          <a:p>
            <a:pPr algn="ctr">
              <a:spcBef>
                <a:spcPct val="20000"/>
              </a:spcBef>
              <a:buFont typeface="Wingdings" pitchFamily="2" charset="2"/>
              <a:buNone/>
              <a:defRPr/>
            </a:pPr>
            <a:r>
              <a:rPr lang="en-US" sz="2025" dirty="0">
                <a:solidFill>
                  <a:prstClr val="black"/>
                </a:solidFill>
              </a:rPr>
              <a:t>This training module is provided by the</a:t>
            </a:r>
          </a:p>
          <a:p>
            <a:pPr algn="ctr">
              <a:spcBef>
                <a:spcPct val="20000"/>
              </a:spcBef>
              <a:buFont typeface="Wingdings" pitchFamily="2" charset="2"/>
              <a:buNone/>
              <a:defRPr/>
            </a:pPr>
            <a:endParaRPr lang="en-US" sz="2025" dirty="0">
              <a:solidFill>
                <a:prstClr val="black"/>
              </a:solidFill>
            </a:endParaRPr>
          </a:p>
          <a:p>
            <a:pPr algn="ctr">
              <a:spcBef>
                <a:spcPct val="20000"/>
              </a:spcBef>
              <a:buFont typeface="Wingdings" pitchFamily="2" charset="2"/>
              <a:buNone/>
              <a:defRPr/>
            </a:pPr>
            <a:endParaRPr lang="en-US" sz="2025" dirty="0">
              <a:solidFill>
                <a:prstClr val="black"/>
              </a:solidFill>
            </a:endParaRPr>
          </a:p>
          <a:p>
            <a:pPr algn="ctr">
              <a:spcBef>
                <a:spcPct val="20000"/>
              </a:spcBef>
              <a:buFont typeface="Wingdings" pitchFamily="2" charset="2"/>
              <a:buNone/>
              <a:defRPr/>
            </a:pPr>
            <a:endParaRPr lang="en-US" sz="2025" dirty="0">
              <a:solidFill>
                <a:prstClr val="black"/>
              </a:solidFill>
            </a:endParaRPr>
          </a:p>
          <a:p>
            <a:pPr algn="ctr">
              <a:spcBef>
                <a:spcPct val="20000"/>
              </a:spcBef>
              <a:buFont typeface="Wingdings" pitchFamily="2" charset="2"/>
              <a:buNone/>
              <a:defRPr/>
            </a:pPr>
            <a:r>
              <a:rPr lang="en-US" sz="2025" dirty="0">
                <a:solidFill>
                  <a:prstClr val="black"/>
                </a:solidFill>
              </a:rPr>
              <a:t>For questions about training products, e-mail </a:t>
            </a:r>
            <a:r>
              <a:rPr lang="en-US" sz="2025" dirty="0">
                <a:solidFill>
                  <a:prstClr val="black"/>
                </a:solidFill>
                <a:hlinkClick r:id="rId3"/>
              </a:rPr>
              <a:t>NMTP@cms.hhs.gov</a:t>
            </a:r>
            <a:endParaRPr lang="en-US" sz="2025" b="1" dirty="0">
              <a:solidFill>
                <a:prstClr val="black"/>
              </a:solidFill>
            </a:endParaRPr>
          </a:p>
          <a:p>
            <a:pPr algn="ctr">
              <a:spcBef>
                <a:spcPct val="20000"/>
              </a:spcBef>
              <a:buFont typeface="Wingdings" pitchFamily="2" charset="2"/>
              <a:buNone/>
              <a:defRPr/>
            </a:pPr>
            <a:r>
              <a:rPr lang="en-US" sz="2025" dirty="0">
                <a:solidFill>
                  <a:prstClr val="black"/>
                </a:solidFill>
              </a:rPr>
              <a:t>To view all available NMTP materials </a:t>
            </a:r>
            <a:br>
              <a:rPr lang="en-US" sz="2025" dirty="0">
                <a:solidFill>
                  <a:prstClr val="black"/>
                </a:solidFill>
              </a:rPr>
            </a:br>
            <a:r>
              <a:rPr lang="en-US" sz="2025" dirty="0">
                <a:solidFill>
                  <a:prstClr val="black"/>
                </a:solidFill>
              </a:rPr>
              <a:t>or to subscribe to our listserv, visit </a:t>
            </a:r>
          </a:p>
          <a:p>
            <a:pPr algn="ctr">
              <a:spcBef>
                <a:spcPct val="20000"/>
              </a:spcBef>
              <a:buFont typeface="Wingdings" pitchFamily="2" charset="2"/>
              <a:buNone/>
              <a:defRPr/>
            </a:pPr>
            <a:r>
              <a:rPr lang="en-US" sz="1800" dirty="0">
                <a:solidFill>
                  <a:prstClr val="black"/>
                </a:solidFill>
                <a:hlinkClick r:id="rId4"/>
              </a:rPr>
              <a:t>www.cms.gov/NationalMedicareTrainingProgram</a:t>
            </a:r>
            <a:endParaRPr lang="en-US" sz="1800" b="1" dirty="0">
              <a:solidFill>
                <a:prstClr val="black"/>
              </a:solidFill>
            </a:endParaRPr>
          </a:p>
        </p:txBody>
      </p:sp>
      <p:pic>
        <p:nvPicPr>
          <p:cNvPr id="3" name="Picture 7" descr="NMTP Logo Black.eps"/>
          <p:cNvPicPr>
            <a:picLocks noChangeAspect="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1905000" y="1757362"/>
            <a:ext cx="5562600" cy="700088"/>
          </a:xfrm>
          <a:prstGeom prst="rect">
            <a:avLst/>
          </a:prstGeom>
          <a:noFill/>
          <a:ln w="9525">
            <a:noFill/>
            <a:miter lim="800000"/>
            <a:headEnd/>
            <a:tailEnd/>
          </a:ln>
        </p:spPr>
      </p:pic>
    </p:spTree>
    <p:extLst>
      <p:ext uri="{BB962C8B-B14F-4D97-AF65-F5344CB8AC3E}">
        <p14:creationId xmlns:p14="http://schemas.microsoft.com/office/powerpoint/2010/main" val="4731789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picTx">
  <p:cSld name="Picture with Caption">
    <p:spTree>
      <p:nvGrpSpPr>
        <p:cNvPr id="1" name=""/>
        <p:cNvGrpSpPr/>
        <p:nvPr/>
      </p:nvGrpSpPr>
      <p:grpSpPr>
        <a:xfrm>
          <a:off x="0" y="0"/>
          <a:ext cx="0" cy="0"/>
          <a:chOff x="0" y="0"/>
          <a:chExt cx="0" cy="0"/>
        </a:xfrm>
      </p:grpSpPr>
      <p:sp>
        <p:nvSpPr>
          <p:cNvPr id="15" name="Rounded Rectangle 14"/>
          <p:cNvSpPr/>
          <p:nvPr/>
        </p:nvSpPr>
        <p:spPr>
          <a:xfrm>
            <a:off x="228600" y="171450"/>
            <a:ext cx="8695944" cy="452628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solidFill>
                <a:prstClr val="white"/>
              </a:solidFill>
            </a:endParaRPr>
          </a:p>
        </p:txBody>
      </p:sp>
      <p:grpSp>
        <p:nvGrpSpPr>
          <p:cNvPr id="8" name="Group 8"/>
          <p:cNvGrpSpPr>
            <a:grpSpLocks noChangeAspect="1"/>
          </p:cNvGrpSpPr>
          <p:nvPr/>
        </p:nvGrpSpPr>
        <p:grpSpPr bwMode="hidden">
          <a:xfrm>
            <a:off x="211665" y="4015474"/>
            <a:ext cx="8723376" cy="998685"/>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351" dirty="0">
                <a:solidFill>
                  <a:prstClr val="black"/>
                </a:solidFill>
              </a:endParaRPr>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351" dirty="0">
                <a:solidFill>
                  <a:prstClr val="black"/>
                </a:solidFill>
              </a:endParaRPr>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351" dirty="0">
                <a:solidFill>
                  <a:prstClr val="black"/>
                </a:solidFill>
              </a:endParaRPr>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351" dirty="0">
                <a:solidFill>
                  <a:prstClr val="black"/>
                </a:solidFill>
              </a:endParaRPr>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351" dirty="0">
                <a:solidFill>
                  <a:prstClr val="black"/>
                </a:solidFill>
              </a:endParaRPr>
            </a:p>
          </p:txBody>
        </p:sp>
      </p:grpSp>
      <p:sp>
        <p:nvSpPr>
          <p:cNvPr id="2" name="Title 1"/>
          <p:cNvSpPr>
            <a:spLocks noGrp="1"/>
          </p:cNvSpPr>
          <p:nvPr>
            <p:ph type="title"/>
          </p:nvPr>
        </p:nvSpPr>
        <p:spPr>
          <a:xfrm>
            <a:off x="4874159" y="254002"/>
            <a:ext cx="3812645" cy="1822451"/>
          </a:xfrm>
        </p:spPr>
        <p:txBody>
          <a:bodyPr anchor="b">
            <a:normAutofit/>
          </a:bodyPr>
          <a:lstStyle>
            <a:lvl1pPr algn="l">
              <a:defRPr sz="21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4868337" y="2089150"/>
            <a:ext cx="3818467" cy="1816100"/>
          </a:xfrm>
        </p:spPr>
        <p:txBody>
          <a:bodyPr>
            <a:normAutofit/>
          </a:bodyPr>
          <a:lstStyle>
            <a:lvl1pPr marL="0" indent="0">
              <a:buNone/>
              <a:defRPr sz="1351">
                <a:solidFill>
                  <a:srgbClr val="FFFFFF"/>
                </a:solidFill>
              </a:defRPr>
            </a:lvl1pPr>
            <a:lvl2pPr marL="342883" indent="0">
              <a:buNone/>
              <a:defRPr sz="900"/>
            </a:lvl2pPr>
            <a:lvl3pPr marL="685766" indent="0">
              <a:buNone/>
              <a:defRPr sz="751"/>
            </a:lvl3pPr>
            <a:lvl4pPr marL="1028649" indent="0">
              <a:buNone/>
              <a:defRPr sz="675"/>
            </a:lvl4pPr>
            <a:lvl5pPr marL="1371532" indent="0">
              <a:buNone/>
              <a:defRPr sz="675"/>
            </a:lvl5pPr>
            <a:lvl6pPr marL="1714414" indent="0">
              <a:buNone/>
              <a:defRPr sz="675"/>
            </a:lvl6pPr>
            <a:lvl7pPr marL="2057297" indent="0">
              <a:buNone/>
              <a:defRPr sz="675"/>
            </a:lvl7pPr>
            <a:lvl8pPr marL="2400180" indent="0">
              <a:buNone/>
              <a:defRPr sz="675"/>
            </a:lvl8pPr>
            <a:lvl9pPr marL="2743063"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solidFill>
                  <a:prstClr val="black"/>
                </a:solidFill>
              </a:rPr>
              <a:t>July 2017</a:t>
            </a:r>
          </a:p>
        </p:txBody>
      </p:sp>
      <p:sp>
        <p:nvSpPr>
          <p:cNvPr id="6" name="Footer Placeholder 5"/>
          <p:cNvSpPr>
            <a:spLocks noGrp="1"/>
          </p:cNvSpPr>
          <p:nvPr>
            <p:ph type="ftr" sz="quarter" idx="11"/>
          </p:nvPr>
        </p:nvSpPr>
        <p:spPr/>
        <p:txBody>
          <a:bodyPr/>
          <a:lstStyle/>
          <a:p>
            <a:r>
              <a:rPr lang="en-US" dirty="0">
                <a:solidFill>
                  <a:prstClr val="black"/>
                </a:solidFill>
              </a:rPr>
              <a:t>Medicare 101</a:t>
            </a:r>
          </a:p>
        </p:txBody>
      </p:sp>
      <p:sp>
        <p:nvSpPr>
          <p:cNvPr id="7" name="Slide Number Placeholder 6"/>
          <p:cNvSpPr>
            <a:spLocks noGrp="1"/>
          </p:cNvSpPr>
          <p:nvPr>
            <p:ph type="sldNum" sz="quarter" idx="12"/>
          </p:nvPr>
        </p:nvSpPr>
        <p:spPr/>
        <p:txBody>
          <a:bodyPr/>
          <a:lstStyle/>
          <a:p>
            <a:fld id="{5C58E141-1EA8-4B04-BD8D-B0B9CBA485AA}" type="slidenum">
              <a:rPr lang="en-US" smtClean="0">
                <a:solidFill>
                  <a:prstClr val="black"/>
                </a:solidFill>
              </a:rPr>
              <a:pPr/>
              <a:t>‹#›</a:t>
            </a:fld>
            <a:endParaRPr lang="en-US" dirty="0">
              <a:solidFill>
                <a:prstClr val="black"/>
              </a:solidFill>
            </a:endParaRPr>
          </a:p>
        </p:txBody>
      </p:sp>
      <p:sp>
        <p:nvSpPr>
          <p:cNvPr id="3" name="Picture Placeholder 2"/>
          <p:cNvSpPr>
            <a:spLocks noGrp="1"/>
          </p:cNvSpPr>
          <p:nvPr>
            <p:ph type="pic" idx="1"/>
          </p:nvPr>
        </p:nvSpPr>
        <p:spPr>
          <a:xfrm>
            <a:off x="838200" y="1028700"/>
            <a:ext cx="3566160" cy="219456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2400">
                <a:solidFill>
                  <a:schemeClr val="bg1"/>
                </a:solidFill>
              </a:defRPr>
            </a:lvl1pPr>
            <a:lvl2pPr marL="342883" indent="0">
              <a:buNone/>
              <a:defRPr sz="2100"/>
            </a:lvl2pPr>
            <a:lvl3pPr marL="685766" indent="0">
              <a:buNone/>
              <a:defRPr sz="1800"/>
            </a:lvl3pPr>
            <a:lvl4pPr marL="1028649" indent="0">
              <a:buNone/>
              <a:defRPr sz="1500"/>
            </a:lvl4pPr>
            <a:lvl5pPr marL="1371532" indent="0">
              <a:buNone/>
              <a:defRPr sz="1500"/>
            </a:lvl5pPr>
            <a:lvl6pPr marL="1714414" indent="0">
              <a:buNone/>
              <a:defRPr sz="1500"/>
            </a:lvl6pPr>
            <a:lvl7pPr marL="2057297" indent="0">
              <a:buNone/>
              <a:defRPr sz="1500"/>
            </a:lvl7pPr>
            <a:lvl8pPr marL="2400180" indent="0">
              <a:buNone/>
              <a:defRPr sz="1500"/>
            </a:lvl8pPr>
            <a:lvl9pPr marL="2743063" indent="0">
              <a:buNone/>
              <a:defRPr sz="1500"/>
            </a:lvl9pPr>
          </a:lstStyle>
          <a:p>
            <a:r>
              <a:rPr lang="en-US" dirty="0"/>
              <a:t>Click icon to add picture</a:t>
            </a:r>
          </a:p>
        </p:txBody>
      </p:sp>
    </p:spTree>
    <p:extLst>
      <p:ext uri="{BB962C8B-B14F-4D97-AF65-F5344CB8AC3E}">
        <p14:creationId xmlns:p14="http://schemas.microsoft.com/office/powerpoint/2010/main" val="15448628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1" y="1"/>
            <a:ext cx="7886700" cy="685800"/>
          </a:xfrm>
        </p:spPr>
        <p:txBody>
          <a:bodyPr>
            <a:normAutofit/>
          </a:bodyPr>
          <a:lstStyle>
            <a:lvl1pPr>
              <a:defRPr b="1"/>
            </a:lvl1pPr>
          </a:lstStyle>
          <a:p>
            <a:r>
              <a:rPr lang="en-US" dirty="0"/>
              <a:t>Click to edit Master title style</a:t>
            </a:r>
          </a:p>
        </p:txBody>
      </p:sp>
      <p:sp>
        <p:nvSpPr>
          <p:cNvPr id="3" name="Date Placeholder 2"/>
          <p:cNvSpPr>
            <a:spLocks noGrp="1"/>
          </p:cNvSpPr>
          <p:nvPr>
            <p:ph type="dt" sz="half" idx="10"/>
          </p:nvPr>
        </p:nvSpPr>
        <p:spPr/>
        <p:txBody>
          <a:bodyPr/>
          <a:lstStyle/>
          <a:p>
            <a:r>
              <a:rPr lang="en-US" dirty="0"/>
              <a:t>July 2017</a:t>
            </a:r>
          </a:p>
        </p:txBody>
      </p:sp>
      <p:sp>
        <p:nvSpPr>
          <p:cNvPr id="4" name="Footer Placeholder 3"/>
          <p:cNvSpPr>
            <a:spLocks noGrp="1"/>
          </p:cNvSpPr>
          <p:nvPr>
            <p:ph type="ftr" sz="quarter" idx="11"/>
          </p:nvPr>
        </p:nvSpPr>
        <p:spPr/>
        <p:txBody>
          <a:bodyPr/>
          <a:lstStyle/>
          <a:p>
            <a:r>
              <a:rPr lang="en-US" dirty="0"/>
              <a:t>Medicare 101</a:t>
            </a:r>
          </a:p>
        </p:txBody>
      </p:sp>
      <p:sp>
        <p:nvSpPr>
          <p:cNvPr id="5" name="Slide Number Placeholder 4"/>
          <p:cNvSpPr>
            <a:spLocks noGrp="1"/>
          </p:cNvSpPr>
          <p:nvPr>
            <p:ph type="sldNum" sz="quarter" idx="12"/>
          </p:nvPr>
        </p:nvSpPr>
        <p:spPr/>
        <p:txBody>
          <a:bodyPr/>
          <a:lstStyle/>
          <a:p>
            <a:fld id="{F62912B7-67D0-4C7F-B2EE-F336CB0BE48F}" type="slidenum">
              <a:rPr lang="en-US" smtClean="0"/>
              <a:t>‹#›</a:t>
            </a:fld>
            <a:endParaRPr lang="en-US" dirty="0"/>
          </a:p>
        </p:txBody>
      </p:sp>
    </p:spTree>
    <p:extLst>
      <p:ext uri="{BB962C8B-B14F-4D97-AF65-F5344CB8AC3E}">
        <p14:creationId xmlns:p14="http://schemas.microsoft.com/office/powerpoint/2010/main" val="2009524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015 Question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28704"/>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p:cNvSpPr txBox="1">
            <a:spLocks/>
          </p:cNvSpPr>
          <p:nvPr userDrawn="1"/>
        </p:nvSpPr>
        <p:spPr>
          <a:xfrm>
            <a:off x="0" y="-21554"/>
            <a:ext cx="9144000" cy="857250"/>
          </a:xfrm>
          <a:prstGeom prst="rect">
            <a:avLst/>
          </a:prstGeom>
          <a:solidFill>
            <a:srgbClr val="FFD004"/>
          </a:solidFill>
          <a:effectLst>
            <a:outerShdw dist="76200" dir="5640000" algn="tl" rotWithShape="0">
              <a:srgbClr val="084A9C"/>
            </a:outerShdw>
          </a:effectLst>
        </p:spPr>
        <p:txBody>
          <a:bodyPr vert="horz" lIns="68580" tIns="34291" rIns="68580" bIns="34291" rtlCol="0" anchor="ctr">
            <a:noAutofit/>
          </a:bodyPr>
          <a:lstStyle>
            <a:lvl1pPr indent="0" algn="ctr" defTabSz="914400" rtl="0" eaLnBrk="1" latinLnBrk="0" hangingPunct="1">
              <a:spcBef>
                <a:spcPts val="0"/>
              </a:spcBef>
              <a:buNone/>
              <a:defRPr sz="4400" b="1" kern="1200">
                <a:solidFill>
                  <a:schemeClr val="tx1"/>
                </a:solidFill>
                <a:latin typeface="+mj-lt"/>
                <a:ea typeface="+mj-ea"/>
                <a:cs typeface="+mj-cs"/>
              </a:defRPr>
            </a:lvl1pPr>
          </a:lstStyle>
          <a:p>
            <a:pPr>
              <a:defRPr/>
            </a:pPr>
            <a:endParaRPr lang="en-US" sz="2700" dirty="0">
              <a:solidFill>
                <a:sysClr val="windowText" lastClr="000000"/>
              </a:solidFill>
            </a:endParaRPr>
          </a:p>
        </p:txBody>
      </p:sp>
      <p:sp>
        <p:nvSpPr>
          <p:cNvPr id="8" name="Date Placeholder 3"/>
          <p:cNvSpPr>
            <a:spLocks noGrp="1"/>
          </p:cNvSpPr>
          <p:nvPr>
            <p:ph type="dt" sz="half" idx="2"/>
          </p:nvPr>
        </p:nvSpPr>
        <p:spPr>
          <a:xfrm>
            <a:off x="457200" y="4755360"/>
            <a:ext cx="2133600" cy="273844"/>
          </a:xfrm>
          <a:prstGeom prst="rect">
            <a:avLst/>
          </a:prstGeom>
        </p:spPr>
        <p:txBody>
          <a:bodyPr vert="horz" lIns="91440" tIns="45720" rIns="91440" bIns="45720" rtlCol="0" anchor="ctr"/>
          <a:lstStyle>
            <a:lvl1pPr algn="l">
              <a:defRPr sz="900">
                <a:solidFill>
                  <a:schemeClr val="tx1"/>
                </a:solidFill>
              </a:defRPr>
            </a:lvl1pPr>
          </a:lstStyle>
          <a:p>
            <a:r>
              <a:rPr lang="en-US" dirty="0">
                <a:solidFill>
                  <a:prstClr val="black"/>
                </a:solidFill>
              </a:rPr>
              <a:t>July 2017</a:t>
            </a:r>
          </a:p>
        </p:txBody>
      </p:sp>
      <p:sp>
        <p:nvSpPr>
          <p:cNvPr id="9" name="Footer Placeholder 4"/>
          <p:cNvSpPr>
            <a:spLocks noGrp="1"/>
          </p:cNvSpPr>
          <p:nvPr>
            <p:ph type="ftr" sz="quarter" idx="3"/>
          </p:nvPr>
        </p:nvSpPr>
        <p:spPr>
          <a:xfrm>
            <a:off x="2590800" y="4755360"/>
            <a:ext cx="3962400" cy="273844"/>
          </a:xfrm>
          <a:prstGeom prst="rect">
            <a:avLst/>
          </a:prstGeom>
        </p:spPr>
        <p:txBody>
          <a:bodyPr vert="horz" lIns="91440" tIns="45720" rIns="91440" bIns="45720" rtlCol="0" anchor="ctr"/>
          <a:lstStyle>
            <a:lvl1pPr algn="ctr">
              <a:defRPr sz="900">
                <a:solidFill>
                  <a:schemeClr val="tx1"/>
                </a:solidFill>
              </a:defRPr>
            </a:lvl1pPr>
          </a:lstStyle>
          <a:p>
            <a:r>
              <a:rPr lang="en-US" dirty="0">
                <a:solidFill>
                  <a:prstClr val="black"/>
                </a:solidFill>
              </a:rPr>
              <a:t>Medicare 101</a:t>
            </a:r>
          </a:p>
        </p:txBody>
      </p:sp>
      <p:sp>
        <p:nvSpPr>
          <p:cNvPr id="10" name="Slide Number Placeholder 5"/>
          <p:cNvSpPr>
            <a:spLocks noGrp="1"/>
          </p:cNvSpPr>
          <p:nvPr>
            <p:ph type="sldNum" sz="quarter" idx="4"/>
          </p:nvPr>
        </p:nvSpPr>
        <p:spPr>
          <a:xfrm>
            <a:off x="6553200" y="4755360"/>
            <a:ext cx="2133600" cy="273844"/>
          </a:xfrm>
          <a:prstGeom prst="rect">
            <a:avLst/>
          </a:prstGeom>
        </p:spPr>
        <p:txBody>
          <a:bodyPr vert="horz" lIns="91440" tIns="45720" rIns="91440" bIns="45720" rtlCol="0" anchor="ctr"/>
          <a:lstStyle>
            <a:lvl1pPr algn="r">
              <a:defRPr sz="900">
                <a:solidFill>
                  <a:schemeClr val="tx1"/>
                </a:solidFill>
              </a:defRPr>
            </a:lvl1pPr>
          </a:lstStyle>
          <a:p>
            <a:fld id="{78C0CC3C-85F1-4D86-9B70-8D9F8B17F046}" type="slidenum">
              <a:rPr lang="en-US" smtClean="0">
                <a:solidFill>
                  <a:prstClr val="black"/>
                </a:solidFill>
              </a:rPr>
              <a:pPr/>
              <a:t>‹#›</a:t>
            </a:fld>
            <a:endParaRPr lang="en-US" dirty="0">
              <a:solidFill>
                <a:prstClr val="black"/>
              </a:solidFill>
            </a:endParaRPr>
          </a:p>
        </p:txBody>
      </p:sp>
      <p:sp>
        <p:nvSpPr>
          <p:cNvPr id="11" name="Title 1"/>
          <p:cNvSpPr>
            <a:spLocks noGrp="1"/>
          </p:cNvSpPr>
          <p:nvPr>
            <p:ph type="title"/>
          </p:nvPr>
        </p:nvSpPr>
        <p:spPr>
          <a:xfrm>
            <a:off x="0" y="0"/>
            <a:ext cx="9144000" cy="857250"/>
          </a:xfrm>
        </p:spPr>
        <p:txBody>
          <a:bodyPr>
            <a:normAutofit/>
          </a:bodyPr>
          <a:lstStyle>
            <a:lvl1pPr>
              <a:defRPr sz="2700" b="1" baseline="0">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23111842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6" name="Content Placeholder 2"/>
          <p:cNvSpPr>
            <a:spLocks noGrp="1"/>
          </p:cNvSpPr>
          <p:nvPr>
            <p:ph sz="half" idx="1"/>
          </p:nvPr>
        </p:nvSpPr>
        <p:spPr>
          <a:xfrm>
            <a:off x="0" y="6"/>
            <a:ext cx="9144000" cy="5143499"/>
          </a:xfrm>
          <a:prstGeom prst="rect">
            <a:avLst/>
          </a:prstGeom>
        </p:spPr>
        <p:txBody>
          <a:bodyPr/>
          <a:lstStyle>
            <a:lvl1pPr>
              <a:defRPr sz="2100"/>
            </a:lvl1pPr>
            <a:lvl2pPr>
              <a:defRPr sz="1800"/>
            </a:lvl2pPr>
            <a:lvl3pPr>
              <a:defRPr sz="1500"/>
            </a:lvl3pPr>
            <a:lvl4pPr>
              <a:defRPr sz="1351"/>
            </a:lvl4pPr>
            <a:lvl5pPr>
              <a:defRPr sz="1351"/>
            </a:lvl5pPr>
            <a:lvl6pPr>
              <a:defRPr sz="1351"/>
            </a:lvl6pPr>
            <a:lvl7pPr>
              <a:defRPr sz="1351"/>
            </a:lvl7pPr>
            <a:lvl8pPr>
              <a:defRPr sz="1351"/>
            </a:lvl8pPr>
            <a:lvl9pPr>
              <a:defRPr sz="135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2"/>
          </p:nvPr>
        </p:nvSpPr>
        <p:spPr/>
        <p:txBody>
          <a:bodyPr/>
          <a:lstStyle>
            <a:lvl1pPr>
              <a:defRPr>
                <a:solidFill>
                  <a:srgbClr val="C00000"/>
                </a:solidFill>
                <a:latin typeface="Tahoma" pitchFamily="34" charset="0"/>
                <a:ea typeface="Tahoma" pitchFamily="34" charset="0"/>
                <a:cs typeface="Tahoma" pitchFamily="34" charset="0"/>
              </a:defRPr>
            </a:lvl1pPr>
          </a:lstStyle>
          <a:p>
            <a:fld id="{005AC1BB-748C-4072-AD1D-7EB7D4BE5829}" type="slidenum">
              <a:rPr lang="en-US" b="1" smtClean="0">
                <a:latin typeface="Calibri"/>
              </a:rPr>
              <a:pPr/>
              <a:t>‹#›</a:t>
            </a:fld>
            <a:endParaRPr lang="en-US" dirty="0"/>
          </a:p>
        </p:txBody>
      </p:sp>
    </p:spTree>
    <p:extLst>
      <p:ext uri="{BB962C8B-B14F-4D97-AF65-F5344CB8AC3E}">
        <p14:creationId xmlns:p14="http://schemas.microsoft.com/office/powerpoint/2010/main" val="19886040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1_CMS content2">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371601"/>
            <a:ext cx="8229600" cy="322302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Placeholder 8"/>
          <p:cNvSpPr>
            <a:spLocks noGrp="1"/>
          </p:cNvSpPr>
          <p:nvPr>
            <p:ph type="title"/>
          </p:nvPr>
        </p:nvSpPr>
        <p:spPr>
          <a:xfrm>
            <a:off x="0" y="0"/>
            <a:ext cx="9144000" cy="108585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p>
            <a:endParaRPr lang="en-US" dirty="0"/>
          </a:p>
        </p:txBody>
      </p:sp>
      <p:sp>
        <p:nvSpPr>
          <p:cNvPr id="4" name="Date Placeholder 3"/>
          <p:cNvSpPr>
            <a:spLocks noGrp="1"/>
          </p:cNvSpPr>
          <p:nvPr>
            <p:ph type="dt" sz="half" idx="2"/>
          </p:nvPr>
        </p:nvSpPr>
        <p:spPr>
          <a:xfrm>
            <a:off x="457200" y="4767268"/>
            <a:ext cx="2133600" cy="273844"/>
          </a:xfrm>
          <a:prstGeom prst="rect">
            <a:avLst/>
          </a:prstGeom>
        </p:spPr>
        <p:txBody>
          <a:bodyPr vert="horz" lIns="91440" tIns="45720" rIns="91440" bIns="45720" rtlCol="0" anchor="ctr"/>
          <a:lstStyle>
            <a:lvl1pPr algn="l">
              <a:defRPr sz="675">
                <a:solidFill>
                  <a:schemeClr val="tx1">
                    <a:tint val="75000"/>
                  </a:schemeClr>
                </a:solidFill>
              </a:defRPr>
            </a:lvl1pPr>
          </a:lstStyle>
          <a:p>
            <a:r>
              <a:rPr lang="en-US" dirty="0">
                <a:solidFill>
                  <a:prstClr val="black">
                    <a:tint val="75000"/>
                  </a:prstClr>
                </a:solidFill>
              </a:rPr>
              <a:t>July 2017</a:t>
            </a:r>
          </a:p>
        </p:txBody>
      </p:sp>
      <p:sp>
        <p:nvSpPr>
          <p:cNvPr id="5" name="Footer Placeholder 4"/>
          <p:cNvSpPr>
            <a:spLocks noGrp="1"/>
          </p:cNvSpPr>
          <p:nvPr>
            <p:ph type="ftr" sz="quarter" idx="3"/>
          </p:nvPr>
        </p:nvSpPr>
        <p:spPr>
          <a:xfrm>
            <a:off x="3124200" y="4767268"/>
            <a:ext cx="2895600" cy="273844"/>
          </a:xfrm>
          <a:prstGeom prst="rect">
            <a:avLst/>
          </a:prstGeom>
        </p:spPr>
        <p:txBody>
          <a:bodyPr vert="horz" lIns="91440" tIns="45720" rIns="91440" bIns="45720" rtlCol="0" anchor="ctr"/>
          <a:lstStyle>
            <a:lvl1pPr algn="ctr">
              <a:defRPr sz="675">
                <a:solidFill>
                  <a:schemeClr val="tx1">
                    <a:tint val="75000"/>
                  </a:schemeClr>
                </a:solidFill>
              </a:defRPr>
            </a:lvl1pPr>
          </a:lstStyle>
          <a:p>
            <a:r>
              <a:rPr lang="en-US" dirty="0">
                <a:solidFill>
                  <a:prstClr val="black">
                    <a:tint val="75000"/>
                  </a:prstClr>
                </a:solidFill>
              </a:rPr>
              <a:t>Medicare 101</a:t>
            </a:r>
          </a:p>
        </p:txBody>
      </p:sp>
      <p:sp>
        <p:nvSpPr>
          <p:cNvPr id="8" name="Slide Number Placeholder 5"/>
          <p:cNvSpPr>
            <a:spLocks noGrp="1"/>
          </p:cNvSpPr>
          <p:nvPr>
            <p:ph type="sldNum" sz="quarter" idx="12"/>
          </p:nvPr>
        </p:nvSpPr>
        <p:spPr>
          <a:xfrm>
            <a:off x="6553200" y="4767268"/>
            <a:ext cx="2133600" cy="273844"/>
          </a:xfrm>
        </p:spPr>
        <p:txBody>
          <a:bodyPr/>
          <a:lstStyle/>
          <a:p>
            <a:fld id="{4C7DC1E6-81B2-456F-AAD5-518541D82B07}"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8365904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015 Two Content Slid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09675"/>
            <a:ext cx="4038600" cy="3486150"/>
          </a:xfrm>
          <a:ln>
            <a:noFill/>
          </a:ln>
        </p:spPr>
        <p:txBody>
          <a:bodyPr/>
          <a:lstStyle>
            <a:lvl1pPr>
              <a:buClrTx/>
              <a:defRPr sz="1951" b="1"/>
            </a:lvl1pPr>
            <a:lvl2pPr>
              <a:defRPr sz="1800" b="0"/>
            </a:lvl2pPr>
            <a:lvl3pPr>
              <a:defRPr sz="1800" b="0"/>
            </a:lvl3pPr>
            <a:lvl4pPr>
              <a:defRPr sz="1800" b="0"/>
            </a:lvl4pPr>
            <a:lvl5pPr>
              <a:defRPr sz="1800" b="0"/>
            </a:lvl5pPr>
            <a:lvl6pPr>
              <a:defRPr sz="1351"/>
            </a:lvl6pPr>
            <a:lvl7pPr>
              <a:defRPr sz="1351"/>
            </a:lvl7pPr>
            <a:lvl8pPr>
              <a:defRPr sz="1351"/>
            </a:lvl8pPr>
            <a:lvl9pPr>
              <a:defRPr sz="1351"/>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724400" y="1209675"/>
            <a:ext cx="3962400" cy="3486150"/>
          </a:xfrm>
          <a:ln>
            <a:noFill/>
          </a:ln>
        </p:spPr>
        <p:txBody>
          <a:bodyPr/>
          <a:lstStyle>
            <a:lvl1pPr>
              <a:buClrTx/>
              <a:defRPr sz="1951" b="1"/>
            </a:lvl1pPr>
            <a:lvl2pPr>
              <a:defRPr sz="1800" b="0"/>
            </a:lvl2pPr>
            <a:lvl3pPr>
              <a:defRPr sz="1800" b="0"/>
            </a:lvl3pPr>
            <a:lvl4pPr>
              <a:defRPr sz="1800" b="0"/>
            </a:lvl4pPr>
            <a:lvl5pPr>
              <a:defRPr sz="1800" b="0"/>
            </a:lvl5pPr>
            <a:lvl6pPr>
              <a:defRPr sz="1351"/>
            </a:lvl6pPr>
            <a:lvl7pPr>
              <a:defRPr sz="1351"/>
            </a:lvl7pPr>
            <a:lvl8pPr>
              <a:defRPr sz="1351"/>
            </a:lvl8pPr>
            <a:lvl9pPr>
              <a:defRPr sz="1351"/>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4"/>
          <p:cNvSpPr>
            <a:spLocks noGrp="1"/>
          </p:cNvSpPr>
          <p:nvPr>
            <p:ph type="title"/>
          </p:nvPr>
        </p:nvSpPr>
        <p:spPr>
          <a:xfrm>
            <a:off x="0" y="0"/>
            <a:ext cx="9144000" cy="889658"/>
          </a:xfrm>
        </p:spPr>
        <p:txBody>
          <a:bodyPr/>
          <a:lstStyle/>
          <a:p>
            <a:r>
              <a:rPr lang="en-US" dirty="0"/>
              <a:t>Click to edit Master title style</a:t>
            </a:r>
          </a:p>
        </p:txBody>
      </p:sp>
      <p:sp>
        <p:nvSpPr>
          <p:cNvPr id="10" name="Date Placeholder 1"/>
          <p:cNvSpPr>
            <a:spLocks noGrp="1"/>
          </p:cNvSpPr>
          <p:nvPr>
            <p:ph type="dt" sz="half" idx="10"/>
          </p:nvPr>
        </p:nvSpPr>
        <p:spPr>
          <a:xfrm>
            <a:off x="457200" y="4755360"/>
            <a:ext cx="2133600" cy="273844"/>
          </a:xfrm>
          <a:prstGeom prst="rect">
            <a:avLst/>
          </a:prstGeom>
        </p:spPr>
        <p:txBody>
          <a:bodyPr anchor="ctr"/>
          <a:lstStyle>
            <a:lvl1pPr>
              <a:defRPr sz="900">
                <a:solidFill>
                  <a:schemeClr val="tx1"/>
                </a:solidFill>
              </a:defRPr>
            </a:lvl1pPr>
          </a:lstStyle>
          <a:p>
            <a:r>
              <a:rPr lang="en-US" dirty="0">
                <a:solidFill>
                  <a:prstClr val="black"/>
                </a:solidFill>
              </a:rPr>
              <a:t>July 2017</a:t>
            </a:r>
          </a:p>
        </p:txBody>
      </p:sp>
      <p:sp>
        <p:nvSpPr>
          <p:cNvPr id="11" name="Footer Placeholder 2"/>
          <p:cNvSpPr>
            <a:spLocks noGrp="1"/>
          </p:cNvSpPr>
          <p:nvPr>
            <p:ph type="ftr" sz="quarter" idx="3"/>
          </p:nvPr>
        </p:nvSpPr>
        <p:spPr>
          <a:xfrm>
            <a:off x="2590800" y="4755360"/>
            <a:ext cx="3962400" cy="273844"/>
          </a:xfrm>
          <a:prstGeom prst="rect">
            <a:avLst/>
          </a:prstGeom>
        </p:spPr>
        <p:txBody>
          <a:bodyPr anchor="ctr"/>
          <a:lstStyle>
            <a:lvl1pPr>
              <a:defRPr sz="900">
                <a:solidFill>
                  <a:schemeClr val="tx1"/>
                </a:solidFill>
              </a:defRPr>
            </a:lvl1pPr>
          </a:lstStyle>
          <a:p>
            <a:r>
              <a:rPr lang="en-US" dirty="0">
                <a:solidFill>
                  <a:prstClr val="black"/>
                </a:solidFill>
              </a:rPr>
              <a:t>Medicare 101</a:t>
            </a:r>
          </a:p>
        </p:txBody>
      </p:sp>
      <p:sp>
        <p:nvSpPr>
          <p:cNvPr id="12" name="Slide Number Placeholder 3"/>
          <p:cNvSpPr>
            <a:spLocks noGrp="1"/>
          </p:cNvSpPr>
          <p:nvPr>
            <p:ph type="sldNum" sz="quarter" idx="4"/>
          </p:nvPr>
        </p:nvSpPr>
        <p:spPr>
          <a:xfrm>
            <a:off x="6553200" y="4755360"/>
            <a:ext cx="2133600" cy="273844"/>
          </a:xfrm>
          <a:prstGeom prst="rect">
            <a:avLst/>
          </a:prstGeom>
        </p:spPr>
        <p:txBody>
          <a:bodyPr anchor="ctr"/>
          <a:lstStyle>
            <a:lvl1pPr>
              <a:defRPr sz="900">
                <a:solidFill>
                  <a:schemeClr val="tx1"/>
                </a:solidFill>
              </a:defRPr>
            </a:lvl1pPr>
          </a:lstStyle>
          <a:p>
            <a:fld id="{78C0CC3C-85F1-4D86-9B70-8D9F8B17F046}"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705062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Slide">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dirty="0"/>
              <a:t>July 2017</a:t>
            </a:r>
          </a:p>
        </p:txBody>
      </p:sp>
      <p:sp>
        <p:nvSpPr>
          <p:cNvPr id="5" name="Footer Placeholder 4"/>
          <p:cNvSpPr>
            <a:spLocks noGrp="1"/>
          </p:cNvSpPr>
          <p:nvPr>
            <p:ph type="ftr" sz="quarter" idx="11"/>
          </p:nvPr>
        </p:nvSpPr>
        <p:spPr/>
        <p:txBody>
          <a:bodyPr/>
          <a:lstStyle/>
          <a:p>
            <a:r>
              <a:rPr lang="en-US" dirty="0"/>
              <a:t>Medicare 101</a:t>
            </a:r>
          </a:p>
        </p:txBody>
      </p:sp>
      <p:sp>
        <p:nvSpPr>
          <p:cNvPr id="6" name="Slide Number Placeholder 5"/>
          <p:cNvSpPr>
            <a:spLocks noGrp="1"/>
          </p:cNvSpPr>
          <p:nvPr>
            <p:ph type="sldNum" sz="quarter" idx="12"/>
          </p:nvPr>
        </p:nvSpPr>
        <p:spPr/>
        <p:txBody>
          <a:bodyPr/>
          <a:lstStyle/>
          <a:p>
            <a:fld id="{7B3B7BDD-940E-F142-917B-04B867A4ECC6}" type="slidenum">
              <a:rPr lang="en-US" smtClean="0"/>
              <a:t>‹#›</a:t>
            </a:fld>
            <a:endParaRPr lang="en-US" dirty="0"/>
          </a:p>
        </p:txBody>
      </p:sp>
    </p:spTree>
    <p:extLst>
      <p:ext uri="{BB962C8B-B14F-4D97-AF65-F5344CB8AC3E}">
        <p14:creationId xmlns:p14="http://schemas.microsoft.com/office/powerpoint/2010/main" val="27865810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3375"/>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351"/>
            </a:lvl1pPr>
            <a:lvl2pPr marL="257162" indent="0" algn="ctr">
              <a:buNone/>
              <a:defRPr sz="1125"/>
            </a:lvl2pPr>
            <a:lvl3pPr marL="514324" indent="0" algn="ctr">
              <a:buNone/>
              <a:defRPr sz="1013"/>
            </a:lvl3pPr>
            <a:lvl4pPr marL="771487" indent="0" algn="ctr">
              <a:buNone/>
              <a:defRPr sz="900"/>
            </a:lvl4pPr>
            <a:lvl5pPr marL="1028649" indent="0" algn="ctr">
              <a:buNone/>
              <a:defRPr sz="900"/>
            </a:lvl5pPr>
            <a:lvl6pPr marL="1285811" indent="0" algn="ctr">
              <a:buNone/>
              <a:defRPr sz="900"/>
            </a:lvl6pPr>
            <a:lvl7pPr marL="1542973" indent="0" algn="ctr">
              <a:buNone/>
              <a:defRPr sz="900"/>
            </a:lvl7pPr>
            <a:lvl8pPr marL="1800135" indent="0" algn="ctr">
              <a:buNone/>
              <a:defRPr sz="900"/>
            </a:lvl8pPr>
            <a:lvl9pPr marL="2057297" indent="0" algn="ctr">
              <a:buNone/>
              <a:defRPr sz="9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r>
              <a:rPr lang="en-US" dirty="0">
                <a:solidFill>
                  <a:prstClr val="black">
                    <a:tint val="75000"/>
                  </a:prstClr>
                </a:solidFill>
              </a:rPr>
              <a:t>July 2017</a:t>
            </a:r>
          </a:p>
        </p:txBody>
      </p:sp>
      <p:sp>
        <p:nvSpPr>
          <p:cNvPr id="5" name="Footer Placeholder 4"/>
          <p:cNvSpPr>
            <a:spLocks noGrp="1"/>
          </p:cNvSpPr>
          <p:nvPr>
            <p:ph type="ftr" sz="quarter" idx="11"/>
          </p:nvPr>
        </p:nvSpPr>
        <p:spPr/>
        <p:txBody>
          <a:bodyPr/>
          <a:lstStyle>
            <a:lvl1pPr>
              <a:defRPr/>
            </a:lvl1pPr>
          </a:lstStyle>
          <a:p>
            <a:r>
              <a:rPr lang="en-US" dirty="0">
                <a:solidFill>
                  <a:prstClr val="black">
                    <a:tint val="75000"/>
                  </a:prstClr>
                </a:solidFill>
              </a:rPr>
              <a:t>Medicare 101</a:t>
            </a:r>
          </a:p>
        </p:txBody>
      </p:sp>
      <p:sp>
        <p:nvSpPr>
          <p:cNvPr id="6" name="Slide Number Placeholder 5"/>
          <p:cNvSpPr>
            <a:spLocks noGrp="1"/>
          </p:cNvSpPr>
          <p:nvPr>
            <p:ph type="sldNum" sz="quarter" idx="12"/>
          </p:nvPr>
        </p:nvSpPr>
        <p:spPr/>
        <p:txBody>
          <a:bodyPr/>
          <a:lstStyle/>
          <a:p>
            <a:fld id="{D60A6685-DBF6-4C41-A0CC-AA9EA7A85A2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637859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dirty="0">
                <a:solidFill>
                  <a:prstClr val="black">
                    <a:tint val="75000"/>
                  </a:prstClr>
                </a:solidFill>
              </a:rPr>
              <a:t>July 2017</a:t>
            </a:r>
          </a:p>
        </p:txBody>
      </p:sp>
      <p:sp>
        <p:nvSpPr>
          <p:cNvPr id="5" name="Footer Placeholder 4"/>
          <p:cNvSpPr>
            <a:spLocks noGrp="1"/>
          </p:cNvSpPr>
          <p:nvPr>
            <p:ph type="ftr" sz="quarter" idx="11"/>
          </p:nvPr>
        </p:nvSpPr>
        <p:spPr/>
        <p:txBody>
          <a:bodyPr/>
          <a:lstStyle>
            <a:lvl1pPr>
              <a:defRPr/>
            </a:lvl1pPr>
          </a:lstStyle>
          <a:p>
            <a:r>
              <a:rPr lang="en-US" dirty="0">
                <a:solidFill>
                  <a:prstClr val="black">
                    <a:tint val="75000"/>
                  </a:prstClr>
                </a:solidFill>
              </a:rPr>
              <a:t>Medicare 101</a:t>
            </a:r>
          </a:p>
        </p:txBody>
      </p:sp>
      <p:sp>
        <p:nvSpPr>
          <p:cNvPr id="6" name="Slide Number Placeholder 5"/>
          <p:cNvSpPr>
            <a:spLocks noGrp="1"/>
          </p:cNvSpPr>
          <p:nvPr>
            <p:ph type="sldNum" sz="quarter" idx="12"/>
          </p:nvPr>
        </p:nvSpPr>
        <p:spPr/>
        <p:txBody>
          <a:bodyPr/>
          <a:lstStyle/>
          <a:p>
            <a:fld id="{D60A6685-DBF6-4C41-A0CC-AA9EA7A85A2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656380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9" y="1282310"/>
            <a:ext cx="7886700" cy="2139553"/>
          </a:xfrm>
        </p:spPr>
        <p:txBody>
          <a:bodyPr anchor="b"/>
          <a:lstStyle>
            <a:lvl1pPr>
              <a:defRPr sz="3375"/>
            </a:lvl1pPr>
          </a:lstStyle>
          <a:p>
            <a:r>
              <a:rPr lang="en-US"/>
              <a:t>Click to edit Master title style</a:t>
            </a:r>
          </a:p>
        </p:txBody>
      </p:sp>
      <p:sp>
        <p:nvSpPr>
          <p:cNvPr id="3" name="Text Placeholder 2"/>
          <p:cNvSpPr>
            <a:spLocks noGrp="1"/>
          </p:cNvSpPr>
          <p:nvPr>
            <p:ph type="body" idx="1"/>
          </p:nvPr>
        </p:nvSpPr>
        <p:spPr>
          <a:xfrm>
            <a:off x="623889" y="3442102"/>
            <a:ext cx="7886700" cy="1125140"/>
          </a:xfrm>
        </p:spPr>
        <p:txBody>
          <a:bodyPr/>
          <a:lstStyle>
            <a:lvl1pPr marL="0" indent="0">
              <a:buNone/>
              <a:defRPr sz="1351">
                <a:solidFill>
                  <a:schemeClr val="tx1">
                    <a:tint val="75000"/>
                  </a:schemeClr>
                </a:solidFill>
              </a:defRPr>
            </a:lvl1pPr>
            <a:lvl2pPr marL="257162" indent="0">
              <a:buNone/>
              <a:defRPr sz="1125">
                <a:solidFill>
                  <a:schemeClr val="tx1">
                    <a:tint val="75000"/>
                  </a:schemeClr>
                </a:solidFill>
              </a:defRPr>
            </a:lvl2pPr>
            <a:lvl3pPr marL="514324" indent="0">
              <a:buNone/>
              <a:defRPr sz="1013">
                <a:solidFill>
                  <a:schemeClr val="tx1">
                    <a:tint val="75000"/>
                  </a:schemeClr>
                </a:solidFill>
              </a:defRPr>
            </a:lvl3pPr>
            <a:lvl4pPr marL="771487" indent="0">
              <a:buNone/>
              <a:defRPr sz="900">
                <a:solidFill>
                  <a:schemeClr val="tx1">
                    <a:tint val="75000"/>
                  </a:schemeClr>
                </a:solidFill>
              </a:defRPr>
            </a:lvl4pPr>
            <a:lvl5pPr marL="1028649" indent="0">
              <a:buNone/>
              <a:defRPr sz="900">
                <a:solidFill>
                  <a:schemeClr val="tx1">
                    <a:tint val="75000"/>
                  </a:schemeClr>
                </a:solidFill>
              </a:defRPr>
            </a:lvl5pPr>
            <a:lvl6pPr marL="1285811" indent="0">
              <a:buNone/>
              <a:defRPr sz="900">
                <a:solidFill>
                  <a:schemeClr val="tx1">
                    <a:tint val="75000"/>
                  </a:schemeClr>
                </a:solidFill>
              </a:defRPr>
            </a:lvl6pPr>
            <a:lvl7pPr marL="1542973" indent="0">
              <a:buNone/>
              <a:defRPr sz="900">
                <a:solidFill>
                  <a:schemeClr val="tx1">
                    <a:tint val="75000"/>
                  </a:schemeClr>
                </a:solidFill>
              </a:defRPr>
            </a:lvl7pPr>
            <a:lvl8pPr marL="1800135" indent="0">
              <a:buNone/>
              <a:defRPr sz="900">
                <a:solidFill>
                  <a:schemeClr val="tx1">
                    <a:tint val="75000"/>
                  </a:schemeClr>
                </a:solidFill>
              </a:defRPr>
            </a:lvl8pPr>
            <a:lvl9pPr marL="2057297" indent="0">
              <a:buNone/>
              <a:defRPr sz="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r>
              <a:rPr lang="en-US" dirty="0">
                <a:solidFill>
                  <a:prstClr val="black">
                    <a:tint val="75000"/>
                  </a:prstClr>
                </a:solidFill>
              </a:rPr>
              <a:t>July 2017</a:t>
            </a:r>
          </a:p>
        </p:txBody>
      </p:sp>
      <p:sp>
        <p:nvSpPr>
          <p:cNvPr id="5" name="Footer Placeholder 4"/>
          <p:cNvSpPr>
            <a:spLocks noGrp="1"/>
          </p:cNvSpPr>
          <p:nvPr>
            <p:ph type="ftr" sz="quarter" idx="11"/>
          </p:nvPr>
        </p:nvSpPr>
        <p:spPr/>
        <p:txBody>
          <a:bodyPr/>
          <a:lstStyle>
            <a:lvl1pPr>
              <a:defRPr/>
            </a:lvl1pPr>
          </a:lstStyle>
          <a:p>
            <a:r>
              <a:rPr lang="en-US" dirty="0">
                <a:solidFill>
                  <a:prstClr val="black">
                    <a:tint val="75000"/>
                  </a:prstClr>
                </a:solidFill>
              </a:rPr>
              <a:t>Medicare 101</a:t>
            </a:r>
          </a:p>
        </p:txBody>
      </p:sp>
      <p:sp>
        <p:nvSpPr>
          <p:cNvPr id="6" name="Slide Number Placeholder 5"/>
          <p:cNvSpPr>
            <a:spLocks noGrp="1"/>
          </p:cNvSpPr>
          <p:nvPr>
            <p:ph type="sldNum" sz="quarter" idx="12"/>
          </p:nvPr>
        </p:nvSpPr>
        <p:spPr/>
        <p:txBody>
          <a:bodyPr/>
          <a:lstStyle/>
          <a:p>
            <a:fld id="{D60A6685-DBF6-4C41-A0CC-AA9EA7A85A2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583767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1" y="904562"/>
            <a:ext cx="3886200" cy="37281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1" y="904562"/>
            <a:ext cx="3886200" cy="37281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lvl1pPr>
          </a:lstStyle>
          <a:p>
            <a:r>
              <a:rPr lang="en-US" dirty="0">
                <a:solidFill>
                  <a:prstClr val="black">
                    <a:tint val="75000"/>
                  </a:prstClr>
                </a:solidFill>
              </a:rPr>
              <a:t>July 2017</a:t>
            </a:r>
          </a:p>
        </p:txBody>
      </p:sp>
      <p:sp>
        <p:nvSpPr>
          <p:cNvPr id="6" name="Footer Placeholder 5"/>
          <p:cNvSpPr>
            <a:spLocks noGrp="1"/>
          </p:cNvSpPr>
          <p:nvPr>
            <p:ph type="ftr" sz="quarter" idx="11"/>
          </p:nvPr>
        </p:nvSpPr>
        <p:spPr/>
        <p:txBody>
          <a:bodyPr/>
          <a:lstStyle>
            <a:lvl1pPr>
              <a:defRPr/>
            </a:lvl1pPr>
          </a:lstStyle>
          <a:p>
            <a:r>
              <a:rPr lang="en-US" dirty="0">
                <a:solidFill>
                  <a:prstClr val="black">
                    <a:tint val="75000"/>
                  </a:prstClr>
                </a:solidFill>
              </a:rPr>
              <a:t>Medicare 101</a:t>
            </a:r>
          </a:p>
        </p:txBody>
      </p:sp>
      <p:sp>
        <p:nvSpPr>
          <p:cNvPr id="7" name="Slide Number Placeholder 6"/>
          <p:cNvSpPr>
            <a:spLocks noGrp="1"/>
          </p:cNvSpPr>
          <p:nvPr>
            <p:ph type="sldNum" sz="quarter" idx="12"/>
          </p:nvPr>
        </p:nvSpPr>
        <p:spPr/>
        <p:txBody>
          <a:bodyPr/>
          <a:lstStyle/>
          <a:p>
            <a:fld id="{D60A6685-DBF6-4C41-A0CC-AA9EA7A85A2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067229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2" y="273847"/>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351" b="1"/>
            </a:lvl1pPr>
            <a:lvl2pPr marL="257162" indent="0">
              <a:buNone/>
              <a:defRPr sz="1125" b="1"/>
            </a:lvl2pPr>
            <a:lvl3pPr marL="514324" indent="0">
              <a:buNone/>
              <a:defRPr sz="1013" b="1"/>
            </a:lvl3pPr>
            <a:lvl4pPr marL="771487" indent="0">
              <a:buNone/>
              <a:defRPr sz="900" b="1"/>
            </a:lvl4pPr>
            <a:lvl5pPr marL="1028649" indent="0">
              <a:buNone/>
              <a:defRPr sz="900" b="1"/>
            </a:lvl5pPr>
            <a:lvl6pPr marL="1285811" indent="0">
              <a:buNone/>
              <a:defRPr sz="900" b="1"/>
            </a:lvl6pPr>
            <a:lvl7pPr marL="1542973" indent="0">
              <a:buNone/>
              <a:defRPr sz="900" b="1"/>
            </a:lvl7pPr>
            <a:lvl8pPr marL="1800135" indent="0">
              <a:buNone/>
              <a:defRPr sz="900" b="1"/>
            </a:lvl8pPr>
            <a:lvl9pPr marL="2057297" indent="0">
              <a:buNone/>
              <a:defRPr sz="900" b="1"/>
            </a:lvl9pPr>
          </a:lstStyle>
          <a:p>
            <a:pPr lvl="0"/>
            <a:r>
              <a:rPr lang="en-US"/>
              <a:t>Click to edit Master text styles</a:t>
            </a:r>
          </a:p>
        </p:txBody>
      </p:sp>
      <p:sp>
        <p:nvSpPr>
          <p:cNvPr id="4" name="Content Placeholder 3"/>
          <p:cNvSpPr>
            <a:spLocks noGrp="1"/>
          </p:cNvSpPr>
          <p:nvPr>
            <p:ph sz="half" idx="2"/>
          </p:nvPr>
        </p:nvSpPr>
        <p:spPr>
          <a:xfrm>
            <a:off x="629842" y="1878807"/>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4" y="1260872"/>
            <a:ext cx="3887391" cy="617934"/>
          </a:xfrm>
        </p:spPr>
        <p:txBody>
          <a:bodyPr anchor="b"/>
          <a:lstStyle>
            <a:lvl1pPr marL="0" indent="0">
              <a:buNone/>
              <a:defRPr sz="1351" b="1"/>
            </a:lvl1pPr>
            <a:lvl2pPr marL="257162" indent="0">
              <a:buNone/>
              <a:defRPr sz="1125" b="1"/>
            </a:lvl2pPr>
            <a:lvl3pPr marL="514324" indent="0">
              <a:buNone/>
              <a:defRPr sz="1013" b="1"/>
            </a:lvl3pPr>
            <a:lvl4pPr marL="771487" indent="0">
              <a:buNone/>
              <a:defRPr sz="900" b="1"/>
            </a:lvl4pPr>
            <a:lvl5pPr marL="1028649" indent="0">
              <a:buNone/>
              <a:defRPr sz="900" b="1"/>
            </a:lvl5pPr>
            <a:lvl6pPr marL="1285811" indent="0">
              <a:buNone/>
              <a:defRPr sz="900" b="1"/>
            </a:lvl6pPr>
            <a:lvl7pPr marL="1542973" indent="0">
              <a:buNone/>
              <a:defRPr sz="900" b="1"/>
            </a:lvl7pPr>
            <a:lvl8pPr marL="1800135" indent="0">
              <a:buNone/>
              <a:defRPr sz="900" b="1"/>
            </a:lvl8pPr>
            <a:lvl9pPr marL="2057297"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29154" y="1878807"/>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r>
              <a:rPr lang="en-US" dirty="0">
                <a:solidFill>
                  <a:prstClr val="black">
                    <a:tint val="75000"/>
                  </a:prstClr>
                </a:solidFill>
              </a:rPr>
              <a:t>July 2017</a:t>
            </a:r>
          </a:p>
        </p:txBody>
      </p:sp>
      <p:sp>
        <p:nvSpPr>
          <p:cNvPr id="8" name="Footer Placeholder 7"/>
          <p:cNvSpPr>
            <a:spLocks noGrp="1"/>
          </p:cNvSpPr>
          <p:nvPr>
            <p:ph type="ftr" sz="quarter" idx="11"/>
          </p:nvPr>
        </p:nvSpPr>
        <p:spPr/>
        <p:txBody>
          <a:bodyPr/>
          <a:lstStyle>
            <a:lvl1pPr>
              <a:defRPr/>
            </a:lvl1pPr>
          </a:lstStyle>
          <a:p>
            <a:r>
              <a:rPr lang="en-US" dirty="0">
                <a:solidFill>
                  <a:prstClr val="black">
                    <a:tint val="75000"/>
                  </a:prstClr>
                </a:solidFill>
              </a:rPr>
              <a:t>Medicare 101</a:t>
            </a:r>
          </a:p>
        </p:txBody>
      </p:sp>
      <p:sp>
        <p:nvSpPr>
          <p:cNvPr id="9" name="Slide Number Placeholder 8"/>
          <p:cNvSpPr>
            <a:spLocks noGrp="1"/>
          </p:cNvSpPr>
          <p:nvPr>
            <p:ph type="sldNum" sz="quarter" idx="12"/>
          </p:nvPr>
        </p:nvSpPr>
        <p:spPr/>
        <p:txBody>
          <a:bodyPr/>
          <a:lstStyle/>
          <a:p>
            <a:fld id="{D60A6685-DBF6-4C41-A0CC-AA9EA7A85A2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51492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700" b="1"/>
            </a:lvl1pPr>
          </a:lstStyle>
          <a:p>
            <a:r>
              <a:rPr lang="en-US" dirty="0"/>
              <a:t>Click to edit Master title style</a:t>
            </a:r>
          </a:p>
        </p:txBody>
      </p:sp>
      <p:sp>
        <p:nvSpPr>
          <p:cNvPr id="3" name="Content Placeholder 2"/>
          <p:cNvSpPr>
            <a:spLocks noGrp="1"/>
          </p:cNvSpPr>
          <p:nvPr>
            <p:ph idx="1"/>
          </p:nvPr>
        </p:nvSpPr>
        <p:spPr>
          <a:xfrm>
            <a:off x="628651" y="878312"/>
            <a:ext cx="7886700" cy="3754417"/>
          </a:xfrm>
          <a:prstGeom prst="rect">
            <a:avLst/>
          </a:prstGeom>
        </p:spPr>
        <p:txBody>
          <a:bodyPr/>
          <a:lstStyle>
            <a:lvl1pPr>
              <a:spcBef>
                <a:spcPts val="451"/>
              </a:spcBef>
              <a:defRPr/>
            </a:lvl1pPr>
            <a:lvl2pPr>
              <a:spcBef>
                <a:spcPts val="451"/>
              </a:spcBef>
              <a:defRPr/>
            </a:lvl2pPr>
            <a:lvl3pPr>
              <a:spcBef>
                <a:spcPts val="451"/>
              </a:spcBef>
              <a:defRPr/>
            </a:lvl3pPr>
            <a:lvl4pPr>
              <a:spcBef>
                <a:spcPts val="451"/>
              </a:spcBef>
              <a:defRPr/>
            </a:lvl4pPr>
            <a:lvl5pPr>
              <a:spcBef>
                <a:spcPts val="451"/>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r>
              <a:rPr lang="en-US" dirty="0"/>
              <a:t>Medicare 101</a:t>
            </a:r>
          </a:p>
        </p:txBody>
      </p:sp>
      <p:sp>
        <p:nvSpPr>
          <p:cNvPr id="6" name="Slide Number Placeholder 5"/>
          <p:cNvSpPr>
            <a:spLocks noGrp="1"/>
          </p:cNvSpPr>
          <p:nvPr>
            <p:ph type="sldNum" sz="quarter" idx="12"/>
          </p:nvPr>
        </p:nvSpPr>
        <p:spPr/>
        <p:txBody>
          <a:bodyPr/>
          <a:lstStyle/>
          <a:p>
            <a:fld id="{D3B75908-2BC4-4CCC-BE4B-63652A0FD379}" type="slidenum">
              <a:rPr lang="en-US" smtClean="0"/>
              <a:t>‹#›</a:t>
            </a:fld>
            <a:endParaRPr lang="en-US" dirty="0"/>
          </a:p>
        </p:txBody>
      </p:sp>
      <p:sp>
        <p:nvSpPr>
          <p:cNvPr id="7" name="Date Placeholder 3"/>
          <p:cNvSpPr>
            <a:spLocks noGrp="1"/>
          </p:cNvSpPr>
          <p:nvPr>
            <p:ph type="dt" sz="half" idx="2"/>
          </p:nvPr>
        </p:nvSpPr>
        <p:spPr>
          <a:xfrm>
            <a:off x="628651" y="4767267"/>
            <a:ext cx="2057400" cy="273844"/>
          </a:xfrm>
          <a:prstGeom prst="rect">
            <a:avLst/>
          </a:prstGeom>
        </p:spPr>
        <p:txBody>
          <a:bodyPr vert="horz" lIns="91440" tIns="45720" rIns="91440" bIns="45720" rtlCol="0" anchor="ctr"/>
          <a:lstStyle>
            <a:lvl1pPr algn="l">
              <a:defRPr sz="675">
                <a:solidFill>
                  <a:schemeClr val="tx1">
                    <a:tint val="75000"/>
                  </a:schemeClr>
                </a:solidFill>
              </a:defRPr>
            </a:lvl1pPr>
          </a:lstStyle>
          <a:p>
            <a:r>
              <a:rPr lang="en-US" dirty="0"/>
              <a:t>July 2017</a:t>
            </a:r>
          </a:p>
        </p:txBody>
      </p:sp>
    </p:spTree>
    <p:extLst>
      <p:ext uri="{BB962C8B-B14F-4D97-AF65-F5344CB8AC3E}">
        <p14:creationId xmlns:p14="http://schemas.microsoft.com/office/powerpoint/2010/main" val="14012789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r>
              <a:rPr lang="en-US" dirty="0">
                <a:solidFill>
                  <a:prstClr val="black">
                    <a:tint val="75000"/>
                  </a:prstClr>
                </a:solidFill>
              </a:rPr>
              <a:t>July 2017</a:t>
            </a:r>
          </a:p>
        </p:txBody>
      </p:sp>
      <p:sp>
        <p:nvSpPr>
          <p:cNvPr id="4" name="Footer Placeholder 3"/>
          <p:cNvSpPr>
            <a:spLocks noGrp="1"/>
          </p:cNvSpPr>
          <p:nvPr>
            <p:ph type="ftr" sz="quarter" idx="11"/>
          </p:nvPr>
        </p:nvSpPr>
        <p:spPr/>
        <p:txBody>
          <a:bodyPr/>
          <a:lstStyle>
            <a:lvl1pPr>
              <a:defRPr/>
            </a:lvl1pPr>
          </a:lstStyle>
          <a:p>
            <a:r>
              <a:rPr lang="en-US" dirty="0">
                <a:solidFill>
                  <a:prstClr val="black">
                    <a:tint val="75000"/>
                  </a:prstClr>
                </a:solidFill>
              </a:rPr>
              <a:t>Medicare 101</a:t>
            </a:r>
          </a:p>
        </p:txBody>
      </p:sp>
      <p:sp>
        <p:nvSpPr>
          <p:cNvPr id="5" name="Slide Number Placeholder 4"/>
          <p:cNvSpPr>
            <a:spLocks noGrp="1"/>
          </p:cNvSpPr>
          <p:nvPr>
            <p:ph type="sldNum" sz="quarter" idx="12"/>
          </p:nvPr>
        </p:nvSpPr>
        <p:spPr/>
        <p:txBody>
          <a:bodyPr/>
          <a:lstStyle/>
          <a:p>
            <a:fld id="{D60A6685-DBF6-4C41-A0CC-AA9EA7A85A2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922902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dirty="0">
                <a:solidFill>
                  <a:prstClr val="black">
                    <a:tint val="75000"/>
                  </a:prstClr>
                </a:solidFill>
              </a:rPr>
              <a:t>July 2017</a:t>
            </a:r>
          </a:p>
        </p:txBody>
      </p:sp>
      <p:sp>
        <p:nvSpPr>
          <p:cNvPr id="3" name="Footer Placeholder 2"/>
          <p:cNvSpPr>
            <a:spLocks noGrp="1"/>
          </p:cNvSpPr>
          <p:nvPr>
            <p:ph type="ftr" sz="quarter" idx="11"/>
          </p:nvPr>
        </p:nvSpPr>
        <p:spPr/>
        <p:txBody>
          <a:bodyPr/>
          <a:lstStyle>
            <a:lvl1pPr>
              <a:defRPr/>
            </a:lvl1pPr>
          </a:lstStyle>
          <a:p>
            <a:r>
              <a:rPr lang="en-US" dirty="0">
                <a:solidFill>
                  <a:prstClr val="black">
                    <a:tint val="75000"/>
                  </a:prstClr>
                </a:solidFill>
              </a:rPr>
              <a:t>Medicare 101</a:t>
            </a:r>
          </a:p>
        </p:txBody>
      </p:sp>
      <p:sp>
        <p:nvSpPr>
          <p:cNvPr id="4" name="Slide Number Placeholder 3"/>
          <p:cNvSpPr>
            <a:spLocks noGrp="1"/>
          </p:cNvSpPr>
          <p:nvPr>
            <p:ph type="sldNum" sz="quarter" idx="12"/>
          </p:nvPr>
        </p:nvSpPr>
        <p:spPr/>
        <p:txBody>
          <a:bodyPr/>
          <a:lstStyle/>
          <a:p>
            <a:fld id="{D60A6685-DBF6-4C41-A0CC-AA9EA7A85A2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998081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9" cy="1200150"/>
          </a:xfrm>
        </p:spPr>
        <p:txBody>
          <a:bodyPr anchor="b"/>
          <a:lstStyle>
            <a:lvl1pPr>
              <a:defRPr sz="1800"/>
            </a:lvl1pPr>
          </a:lstStyle>
          <a:p>
            <a:r>
              <a:rPr lang="en-US"/>
              <a:t>Click to edit Master title style</a:t>
            </a:r>
          </a:p>
        </p:txBody>
      </p:sp>
      <p:sp>
        <p:nvSpPr>
          <p:cNvPr id="3" name="Content Placeholder 2"/>
          <p:cNvSpPr>
            <a:spLocks noGrp="1"/>
          </p:cNvSpPr>
          <p:nvPr>
            <p:ph idx="1"/>
          </p:nvPr>
        </p:nvSpPr>
        <p:spPr>
          <a:xfrm>
            <a:off x="3887391" y="740576"/>
            <a:ext cx="4629151" cy="3655219"/>
          </a:xfrm>
        </p:spPr>
        <p:txBody>
          <a:bodyPr/>
          <a:lstStyle>
            <a:lvl1pPr>
              <a:defRPr sz="1800"/>
            </a:lvl1pPr>
            <a:lvl2pPr>
              <a:defRPr sz="1575"/>
            </a:lvl2pPr>
            <a:lvl3pPr>
              <a:defRPr sz="1351"/>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2"/>
            <a:ext cx="2949179" cy="2858691"/>
          </a:xfrm>
        </p:spPr>
        <p:txBody>
          <a:bodyPr/>
          <a:lstStyle>
            <a:lvl1pPr marL="0" indent="0">
              <a:buNone/>
              <a:defRPr sz="900"/>
            </a:lvl1pPr>
            <a:lvl2pPr marL="257162" indent="0">
              <a:buNone/>
              <a:defRPr sz="788"/>
            </a:lvl2pPr>
            <a:lvl3pPr marL="514324" indent="0">
              <a:buNone/>
              <a:defRPr sz="675"/>
            </a:lvl3pPr>
            <a:lvl4pPr marL="771487" indent="0">
              <a:buNone/>
              <a:defRPr sz="563"/>
            </a:lvl4pPr>
            <a:lvl5pPr marL="1028649" indent="0">
              <a:buNone/>
              <a:defRPr sz="563"/>
            </a:lvl5pPr>
            <a:lvl6pPr marL="1285811" indent="0">
              <a:buNone/>
              <a:defRPr sz="563"/>
            </a:lvl6pPr>
            <a:lvl7pPr marL="1542973" indent="0">
              <a:buNone/>
              <a:defRPr sz="563"/>
            </a:lvl7pPr>
            <a:lvl8pPr marL="1800135" indent="0">
              <a:buNone/>
              <a:defRPr sz="563"/>
            </a:lvl8pPr>
            <a:lvl9pPr marL="2057297" indent="0">
              <a:buNone/>
              <a:defRPr sz="563"/>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en-US" dirty="0">
                <a:solidFill>
                  <a:prstClr val="black">
                    <a:tint val="75000"/>
                  </a:prstClr>
                </a:solidFill>
              </a:rPr>
              <a:t>July 2017</a:t>
            </a:r>
          </a:p>
        </p:txBody>
      </p:sp>
      <p:sp>
        <p:nvSpPr>
          <p:cNvPr id="6" name="Footer Placeholder 5"/>
          <p:cNvSpPr>
            <a:spLocks noGrp="1"/>
          </p:cNvSpPr>
          <p:nvPr>
            <p:ph type="ftr" sz="quarter" idx="11"/>
          </p:nvPr>
        </p:nvSpPr>
        <p:spPr/>
        <p:txBody>
          <a:bodyPr/>
          <a:lstStyle>
            <a:lvl1pPr>
              <a:defRPr/>
            </a:lvl1pPr>
          </a:lstStyle>
          <a:p>
            <a:r>
              <a:rPr lang="en-US" dirty="0">
                <a:solidFill>
                  <a:prstClr val="black">
                    <a:tint val="75000"/>
                  </a:prstClr>
                </a:solidFill>
              </a:rPr>
              <a:t>Medicare 101</a:t>
            </a:r>
          </a:p>
        </p:txBody>
      </p:sp>
      <p:sp>
        <p:nvSpPr>
          <p:cNvPr id="7" name="Slide Number Placeholder 6"/>
          <p:cNvSpPr>
            <a:spLocks noGrp="1"/>
          </p:cNvSpPr>
          <p:nvPr>
            <p:ph type="sldNum" sz="quarter" idx="12"/>
          </p:nvPr>
        </p:nvSpPr>
        <p:spPr/>
        <p:txBody>
          <a:bodyPr/>
          <a:lstStyle/>
          <a:p>
            <a:fld id="{D60A6685-DBF6-4C41-A0CC-AA9EA7A85A2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572699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9" cy="1200150"/>
          </a:xfrm>
        </p:spPr>
        <p:txBody>
          <a:bodyPr anchor="b"/>
          <a:lstStyle>
            <a:lvl1pPr>
              <a:defRPr sz="1800"/>
            </a:lvl1pPr>
          </a:lstStyle>
          <a:p>
            <a:r>
              <a:rPr lang="en-US"/>
              <a:t>Click to edit Master title style</a:t>
            </a:r>
          </a:p>
        </p:txBody>
      </p:sp>
      <p:sp>
        <p:nvSpPr>
          <p:cNvPr id="3" name="Picture Placeholder 2"/>
          <p:cNvSpPr>
            <a:spLocks noGrp="1"/>
          </p:cNvSpPr>
          <p:nvPr>
            <p:ph type="pic" idx="1"/>
          </p:nvPr>
        </p:nvSpPr>
        <p:spPr>
          <a:xfrm>
            <a:off x="3887391" y="740576"/>
            <a:ext cx="4629151" cy="3655219"/>
          </a:xfrm>
        </p:spPr>
        <p:txBody>
          <a:bodyPr/>
          <a:lstStyle>
            <a:lvl1pPr marL="0" indent="0">
              <a:buNone/>
              <a:defRPr sz="1800"/>
            </a:lvl1pPr>
            <a:lvl2pPr marL="257162" indent="0">
              <a:buNone/>
              <a:defRPr sz="1575"/>
            </a:lvl2pPr>
            <a:lvl3pPr marL="514324" indent="0">
              <a:buNone/>
              <a:defRPr sz="1351"/>
            </a:lvl3pPr>
            <a:lvl4pPr marL="771487" indent="0">
              <a:buNone/>
              <a:defRPr sz="1125"/>
            </a:lvl4pPr>
            <a:lvl5pPr marL="1028649" indent="0">
              <a:buNone/>
              <a:defRPr sz="1125"/>
            </a:lvl5pPr>
            <a:lvl6pPr marL="1285811" indent="0">
              <a:buNone/>
              <a:defRPr sz="1125"/>
            </a:lvl6pPr>
            <a:lvl7pPr marL="1542973" indent="0">
              <a:buNone/>
              <a:defRPr sz="1125"/>
            </a:lvl7pPr>
            <a:lvl8pPr marL="1800135" indent="0">
              <a:buNone/>
              <a:defRPr sz="1125"/>
            </a:lvl8pPr>
            <a:lvl9pPr marL="2057297" indent="0">
              <a:buNone/>
              <a:defRPr sz="1125"/>
            </a:lvl9pPr>
          </a:lstStyle>
          <a:p>
            <a:endParaRPr lang="en-US" dirty="0"/>
          </a:p>
        </p:txBody>
      </p:sp>
      <p:sp>
        <p:nvSpPr>
          <p:cNvPr id="4" name="Text Placeholder 3"/>
          <p:cNvSpPr>
            <a:spLocks noGrp="1"/>
          </p:cNvSpPr>
          <p:nvPr>
            <p:ph type="body" sz="half" idx="2"/>
          </p:nvPr>
        </p:nvSpPr>
        <p:spPr>
          <a:xfrm>
            <a:off x="629841" y="1543052"/>
            <a:ext cx="2949179" cy="2858691"/>
          </a:xfrm>
        </p:spPr>
        <p:txBody>
          <a:bodyPr/>
          <a:lstStyle>
            <a:lvl1pPr marL="0" indent="0">
              <a:buNone/>
              <a:defRPr sz="900"/>
            </a:lvl1pPr>
            <a:lvl2pPr marL="257162" indent="0">
              <a:buNone/>
              <a:defRPr sz="788"/>
            </a:lvl2pPr>
            <a:lvl3pPr marL="514324" indent="0">
              <a:buNone/>
              <a:defRPr sz="675"/>
            </a:lvl3pPr>
            <a:lvl4pPr marL="771487" indent="0">
              <a:buNone/>
              <a:defRPr sz="563"/>
            </a:lvl4pPr>
            <a:lvl5pPr marL="1028649" indent="0">
              <a:buNone/>
              <a:defRPr sz="563"/>
            </a:lvl5pPr>
            <a:lvl6pPr marL="1285811" indent="0">
              <a:buNone/>
              <a:defRPr sz="563"/>
            </a:lvl6pPr>
            <a:lvl7pPr marL="1542973" indent="0">
              <a:buNone/>
              <a:defRPr sz="563"/>
            </a:lvl7pPr>
            <a:lvl8pPr marL="1800135" indent="0">
              <a:buNone/>
              <a:defRPr sz="563"/>
            </a:lvl8pPr>
            <a:lvl9pPr marL="2057297" indent="0">
              <a:buNone/>
              <a:defRPr sz="563"/>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en-US" dirty="0">
                <a:solidFill>
                  <a:prstClr val="black">
                    <a:tint val="75000"/>
                  </a:prstClr>
                </a:solidFill>
              </a:rPr>
              <a:t>July 2017</a:t>
            </a:r>
          </a:p>
        </p:txBody>
      </p:sp>
      <p:sp>
        <p:nvSpPr>
          <p:cNvPr id="6" name="Footer Placeholder 5"/>
          <p:cNvSpPr>
            <a:spLocks noGrp="1"/>
          </p:cNvSpPr>
          <p:nvPr>
            <p:ph type="ftr" sz="quarter" idx="11"/>
          </p:nvPr>
        </p:nvSpPr>
        <p:spPr/>
        <p:txBody>
          <a:bodyPr/>
          <a:lstStyle>
            <a:lvl1pPr>
              <a:defRPr/>
            </a:lvl1pPr>
          </a:lstStyle>
          <a:p>
            <a:r>
              <a:rPr lang="en-US" dirty="0">
                <a:solidFill>
                  <a:prstClr val="black">
                    <a:tint val="75000"/>
                  </a:prstClr>
                </a:solidFill>
              </a:rPr>
              <a:t>Medicare 101</a:t>
            </a:r>
          </a:p>
        </p:txBody>
      </p:sp>
      <p:sp>
        <p:nvSpPr>
          <p:cNvPr id="7" name="Slide Number Placeholder 6"/>
          <p:cNvSpPr>
            <a:spLocks noGrp="1"/>
          </p:cNvSpPr>
          <p:nvPr>
            <p:ph type="sldNum" sz="quarter" idx="12"/>
          </p:nvPr>
        </p:nvSpPr>
        <p:spPr/>
        <p:txBody>
          <a:bodyPr/>
          <a:lstStyle/>
          <a:p>
            <a:fld id="{D60A6685-DBF6-4C41-A0CC-AA9EA7A85A2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650863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userDrawn="1">
  <p:cSld name="3_CMS title1">
    <p:bg>
      <p:bgPr>
        <a:solidFill>
          <a:schemeClr val="bg1"/>
        </a:solidFill>
        <a:effectLst/>
      </p:bgPr>
    </p:bg>
    <p:spTree>
      <p:nvGrpSpPr>
        <p:cNvPr id="1" name=""/>
        <p:cNvGrpSpPr/>
        <p:nvPr/>
      </p:nvGrpSpPr>
      <p:grpSpPr>
        <a:xfrm>
          <a:off x="0" y="0"/>
          <a:ext cx="0" cy="0"/>
          <a:chOff x="0" y="0"/>
          <a:chExt cx="0" cy="0"/>
        </a:xfrm>
      </p:grpSpPr>
      <p:sp>
        <p:nvSpPr>
          <p:cNvPr id="12" name="Title 7"/>
          <p:cNvSpPr>
            <a:spLocks noGrp="1"/>
          </p:cNvSpPr>
          <p:nvPr>
            <p:ph type="title" hasCustomPrompt="1"/>
          </p:nvPr>
        </p:nvSpPr>
        <p:spPr>
          <a:xfrm>
            <a:off x="0" y="1028700"/>
            <a:ext cx="9144000" cy="800100"/>
          </a:xfrm>
          <a:prstGeom prst="rect">
            <a:avLst/>
          </a:prstGeom>
          <a:solidFill>
            <a:srgbClr val="084A9C"/>
          </a:solidFill>
        </p:spPr>
        <p:txBody>
          <a:bodyPr/>
          <a:lstStyle>
            <a:lvl1pPr>
              <a:defRPr baseline="0">
                <a:solidFill>
                  <a:schemeClr val="bg1"/>
                </a:solidFill>
              </a:defRPr>
            </a:lvl1pPr>
          </a:lstStyle>
          <a:p>
            <a:r>
              <a:rPr lang="en-US" dirty="0"/>
              <a:t>National Training Program</a:t>
            </a:r>
          </a:p>
        </p:txBody>
      </p:sp>
      <p:sp>
        <p:nvSpPr>
          <p:cNvPr id="14" name="TextBox 13"/>
          <p:cNvSpPr txBox="1"/>
          <p:nvPr userDrawn="1"/>
        </p:nvSpPr>
        <p:spPr>
          <a:xfrm>
            <a:off x="-1668143" y="3696142"/>
            <a:ext cx="184731" cy="300210"/>
          </a:xfrm>
          <a:prstGeom prst="rect">
            <a:avLst/>
          </a:prstGeom>
          <a:noFill/>
        </p:spPr>
        <p:txBody>
          <a:bodyPr wrap="none" rtlCol="0">
            <a:spAutoFit/>
          </a:bodyPr>
          <a:lstStyle/>
          <a:p>
            <a:endParaRPr lang="en-US" sz="1351" dirty="0">
              <a:solidFill>
                <a:prstClr val="black"/>
              </a:solidFill>
            </a:endParaRPr>
          </a:p>
        </p:txBody>
      </p:sp>
      <p:pic>
        <p:nvPicPr>
          <p:cNvPr id="15" name="Picture 1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7599" y="171450"/>
            <a:ext cx="2652325" cy="685800"/>
          </a:xfrm>
          <a:prstGeom prst="rect">
            <a:avLst/>
          </a:prstGeom>
        </p:spPr>
      </p:pic>
      <p:sp>
        <p:nvSpPr>
          <p:cNvPr id="8" name="Text Placeholder 2"/>
          <p:cNvSpPr>
            <a:spLocks noGrp="1"/>
          </p:cNvSpPr>
          <p:nvPr>
            <p:ph type="body" sz="quarter" idx="10" hasCustomPrompt="1"/>
          </p:nvPr>
        </p:nvSpPr>
        <p:spPr>
          <a:xfrm>
            <a:off x="5728713" y="2114550"/>
            <a:ext cx="3186691" cy="857250"/>
          </a:xfrm>
        </p:spPr>
        <p:txBody>
          <a:bodyPr>
            <a:normAutofit/>
          </a:bodyPr>
          <a:lstStyle>
            <a:lvl1pPr marL="0" indent="0" algn="l">
              <a:buNone/>
              <a:defRPr lang="en-US" sz="1800" b="1" i="1" kern="1200" dirty="0" smtClean="0">
                <a:solidFill>
                  <a:srgbClr val="084A9C"/>
                </a:solidFill>
                <a:latin typeface="+mn-lt"/>
                <a:ea typeface="+mn-ea"/>
                <a:cs typeface="+mn-cs"/>
              </a:defRPr>
            </a:lvl1pPr>
          </a:lstStyle>
          <a:p>
            <a:pPr algn="l"/>
            <a:r>
              <a:rPr lang="en-US" sz="1800" b="1" i="1" dirty="0">
                <a:solidFill>
                  <a:srgbClr val="084A9C"/>
                </a:solidFill>
              </a:rPr>
              <a:t>Module number</a:t>
            </a:r>
          </a:p>
          <a:p>
            <a:pPr algn="l"/>
            <a:endParaRPr lang="en-US" sz="2100" b="0" i="1" dirty="0">
              <a:solidFill>
                <a:srgbClr val="084A9C"/>
              </a:solidFill>
            </a:endParaRPr>
          </a:p>
        </p:txBody>
      </p:sp>
      <p:pic>
        <p:nvPicPr>
          <p:cNvPr id="2" name="Picture 1"/>
          <p:cNvPicPr>
            <a:picLocks noChangeAspect="1"/>
          </p:cNvPicPr>
          <p:nvPr userDrawn="1"/>
        </p:nvPicPr>
        <p:blipFill rotWithShape="1">
          <a:blip r:embed="rId3" cstate="email">
            <a:extLst>
              <a:ext uri="{28A0092B-C50C-407E-A947-70E740481C1C}">
                <a14:useLocalDpi xmlns:a14="http://schemas.microsoft.com/office/drawing/2010/main"/>
              </a:ext>
            </a:extLst>
          </a:blip>
          <a:srcRect l="2909" t="3922" r="2763" b="4612"/>
          <a:stretch/>
        </p:blipFill>
        <p:spPr>
          <a:xfrm>
            <a:off x="197597" y="2171706"/>
            <a:ext cx="5224411" cy="2665927"/>
          </a:xfrm>
          <a:prstGeom prst="rect">
            <a:avLst/>
          </a:prstGeom>
        </p:spPr>
      </p:pic>
      <p:sp>
        <p:nvSpPr>
          <p:cNvPr id="9" name="Text Placeholder 2"/>
          <p:cNvSpPr>
            <a:spLocks noGrp="1"/>
          </p:cNvSpPr>
          <p:nvPr>
            <p:ph type="body" sz="quarter" idx="11" hasCustomPrompt="1"/>
          </p:nvPr>
        </p:nvSpPr>
        <p:spPr>
          <a:xfrm>
            <a:off x="5715000" y="3143250"/>
            <a:ext cx="3200400" cy="800100"/>
          </a:xfrm>
        </p:spPr>
        <p:txBody>
          <a:bodyPr>
            <a:normAutofit/>
          </a:bodyPr>
          <a:lstStyle>
            <a:lvl1pPr marL="0" indent="0" algn="l">
              <a:buNone/>
              <a:defRPr sz="1800" b="1" i="1">
                <a:solidFill>
                  <a:srgbClr val="084A9C"/>
                </a:solidFill>
              </a:defRPr>
            </a:lvl1pPr>
          </a:lstStyle>
          <a:p>
            <a:pPr algn="l"/>
            <a:r>
              <a:rPr lang="en-US" sz="1800" b="0" i="1" dirty="0">
                <a:solidFill>
                  <a:srgbClr val="084A9C"/>
                </a:solidFill>
              </a:rPr>
              <a:t>Title</a:t>
            </a:r>
            <a:endParaRPr lang="en-US" sz="2100" b="0" i="1" dirty="0">
              <a:solidFill>
                <a:srgbClr val="084A9C"/>
              </a:solidFill>
            </a:endParaRPr>
          </a:p>
        </p:txBody>
      </p:sp>
    </p:spTree>
    <p:extLst>
      <p:ext uri="{BB962C8B-B14F-4D97-AF65-F5344CB8AC3E}">
        <p14:creationId xmlns:p14="http://schemas.microsoft.com/office/powerpoint/2010/main" val="41309581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700" b="1"/>
            </a:lvl1pPr>
          </a:lstStyle>
          <a:p>
            <a:r>
              <a:rPr lang="en-US" dirty="0"/>
              <a:t>Click to edit Master title style</a:t>
            </a:r>
          </a:p>
        </p:txBody>
      </p:sp>
      <p:sp>
        <p:nvSpPr>
          <p:cNvPr id="3" name="Date Placeholder 2"/>
          <p:cNvSpPr>
            <a:spLocks noGrp="1"/>
          </p:cNvSpPr>
          <p:nvPr>
            <p:ph type="dt" sz="half" idx="10"/>
          </p:nvPr>
        </p:nvSpPr>
        <p:spPr/>
        <p:txBody>
          <a:bodyPr/>
          <a:lstStyle/>
          <a:p>
            <a:r>
              <a:rPr lang="en-US" dirty="0"/>
              <a:t>July 2017</a:t>
            </a:r>
          </a:p>
        </p:txBody>
      </p:sp>
      <p:sp>
        <p:nvSpPr>
          <p:cNvPr id="4" name="Footer Placeholder 3"/>
          <p:cNvSpPr>
            <a:spLocks noGrp="1"/>
          </p:cNvSpPr>
          <p:nvPr>
            <p:ph type="ftr" sz="quarter" idx="11"/>
          </p:nvPr>
        </p:nvSpPr>
        <p:spPr/>
        <p:txBody>
          <a:bodyPr/>
          <a:lstStyle/>
          <a:p>
            <a:r>
              <a:rPr lang="en-US" dirty="0"/>
              <a:t>Medicare 101</a:t>
            </a:r>
          </a:p>
        </p:txBody>
      </p:sp>
      <p:sp>
        <p:nvSpPr>
          <p:cNvPr id="5" name="Slide Number Placeholder 4"/>
          <p:cNvSpPr>
            <a:spLocks noGrp="1"/>
          </p:cNvSpPr>
          <p:nvPr>
            <p:ph type="sldNum" sz="quarter" idx="12"/>
          </p:nvPr>
        </p:nvSpPr>
        <p:spPr/>
        <p:txBody>
          <a:bodyPr/>
          <a:lstStyle/>
          <a:p>
            <a:fld id="{F62912B7-67D0-4C7F-B2EE-F336CB0BE48F}" type="slidenum">
              <a:rPr lang="en-US" smtClean="0"/>
              <a:t>‹#›</a:t>
            </a:fld>
            <a:endParaRPr lang="en-US" dirty="0"/>
          </a:p>
        </p:txBody>
      </p:sp>
      <p:sp>
        <p:nvSpPr>
          <p:cNvPr id="6" name="Text Placeholder 2"/>
          <p:cNvSpPr>
            <a:spLocks noGrp="1"/>
          </p:cNvSpPr>
          <p:nvPr>
            <p:ph idx="1"/>
          </p:nvPr>
        </p:nvSpPr>
        <p:spPr>
          <a:xfrm>
            <a:off x="628651" y="872265"/>
            <a:ext cx="7886700" cy="381946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583785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3375"/>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351"/>
            </a:lvl1pPr>
            <a:lvl2pPr marL="257162" indent="0" algn="ctr">
              <a:buNone/>
              <a:defRPr sz="1125"/>
            </a:lvl2pPr>
            <a:lvl3pPr marL="514324" indent="0" algn="ctr">
              <a:buNone/>
              <a:defRPr sz="1013"/>
            </a:lvl3pPr>
            <a:lvl4pPr marL="771487" indent="0" algn="ctr">
              <a:buNone/>
              <a:defRPr sz="900"/>
            </a:lvl4pPr>
            <a:lvl5pPr marL="1028649" indent="0" algn="ctr">
              <a:buNone/>
              <a:defRPr sz="900"/>
            </a:lvl5pPr>
            <a:lvl6pPr marL="1285811" indent="0" algn="ctr">
              <a:buNone/>
              <a:defRPr sz="900"/>
            </a:lvl6pPr>
            <a:lvl7pPr marL="1542973" indent="0" algn="ctr">
              <a:buNone/>
              <a:defRPr sz="900"/>
            </a:lvl7pPr>
            <a:lvl8pPr marL="1800135" indent="0" algn="ctr">
              <a:buNone/>
              <a:defRPr sz="900"/>
            </a:lvl8pPr>
            <a:lvl9pPr marL="2057297" indent="0" algn="ctr">
              <a:buNone/>
              <a:defRPr sz="9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r>
              <a:rPr lang="en-US" dirty="0">
                <a:solidFill>
                  <a:prstClr val="black">
                    <a:tint val="75000"/>
                  </a:prstClr>
                </a:solidFill>
              </a:rPr>
              <a:t>July 2017</a:t>
            </a:r>
          </a:p>
        </p:txBody>
      </p:sp>
      <p:sp>
        <p:nvSpPr>
          <p:cNvPr id="5" name="Footer Placeholder 4"/>
          <p:cNvSpPr>
            <a:spLocks noGrp="1"/>
          </p:cNvSpPr>
          <p:nvPr>
            <p:ph type="ftr" sz="quarter" idx="11"/>
          </p:nvPr>
        </p:nvSpPr>
        <p:spPr/>
        <p:txBody>
          <a:bodyPr/>
          <a:lstStyle/>
          <a:p>
            <a:r>
              <a:rPr lang="en-US" dirty="0">
                <a:solidFill>
                  <a:prstClr val="black">
                    <a:tint val="75000"/>
                  </a:prstClr>
                </a:solidFill>
              </a:rPr>
              <a:t>Medicare 101</a:t>
            </a:r>
          </a:p>
        </p:txBody>
      </p:sp>
      <p:sp>
        <p:nvSpPr>
          <p:cNvPr id="6" name="Slide Number Placeholder 5"/>
          <p:cNvSpPr>
            <a:spLocks noGrp="1"/>
          </p:cNvSpPr>
          <p:nvPr>
            <p:ph type="sldNum" sz="quarter" idx="12"/>
          </p:nvPr>
        </p:nvSpPr>
        <p:spPr/>
        <p:txBody>
          <a:bodyPr/>
          <a:lstStyle/>
          <a:p>
            <a:fld id="{D60A6685-DBF6-4C41-A0CC-AA9EA7A85A2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5577814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dirty="0">
                <a:solidFill>
                  <a:prstClr val="black">
                    <a:tint val="75000"/>
                  </a:prstClr>
                </a:solidFill>
              </a:rPr>
              <a:t>July 2017</a:t>
            </a:r>
          </a:p>
        </p:txBody>
      </p:sp>
      <p:sp>
        <p:nvSpPr>
          <p:cNvPr id="5" name="Footer Placeholder 4"/>
          <p:cNvSpPr>
            <a:spLocks noGrp="1"/>
          </p:cNvSpPr>
          <p:nvPr>
            <p:ph type="ftr" sz="quarter" idx="11"/>
          </p:nvPr>
        </p:nvSpPr>
        <p:spPr/>
        <p:txBody>
          <a:bodyPr/>
          <a:lstStyle/>
          <a:p>
            <a:r>
              <a:rPr lang="en-US" dirty="0">
                <a:solidFill>
                  <a:prstClr val="black">
                    <a:tint val="75000"/>
                  </a:prstClr>
                </a:solidFill>
              </a:rPr>
              <a:t>Medicare 101</a:t>
            </a:r>
          </a:p>
        </p:txBody>
      </p:sp>
      <p:sp>
        <p:nvSpPr>
          <p:cNvPr id="6" name="Slide Number Placeholder 5"/>
          <p:cNvSpPr>
            <a:spLocks noGrp="1"/>
          </p:cNvSpPr>
          <p:nvPr>
            <p:ph type="sldNum" sz="quarter" idx="12"/>
          </p:nvPr>
        </p:nvSpPr>
        <p:spPr/>
        <p:txBody>
          <a:bodyPr/>
          <a:lstStyle/>
          <a:p>
            <a:fld id="{D60A6685-DBF6-4C41-A0CC-AA9EA7A85A2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868930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9" y="1282310"/>
            <a:ext cx="7886700" cy="2139553"/>
          </a:xfrm>
        </p:spPr>
        <p:txBody>
          <a:bodyPr anchor="b"/>
          <a:lstStyle>
            <a:lvl1pPr>
              <a:defRPr sz="3375"/>
            </a:lvl1pPr>
          </a:lstStyle>
          <a:p>
            <a:r>
              <a:rPr lang="en-US"/>
              <a:t>Click to edit Master title style</a:t>
            </a:r>
          </a:p>
        </p:txBody>
      </p:sp>
      <p:sp>
        <p:nvSpPr>
          <p:cNvPr id="3" name="Text Placeholder 2"/>
          <p:cNvSpPr>
            <a:spLocks noGrp="1"/>
          </p:cNvSpPr>
          <p:nvPr>
            <p:ph type="body" idx="1"/>
          </p:nvPr>
        </p:nvSpPr>
        <p:spPr>
          <a:xfrm>
            <a:off x="623889" y="3442102"/>
            <a:ext cx="7886700" cy="1125140"/>
          </a:xfrm>
        </p:spPr>
        <p:txBody>
          <a:bodyPr/>
          <a:lstStyle>
            <a:lvl1pPr marL="0" indent="0">
              <a:buNone/>
              <a:defRPr sz="1351">
                <a:solidFill>
                  <a:schemeClr val="tx1">
                    <a:tint val="75000"/>
                  </a:schemeClr>
                </a:solidFill>
              </a:defRPr>
            </a:lvl1pPr>
            <a:lvl2pPr marL="257162" indent="0">
              <a:buNone/>
              <a:defRPr sz="1125">
                <a:solidFill>
                  <a:schemeClr val="tx1">
                    <a:tint val="75000"/>
                  </a:schemeClr>
                </a:solidFill>
              </a:defRPr>
            </a:lvl2pPr>
            <a:lvl3pPr marL="514324" indent="0">
              <a:buNone/>
              <a:defRPr sz="1013">
                <a:solidFill>
                  <a:schemeClr val="tx1">
                    <a:tint val="75000"/>
                  </a:schemeClr>
                </a:solidFill>
              </a:defRPr>
            </a:lvl3pPr>
            <a:lvl4pPr marL="771487" indent="0">
              <a:buNone/>
              <a:defRPr sz="900">
                <a:solidFill>
                  <a:schemeClr val="tx1">
                    <a:tint val="75000"/>
                  </a:schemeClr>
                </a:solidFill>
              </a:defRPr>
            </a:lvl4pPr>
            <a:lvl5pPr marL="1028649" indent="0">
              <a:buNone/>
              <a:defRPr sz="900">
                <a:solidFill>
                  <a:schemeClr val="tx1">
                    <a:tint val="75000"/>
                  </a:schemeClr>
                </a:solidFill>
              </a:defRPr>
            </a:lvl5pPr>
            <a:lvl6pPr marL="1285811" indent="0">
              <a:buNone/>
              <a:defRPr sz="900">
                <a:solidFill>
                  <a:schemeClr val="tx1">
                    <a:tint val="75000"/>
                  </a:schemeClr>
                </a:solidFill>
              </a:defRPr>
            </a:lvl6pPr>
            <a:lvl7pPr marL="1542973" indent="0">
              <a:buNone/>
              <a:defRPr sz="900">
                <a:solidFill>
                  <a:schemeClr val="tx1">
                    <a:tint val="75000"/>
                  </a:schemeClr>
                </a:solidFill>
              </a:defRPr>
            </a:lvl7pPr>
            <a:lvl8pPr marL="1800135" indent="0">
              <a:buNone/>
              <a:defRPr sz="900">
                <a:solidFill>
                  <a:schemeClr val="tx1">
                    <a:tint val="75000"/>
                  </a:schemeClr>
                </a:solidFill>
              </a:defRPr>
            </a:lvl8pPr>
            <a:lvl9pPr marL="2057297" indent="0">
              <a:buNone/>
              <a:defRPr sz="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r>
              <a:rPr lang="en-US" dirty="0">
                <a:solidFill>
                  <a:prstClr val="black">
                    <a:tint val="75000"/>
                  </a:prstClr>
                </a:solidFill>
              </a:rPr>
              <a:t>July 2017</a:t>
            </a:r>
          </a:p>
        </p:txBody>
      </p:sp>
      <p:sp>
        <p:nvSpPr>
          <p:cNvPr id="5" name="Footer Placeholder 4"/>
          <p:cNvSpPr>
            <a:spLocks noGrp="1"/>
          </p:cNvSpPr>
          <p:nvPr>
            <p:ph type="ftr" sz="quarter" idx="11"/>
          </p:nvPr>
        </p:nvSpPr>
        <p:spPr/>
        <p:txBody>
          <a:bodyPr/>
          <a:lstStyle/>
          <a:p>
            <a:r>
              <a:rPr lang="en-US" dirty="0">
                <a:solidFill>
                  <a:prstClr val="black">
                    <a:tint val="75000"/>
                  </a:prstClr>
                </a:solidFill>
              </a:rPr>
              <a:t>Medicare 101</a:t>
            </a:r>
          </a:p>
        </p:txBody>
      </p:sp>
      <p:sp>
        <p:nvSpPr>
          <p:cNvPr id="6" name="Slide Number Placeholder 5"/>
          <p:cNvSpPr>
            <a:spLocks noGrp="1"/>
          </p:cNvSpPr>
          <p:nvPr>
            <p:ph type="sldNum" sz="quarter" idx="12"/>
          </p:nvPr>
        </p:nvSpPr>
        <p:spPr/>
        <p:txBody>
          <a:bodyPr/>
          <a:lstStyle/>
          <a:p>
            <a:fld id="{D60A6685-DBF6-4C41-A0CC-AA9EA7A85A2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7670903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1" y="880501"/>
            <a:ext cx="3886200" cy="375222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1" y="880501"/>
            <a:ext cx="3886200" cy="375222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lvl1pPr>
          </a:lstStyle>
          <a:p>
            <a:r>
              <a:rPr lang="en-US" dirty="0">
                <a:solidFill>
                  <a:prstClr val="black">
                    <a:tint val="75000"/>
                  </a:prstClr>
                </a:solidFill>
              </a:rPr>
              <a:t>July 2017</a:t>
            </a:r>
          </a:p>
        </p:txBody>
      </p:sp>
      <p:sp>
        <p:nvSpPr>
          <p:cNvPr id="6" name="Footer Placeholder 5"/>
          <p:cNvSpPr>
            <a:spLocks noGrp="1"/>
          </p:cNvSpPr>
          <p:nvPr>
            <p:ph type="ftr" sz="quarter" idx="11"/>
          </p:nvPr>
        </p:nvSpPr>
        <p:spPr/>
        <p:txBody>
          <a:bodyPr/>
          <a:lstStyle/>
          <a:p>
            <a:r>
              <a:rPr lang="en-US" dirty="0">
                <a:solidFill>
                  <a:prstClr val="black">
                    <a:tint val="75000"/>
                  </a:prstClr>
                </a:solidFill>
              </a:rPr>
              <a:t>Medicare 101</a:t>
            </a:r>
          </a:p>
        </p:txBody>
      </p:sp>
      <p:sp>
        <p:nvSpPr>
          <p:cNvPr id="7" name="Slide Number Placeholder 6"/>
          <p:cNvSpPr>
            <a:spLocks noGrp="1"/>
          </p:cNvSpPr>
          <p:nvPr>
            <p:ph type="sldNum" sz="quarter" idx="12"/>
          </p:nvPr>
        </p:nvSpPr>
        <p:spPr/>
        <p:txBody>
          <a:bodyPr/>
          <a:lstStyle/>
          <a:p>
            <a:fld id="{D60A6685-DBF6-4C41-A0CC-AA9EA7A85A2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144879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3B9CC8-C7DE-4A1F-ABD8-FEB13B8CC77F}" type="datetimeFigureOut">
              <a:rPr lang="en-US" smtClean="0"/>
              <a:pPr/>
              <a:t>10/27/2020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922322E-5CA7-4921-AFEC-52763614E2D4}" type="slidenum">
              <a:rPr lang="en-US" smtClean="0"/>
              <a:pPr/>
              <a:t>‹#›</a:t>
            </a:fld>
            <a:endParaRPr lang="en-US" dirty="0"/>
          </a:p>
        </p:txBody>
      </p:sp>
    </p:spTree>
    <p:extLst>
      <p:ext uri="{BB962C8B-B14F-4D97-AF65-F5344CB8AC3E}">
        <p14:creationId xmlns:p14="http://schemas.microsoft.com/office/powerpoint/2010/main" val="391353422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2" y="273847"/>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351" b="1"/>
            </a:lvl1pPr>
            <a:lvl2pPr marL="257162" indent="0">
              <a:buNone/>
              <a:defRPr sz="1125" b="1"/>
            </a:lvl2pPr>
            <a:lvl3pPr marL="514324" indent="0">
              <a:buNone/>
              <a:defRPr sz="1013" b="1"/>
            </a:lvl3pPr>
            <a:lvl4pPr marL="771487" indent="0">
              <a:buNone/>
              <a:defRPr sz="900" b="1"/>
            </a:lvl4pPr>
            <a:lvl5pPr marL="1028649" indent="0">
              <a:buNone/>
              <a:defRPr sz="900" b="1"/>
            </a:lvl5pPr>
            <a:lvl6pPr marL="1285811" indent="0">
              <a:buNone/>
              <a:defRPr sz="900" b="1"/>
            </a:lvl6pPr>
            <a:lvl7pPr marL="1542973" indent="0">
              <a:buNone/>
              <a:defRPr sz="900" b="1"/>
            </a:lvl7pPr>
            <a:lvl8pPr marL="1800135" indent="0">
              <a:buNone/>
              <a:defRPr sz="900" b="1"/>
            </a:lvl8pPr>
            <a:lvl9pPr marL="2057297" indent="0">
              <a:buNone/>
              <a:defRPr sz="900" b="1"/>
            </a:lvl9pPr>
          </a:lstStyle>
          <a:p>
            <a:pPr lvl="0"/>
            <a:r>
              <a:rPr lang="en-US"/>
              <a:t>Click to edit Master text styles</a:t>
            </a:r>
          </a:p>
        </p:txBody>
      </p:sp>
      <p:sp>
        <p:nvSpPr>
          <p:cNvPr id="4" name="Content Placeholder 3"/>
          <p:cNvSpPr>
            <a:spLocks noGrp="1"/>
          </p:cNvSpPr>
          <p:nvPr>
            <p:ph sz="half" idx="2"/>
          </p:nvPr>
        </p:nvSpPr>
        <p:spPr>
          <a:xfrm>
            <a:off x="629842" y="1878807"/>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4" y="1260872"/>
            <a:ext cx="3887391" cy="617934"/>
          </a:xfrm>
        </p:spPr>
        <p:txBody>
          <a:bodyPr anchor="b"/>
          <a:lstStyle>
            <a:lvl1pPr marL="0" indent="0">
              <a:buNone/>
              <a:defRPr sz="1351" b="1"/>
            </a:lvl1pPr>
            <a:lvl2pPr marL="257162" indent="0">
              <a:buNone/>
              <a:defRPr sz="1125" b="1"/>
            </a:lvl2pPr>
            <a:lvl3pPr marL="514324" indent="0">
              <a:buNone/>
              <a:defRPr sz="1013" b="1"/>
            </a:lvl3pPr>
            <a:lvl4pPr marL="771487" indent="0">
              <a:buNone/>
              <a:defRPr sz="900" b="1"/>
            </a:lvl4pPr>
            <a:lvl5pPr marL="1028649" indent="0">
              <a:buNone/>
              <a:defRPr sz="900" b="1"/>
            </a:lvl5pPr>
            <a:lvl6pPr marL="1285811" indent="0">
              <a:buNone/>
              <a:defRPr sz="900" b="1"/>
            </a:lvl6pPr>
            <a:lvl7pPr marL="1542973" indent="0">
              <a:buNone/>
              <a:defRPr sz="900" b="1"/>
            </a:lvl7pPr>
            <a:lvl8pPr marL="1800135" indent="0">
              <a:buNone/>
              <a:defRPr sz="900" b="1"/>
            </a:lvl8pPr>
            <a:lvl9pPr marL="2057297"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29154" y="1878807"/>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r>
              <a:rPr lang="en-US" dirty="0">
                <a:solidFill>
                  <a:prstClr val="black">
                    <a:tint val="75000"/>
                  </a:prstClr>
                </a:solidFill>
              </a:rPr>
              <a:t>July 2017</a:t>
            </a:r>
          </a:p>
        </p:txBody>
      </p:sp>
      <p:sp>
        <p:nvSpPr>
          <p:cNvPr id="8" name="Footer Placeholder 7"/>
          <p:cNvSpPr>
            <a:spLocks noGrp="1"/>
          </p:cNvSpPr>
          <p:nvPr>
            <p:ph type="ftr" sz="quarter" idx="11"/>
          </p:nvPr>
        </p:nvSpPr>
        <p:spPr/>
        <p:txBody>
          <a:bodyPr/>
          <a:lstStyle/>
          <a:p>
            <a:r>
              <a:rPr lang="en-US" dirty="0">
                <a:solidFill>
                  <a:prstClr val="black">
                    <a:tint val="75000"/>
                  </a:prstClr>
                </a:solidFill>
              </a:rPr>
              <a:t>Medicare 101</a:t>
            </a:r>
          </a:p>
        </p:txBody>
      </p:sp>
      <p:sp>
        <p:nvSpPr>
          <p:cNvPr id="9" name="Slide Number Placeholder 8"/>
          <p:cNvSpPr>
            <a:spLocks noGrp="1"/>
          </p:cNvSpPr>
          <p:nvPr>
            <p:ph type="sldNum" sz="quarter" idx="12"/>
          </p:nvPr>
        </p:nvSpPr>
        <p:spPr/>
        <p:txBody>
          <a:bodyPr/>
          <a:lstStyle/>
          <a:p>
            <a:fld id="{D60A6685-DBF6-4C41-A0CC-AA9EA7A85A2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172246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r>
              <a:rPr lang="en-US" dirty="0">
                <a:solidFill>
                  <a:prstClr val="black">
                    <a:tint val="75000"/>
                  </a:prstClr>
                </a:solidFill>
              </a:rPr>
              <a:t>July 2017</a:t>
            </a:r>
          </a:p>
        </p:txBody>
      </p:sp>
      <p:sp>
        <p:nvSpPr>
          <p:cNvPr id="4" name="Footer Placeholder 3"/>
          <p:cNvSpPr>
            <a:spLocks noGrp="1"/>
          </p:cNvSpPr>
          <p:nvPr>
            <p:ph type="ftr" sz="quarter" idx="11"/>
          </p:nvPr>
        </p:nvSpPr>
        <p:spPr/>
        <p:txBody>
          <a:bodyPr/>
          <a:lstStyle/>
          <a:p>
            <a:r>
              <a:rPr lang="en-US" dirty="0">
                <a:solidFill>
                  <a:prstClr val="black">
                    <a:tint val="75000"/>
                  </a:prstClr>
                </a:solidFill>
              </a:rPr>
              <a:t>Medicare 101</a:t>
            </a:r>
          </a:p>
        </p:txBody>
      </p:sp>
      <p:sp>
        <p:nvSpPr>
          <p:cNvPr id="5" name="Slide Number Placeholder 4"/>
          <p:cNvSpPr>
            <a:spLocks noGrp="1"/>
          </p:cNvSpPr>
          <p:nvPr>
            <p:ph type="sldNum" sz="quarter" idx="12"/>
          </p:nvPr>
        </p:nvSpPr>
        <p:spPr/>
        <p:txBody>
          <a:bodyPr/>
          <a:lstStyle/>
          <a:p>
            <a:fld id="{D60A6685-DBF6-4C41-A0CC-AA9EA7A85A2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6851228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dirty="0">
                <a:solidFill>
                  <a:prstClr val="black">
                    <a:tint val="75000"/>
                  </a:prstClr>
                </a:solidFill>
              </a:rPr>
              <a:t>July 2017</a:t>
            </a:r>
          </a:p>
        </p:txBody>
      </p:sp>
      <p:sp>
        <p:nvSpPr>
          <p:cNvPr id="3" name="Footer Placeholder 2"/>
          <p:cNvSpPr>
            <a:spLocks noGrp="1"/>
          </p:cNvSpPr>
          <p:nvPr>
            <p:ph type="ftr" sz="quarter" idx="11"/>
          </p:nvPr>
        </p:nvSpPr>
        <p:spPr/>
        <p:txBody>
          <a:bodyPr/>
          <a:lstStyle/>
          <a:p>
            <a:r>
              <a:rPr lang="en-US" dirty="0">
                <a:solidFill>
                  <a:prstClr val="black">
                    <a:tint val="75000"/>
                  </a:prstClr>
                </a:solidFill>
              </a:rPr>
              <a:t>Medicare 101</a:t>
            </a:r>
          </a:p>
        </p:txBody>
      </p:sp>
      <p:sp>
        <p:nvSpPr>
          <p:cNvPr id="4" name="Slide Number Placeholder 3"/>
          <p:cNvSpPr>
            <a:spLocks noGrp="1"/>
          </p:cNvSpPr>
          <p:nvPr>
            <p:ph type="sldNum" sz="quarter" idx="12"/>
          </p:nvPr>
        </p:nvSpPr>
        <p:spPr/>
        <p:txBody>
          <a:bodyPr/>
          <a:lstStyle/>
          <a:p>
            <a:fld id="{D60A6685-DBF6-4C41-A0CC-AA9EA7A85A2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2453169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9" cy="1200150"/>
          </a:xfrm>
        </p:spPr>
        <p:txBody>
          <a:bodyPr anchor="b"/>
          <a:lstStyle>
            <a:lvl1pPr>
              <a:defRPr sz="1800"/>
            </a:lvl1pPr>
          </a:lstStyle>
          <a:p>
            <a:r>
              <a:rPr lang="en-US"/>
              <a:t>Click to edit Master title style</a:t>
            </a:r>
          </a:p>
        </p:txBody>
      </p:sp>
      <p:sp>
        <p:nvSpPr>
          <p:cNvPr id="3" name="Content Placeholder 2"/>
          <p:cNvSpPr>
            <a:spLocks noGrp="1"/>
          </p:cNvSpPr>
          <p:nvPr>
            <p:ph idx="1"/>
          </p:nvPr>
        </p:nvSpPr>
        <p:spPr>
          <a:xfrm>
            <a:off x="3887391" y="740576"/>
            <a:ext cx="4629151" cy="3655219"/>
          </a:xfrm>
        </p:spPr>
        <p:txBody>
          <a:bodyPr/>
          <a:lstStyle>
            <a:lvl1pPr>
              <a:defRPr sz="1800"/>
            </a:lvl1pPr>
            <a:lvl2pPr>
              <a:defRPr sz="1575"/>
            </a:lvl2pPr>
            <a:lvl3pPr>
              <a:defRPr sz="1351"/>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2"/>
            <a:ext cx="2949179" cy="2858691"/>
          </a:xfrm>
        </p:spPr>
        <p:txBody>
          <a:bodyPr/>
          <a:lstStyle>
            <a:lvl1pPr marL="0" indent="0">
              <a:buNone/>
              <a:defRPr sz="900"/>
            </a:lvl1pPr>
            <a:lvl2pPr marL="257162" indent="0">
              <a:buNone/>
              <a:defRPr sz="788"/>
            </a:lvl2pPr>
            <a:lvl3pPr marL="514324" indent="0">
              <a:buNone/>
              <a:defRPr sz="675"/>
            </a:lvl3pPr>
            <a:lvl4pPr marL="771487" indent="0">
              <a:buNone/>
              <a:defRPr sz="563"/>
            </a:lvl4pPr>
            <a:lvl5pPr marL="1028649" indent="0">
              <a:buNone/>
              <a:defRPr sz="563"/>
            </a:lvl5pPr>
            <a:lvl6pPr marL="1285811" indent="0">
              <a:buNone/>
              <a:defRPr sz="563"/>
            </a:lvl6pPr>
            <a:lvl7pPr marL="1542973" indent="0">
              <a:buNone/>
              <a:defRPr sz="563"/>
            </a:lvl7pPr>
            <a:lvl8pPr marL="1800135" indent="0">
              <a:buNone/>
              <a:defRPr sz="563"/>
            </a:lvl8pPr>
            <a:lvl9pPr marL="2057297" indent="0">
              <a:buNone/>
              <a:defRPr sz="563"/>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en-US" dirty="0">
                <a:solidFill>
                  <a:prstClr val="black">
                    <a:tint val="75000"/>
                  </a:prstClr>
                </a:solidFill>
              </a:rPr>
              <a:t>July 2017</a:t>
            </a:r>
          </a:p>
        </p:txBody>
      </p:sp>
      <p:sp>
        <p:nvSpPr>
          <p:cNvPr id="6" name="Footer Placeholder 5"/>
          <p:cNvSpPr>
            <a:spLocks noGrp="1"/>
          </p:cNvSpPr>
          <p:nvPr>
            <p:ph type="ftr" sz="quarter" idx="11"/>
          </p:nvPr>
        </p:nvSpPr>
        <p:spPr/>
        <p:txBody>
          <a:bodyPr/>
          <a:lstStyle/>
          <a:p>
            <a:r>
              <a:rPr lang="en-US" dirty="0">
                <a:solidFill>
                  <a:prstClr val="black">
                    <a:tint val="75000"/>
                  </a:prstClr>
                </a:solidFill>
              </a:rPr>
              <a:t>Medicare 101</a:t>
            </a:r>
          </a:p>
        </p:txBody>
      </p:sp>
      <p:sp>
        <p:nvSpPr>
          <p:cNvPr id="7" name="Slide Number Placeholder 6"/>
          <p:cNvSpPr>
            <a:spLocks noGrp="1"/>
          </p:cNvSpPr>
          <p:nvPr>
            <p:ph type="sldNum" sz="quarter" idx="12"/>
          </p:nvPr>
        </p:nvSpPr>
        <p:spPr/>
        <p:txBody>
          <a:bodyPr/>
          <a:lstStyle/>
          <a:p>
            <a:fld id="{D60A6685-DBF6-4C41-A0CC-AA9EA7A85A2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9250101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9" cy="1200150"/>
          </a:xfrm>
        </p:spPr>
        <p:txBody>
          <a:bodyPr anchor="b"/>
          <a:lstStyle>
            <a:lvl1pPr>
              <a:defRPr sz="1800"/>
            </a:lvl1pPr>
          </a:lstStyle>
          <a:p>
            <a:r>
              <a:rPr lang="en-US"/>
              <a:t>Click to edit Master title style</a:t>
            </a:r>
          </a:p>
        </p:txBody>
      </p:sp>
      <p:sp>
        <p:nvSpPr>
          <p:cNvPr id="3" name="Picture Placeholder 2"/>
          <p:cNvSpPr>
            <a:spLocks noGrp="1"/>
          </p:cNvSpPr>
          <p:nvPr>
            <p:ph type="pic" idx="1"/>
          </p:nvPr>
        </p:nvSpPr>
        <p:spPr>
          <a:xfrm>
            <a:off x="3887391" y="740576"/>
            <a:ext cx="4629151" cy="3655219"/>
          </a:xfrm>
        </p:spPr>
        <p:txBody>
          <a:bodyPr/>
          <a:lstStyle>
            <a:lvl1pPr marL="0" indent="0">
              <a:buNone/>
              <a:defRPr sz="1800"/>
            </a:lvl1pPr>
            <a:lvl2pPr marL="257162" indent="0">
              <a:buNone/>
              <a:defRPr sz="1575"/>
            </a:lvl2pPr>
            <a:lvl3pPr marL="514324" indent="0">
              <a:buNone/>
              <a:defRPr sz="1351"/>
            </a:lvl3pPr>
            <a:lvl4pPr marL="771487" indent="0">
              <a:buNone/>
              <a:defRPr sz="1125"/>
            </a:lvl4pPr>
            <a:lvl5pPr marL="1028649" indent="0">
              <a:buNone/>
              <a:defRPr sz="1125"/>
            </a:lvl5pPr>
            <a:lvl6pPr marL="1285811" indent="0">
              <a:buNone/>
              <a:defRPr sz="1125"/>
            </a:lvl6pPr>
            <a:lvl7pPr marL="1542973" indent="0">
              <a:buNone/>
              <a:defRPr sz="1125"/>
            </a:lvl7pPr>
            <a:lvl8pPr marL="1800135" indent="0">
              <a:buNone/>
              <a:defRPr sz="1125"/>
            </a:lvl8pPr>
            <a:lvl9pPr marL="2057297" indent="0">
              <a:buNone/>
              <a:defRPr sz="1125"/>
            </a:lvl9pPr>
          </a:lstStyle>
          <a:p>
            <a:endParaRPr lang="en-US" dirty="0"/>
          </a:p>
        </p:txBody>
      </p:sp>
      <p:sp>
        <p:nvSpPr>
          <p:cNvPr id="4" name="Text Placeholder 3"/>
          <p:cNvSpPr>
            <a:spLocks noGrp="1"/>
          </p:cNvSpPr>
          <p:nvPr>
            <p:ph type="body" sz="half" idx="2"/>
          </p:nvPr>
        </p:nvSpPr>
        <p:spPr>
          <a:xfrm>
            <a:off x="629841" y="1543052"/>
            <a:ext cx="2949179" cy="2858691"/>
          </a:xfrm>
        </p:spPr>
        <p:txBody>
          <a:bodyPr/>
          <a:lstStyle>
            <a:lvl1pPr marL="0" indent="0">
              <a:buNone/>
              <a:defRPr sz="900"/>
            </a:lvl1pPr>
            <a:lvl2pPr marL="257162" indent="0">
              <a:buNone/>
              <a:defRPr sz="788"/>
            </a:lvl2pPr>
            <a:lvl3pPr marL="514324" indent="0">
              <a:buNone/>
              <a:defRPr sz="675"/>
            </a:lvl3pPr>
            <a:lvl4pPr marL="771487" indent="0">
              <a:buNone/>
              <a:defRPr sz="563"/>
            </a:lvl4pPr>
            <a:lvl5pPr marL="1028649" indent="0">
              <a:buNone/>
              <a:defRPr sz="563"/>
            </a:lvl5pPr>
            <a:lvl6pPr marL="1285811" indent="0">
              <a:buNone/>
              <a:defRPr sz="563"/>
            </a:lvl6pPr>
            <a:lvl7pPr marL="1542973" indent="0">
              <a:buNone/>
              <a:defRPr sz="563"/>
            </a:lvl7pPr>
            <a:lvl8pPr marL="1800135" indent="0">
              <a:buNone/>
              <a:defRPr sz="563"/>
            </a:lvl8pPr>
            <a:lvl9pPr marL="2057297" indent="0">
              <a:buNone/>
              <a:defRPr sz="563"/>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en-US" dirty="0">
                <a:solidFill>
                  <a:prstClr val="black">
                    <a:tint val="75000"/>
                  </a:prstClr>
                </a:solidFill>
              </a:rPr>
              <a:t>July 2017</a:t>
            </a:r>
          </a:p>
        </p:txBody>
      </p:sp>
      <p:sp>
        <p:nvSpPr>
          <p:cNvPr id="6" name="Footer Placeholder 5"/>
          <p:cNvSpPr>
            <a:spLocks noGrp="1"/>
          </p:cNvSpPr>
          <p:nvPr>
            <p:ph type="ftr" sz="quarter" idx="11"/>
          </p:nvPr>
        </p:nvSpPr>
        <p:spPr/>
        <p:txBody>
          <a:bodyPr/>
          <a:lstStyle/>
          <a:p>
            <a:r>
              <a:rPr lang="en-US" dirty="0">
                <a:solidFill>
                  <a:prstClr val="black">
                    <a:tint val="75000"/>
                  </a:prstClr>
                </a:solidFill>
              </a:rPr>
              <a:t>Medicare 101</a:t>
            </a:r>
          </a:p>
        </p:txBody>
      </p:sp>
      <p:sp>
        <p:nvSpPr>
          <p:cNvPr id="7" name="Slide Number Placeholder 6"/>
          <p:cNvSpPr>
            <a:spLocks noGrp="1"/>
          </p:cNvSpPr>
          <p:nvPr>
            <p:ph type="sldNum" sz="quarter" idx="12"/>
          </p:nvPr>
        </p:nvSpPr>
        <p:spPr/>
        <p:txBody>
          <a:bodyPr/>
          <a:lstStyle/>
          <a:p>
            <a:fld id="{D60A6685-DBF6-4C41-A0CC-AA9EA7A85A2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4606826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700"/>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2"/>
          </p:nvPr>
        </p:nvSpPr>
        <p:spPr>
          <a:xfrm>
            <a:off x="457200" y="4755360"/>
            <a:ext cx="2133600" cy="273844"/>
          </a:xfrm>
          <a:prstGeom prst="rect">
            <a:avLst/>
          </a:prstGeom>
        </p:spPr>
        <p:txBody>
          <a:bodyPr vert="horz" lIns="91440" tIns="45720" rIns="91440" bIns="45720" rtlCol="0" anchor="ctr"/>
          <a:lstStyle>
            <a:lvl1pPr algn="l">
              <a:defRPr sz="900">
                <a:solidFill>
                  <a:schemeClr val="tx1"/>
                </a:solidFill>
              </a:defRPr>
            </a:lvl1pPr>
          </a:lstStyle>
          <a:p>
            <a:r>
              <a:rPr lang="en-US" dirty="0">
                <a:solidFill>
                  <a:prstClr val="black"/>
                </a:solidFill>
              </a:rPr>
              <a:t>July 2017</a:t>
            </a:r>
          </a:p>
        </p:txBody>
      </p:sp>
      <p:sp>
        <p:nvSpPr>
          <p:cNvPr id="8" name="Footer Placeholder 4"/>
          <p:cNvSpPr>
            <a:spLocks noGrp="1"/>
          </p:cNvSpPr>
          <p:nvPr>
            <p:ph type="ftr" sz="quarter" idx="3"/>
          </p:nvPr>
        </p:nvSpPr>
        <p:spPr>
          <a:xfrm>
            <a:off x="2590800" y="4755360"/>
            <a:ext cx="3962400" cy="273844"/>
          </a:xfrm>
          <a:prstGeom prst="rect">
            <a:avLst/>
          </a:prstGeom>
        </p:spPr>
        <p:txBody>
          <a:bodyPr vert="horz" lIns="91440" tIns="45720" rIns="91440" bIns="45720" rtlCol="0" anchor="ctr"/>
          <a:lstStyle>
            <a:lvl1pPr algn="ctr">
              <a:defRPr sz="900">
                <a:solidFill>
                  <a:schemeClr val="tx1"/>
                </a:solidFill>
              </a:defRPr>
            </a:lvl1pPr>
          </a:lstStyle>
          <a:p>
            <a:r>
              <a:rPr lang="en-US" dirty="0">
                <a:solidFill>
                  <a:prstClr val="black"/>
                </a:solidFill>
              </a:rPr>
              <a:t>Medicare 101</a:t>
            </a:r>
          </a:p>
        </p:txBody>
      </p:sp>
      <p:sp>
        <p:nvSpPr>
          <p:cNvPr id="9" name="Slide Number Placeholder 5"/>
          <p:cNvSpPr>
            <a:spLocks noGrp="1"/>
          </p:cNvSpPr>
          <p:nvPr>
            <p:ph type="sldNum" sz="quarter" idx="4"/>
          </p:nvPr>
        </p:nvSpPr>
        <p:spPr>
          <a:xfrm>
            <a:off x="6553200" y="4755360"/>
            <a:ext cx="2133600" cy="273844"/>
          </a:xfrm>
          <a:prstGeom prst="rect">
            <a:avLst/>
          </a:prstGeom>
        </p:spPr>
        <p:txBody>
          <a:bodyPr vert="horz" lIns="91440" tIns="45720" rIns="91440" bIns="45720" rtlCol="0" anchor="ctr"/>
          <a:lstStyle>
            <a:lvl1pPr algn="r">
              <a:defRPr sz="900">
                <a:solidFill>
                  <a:schemeClr val="tx1"/>
                </a:solidFill>
              </a:defRPr>
            </a:lvl1pPr>
          </a:lstStyle>
          <a:p>
            <a:fld id="{78C0CC3C-85F1-4D86-9B70-8D9F8B17F046}"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49996857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dirty="0"/>
              <a:t>July 2017</a:t>
            </a:r>
          </a:p>
        </p:txBody>
      </p:sp>
      <p:sp>
        <p:nvSpPr>
          <p:cNvPr id="5" name="Footer Placeholder 4"/>
          <p:cNvSpPr>
            <a:spLocks noGrp="1"/>
          </p:cNvSpPr>
          <p:nvPr>
            <p:ph type="ftr" sz="quarter" idx="11"/>
          </p:nvPr>
        </p:nvSpPr>
        <p:spPr/>
        <p:txBody>
          <a:bodyPr/>
          <a:lstStyle/>
          <a:p>
            <a:r>
              <a:rPr lang="en-US" dirty="0"/>
              <a:t>Medicare 101</a:t>
            </a:r>
          </a:p>
        </p:txBody>
      </p:sp>
      <p:sp>
        <p:nvSpPr>
          <p:cNvPr id="6" name="Slide Number Placeholder 5"/>
          <p:cNvSpPr>
            <a:spLocks noGrp="1"/>
          </p:cNvSpPr>
          <p:nvPr>
            <p:ph type="sldNum" sz="quarter" idx="12"/>
          </p:nvPr>
        </p:nvSpPr>
        <p:spPr/>
        <p:txBody>
          <a:bodyPr/>
          <a:lstStyle/>
          <a:p>
            <a:fld id="{7B3B7BDD-940E-F142-917B-04B867A4ECC6}" type="slidenum">
              <a:rPr lang="en-US" smtClean="0"/>
              <a:t>‹#›</a:t>
            </a:fld>
            <a:endParaRPr lang="en-US" dirty="0"/>
          </a:p>
        </p:txBody>
      </p:sp>
    </p:spTree>
    <p:extLst>
      <p:ext uri="{BB962C8B-B14F-4D97-AF65-F5344CB8AC3E}">
        <p14:creationId xmlns:p14="http://schemas.microsoft.com/office/powerpoint/2010/main" val="417196291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700" b="1"/>
            </a:lvl1pPr>
          </a:lstStyle>
          <a:p>
            <a:r>
              <a:rPr lang="en-US" dirty="0"/>
              <a:t>Click to edit Master title style</a:t>
            </a:r>
          </a:p>
        </p:txBody>
      </p:sp>
      <p:sp>
        <p:nvSpPr>
          <p:cNvPr id="3" name="Date Placeholder 2"/>
          <p:cNvSpPr>
            <a:spLocks noGrp="1"/>
          </p:cNvSpPr>
          <p:nvPr>
            <p:ph type="dt" sz="half" idx="10"/>
          </p:nvPr>
        </p:nvSpPr>
        <p:spPr/>
        <p:txBody>
          <a:bodyPr/>
          <a:lstStyle/>
          <a:p>
            <a:r>
              <a:rPr lang="en-US" dirty="0"/>
              <a:t>July 2017</a:t>
            </a:r>
          </a:p>
        </p:txBody>
      </p:sp>
      <p:sp>
        <p:nvSpPr>
          <p:cNvPr id="4" name="Footer Placeholder 3"/>
          <p:cNvSpPr>
            <a:spLocks noGrp="1"/>
          </p:cNvSpPr>
          <p:nvPr>
            <p:ph type="ftr" sz="quarter" idx="11"/>
          </p:nvPr>
        </p:nvSpPr>
        <p:spPr/>
        <p:txBody>
          <a:bodyPr/>
          <a:lstStyle/>
          <a:p>
            <a:r>
              <a:rPr lang="en-US" dirty="0"/>
              <a:t>Medicare 101</a:t>
            </a:r>
          </a:p>
        </p:txBody>
      </p:sp>
      <p:sp>
        <p:nvSpPr>
          <p:cNvPr id="5" name="Slide Number Placeholder 4"/>
          <p:cNvSpPr>
            <a:spLocks noGrp="1"/>
          </p:cNvSpPr>
          <p:nvPr>
            <p:ph type="sldNum" sz="quarter" idx="12"/>
          </p:nvPr>
        </p:nvSpPr>
        <p:spPr/>
        <p:txBody>
          <a:bodyPr/>
          <a:lstStyle/>
          <a:p>
            <a:fld id="{F62912B7-67D0-4C7F-B2EE-F336CB0BE48F}" type="slidenum">
              <a:rPr lang="en-US" smtClean="0"/>
              <a:t>‹#›</a:t>
            </a:fld>
            <a:endParaRPr lang="en-US" dirty="0"/>
          </a:p>
        </p:txBody>
      </p:sp>
      <p:sp>
        <p:nvSpPr>
          <p:cNvPr id="6" name="Text Placeholder 2"/>
          <p:cNvSpPr>
            <a:spLocks noGrp="1"/>
          </p:cNvSpPr>
          <p:nvPr>
            <p:ph idx="1"/>
          </p:nvPr>
        </p:nvSpPr>
        <p:spPr>
          <a:xfrm>
            <a:off x="628651" y="872265"/>
            <a:ext cx="7886700" cy="381946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5999299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2015 Lessons &amp; Objectives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26400"/>
            <a:ext cx="9144000" cy="802073"/>
          </a:xfrm>
        </p:spPr>
        <p:txBody>
          <a:bodyPr>
            <a:normAutofit/>
          </a:bodyPr>
          <a:lstStyle>
            <a:lvl1pPr>
              <a:defRPr sz="2700" b="1" baseline="0"/>
            </a:lvl1pPr>
          </a:lstStyle>
          <a:p>
            <a:r>
              <a:rPr lang="en-US" dirty="0"/>
              <a:t>Lesson </a:t>
            </a:r>
          </a:p>
        </p:txBody>
      </p:sp>
      <p:sp>
        <p:nvSpPr>
          <p:cNvPr id="3" name="Content Placeholder 2"/>
          <p:cNvSpPr>
            <a:spLocks noGrp="1"/>
          </p:cNvSpPr>
          <p:nvPr>
            <p:ph idx="1"/>
          </p:nvPr>
        </p:nvSpPr>
        <p:spPr>
          <a:xfrm>
            <a:off x="457200" y="1022787"/>
            <a:ext cx="8229600" cy="339447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1"/>
          <p:cNvSpPr>
            <a:spLocks noGrp="1"/>
          </p:cNvSpPr>
          <p:nvPr>
            <p:ph type="dt" sz="half" idx="2"/>
          </p:nvPr>
        </p:nvSpPr>
        <p:spPr>
          <a:xfrm>
            <a:off x="457200" y="4755360"/>
            <a:ext cx="2133600" cy="273844"/>
          </a:xfrm>
          <a:prstGeom prst="rect">
            <a:avLst/>
          </a:prstGeom>
        </p:spPr>
        <p:txBody>
          <a:bodyPr anchor="ctr"/>
          <a:lstStyle>
            <a:lvl1pPr>
              <a:defRPr sz="900">
                <a:solidFill>
                  <a:schemeClr val="tx1"/>
                </a:solidFill>
              </a:defRPr>
            </a:lvl1pPr>
          </a:lstStyle>
          <a:p>
            <a:r>
              <a:rPr lang="en-US" dirty="0">
                <a:solidFill>
                  <a:prstClr val="black"/>
                </a:solidFill>
              </a:rPr>
              <a:t>July 2017</a:t>
            </a:r>
          </a:p>
        </p:txBody>
      </p:sp>
      <p:sp>
        <p:nvSpPr>
          <p:cNvPr id="10" name="Footer Placeholder 2"/>
          <p:cNvSpPr>
            <a:spLocks noGrp="1"/>
          </p:cNvSpPr>
          <p:nvPr>
            <p:ph type="ftr" sz="quarter" idx="3"/>
          </p:nvPr>
        </p:nvSpPr>
        <p:spPr>
          <a:xfrm>
            <a:off x="2590800" y="4755360"/>
            <a:ext cx="3962400" cy="273844"/>
          </a:xfrm>
          <a:prstGeom prst="rect">
            <a:avLst/>
          </a:prstGeom>
        </p:spPr>
        <p:txBody>
          <a:bodyPr anchor="ctr"/>
          <a:lstStyle>
            <a:lvl1pPr>
              <a:defRPr sz="900">
                <a:solidFill>
                  <a:schemeClr val="tx1"/>
                </a:solidFill>
              </a:defRPr>
            </a:lvl1pPr>
          </a:lstStyle>
          <a:p>
            <a:pPr algn="ctr"/>
            <a:r>
              <a:rPr lang="en-US" dirty="0">
                <a:solidFill>
                  <a:prstClr val="black"/>
                </a:solidFill>
              </a:rPr>
              <a:t>Medicare 101</a:t>
            </a:r>
          </a:p>
        </p:txBody>
      </p:sp>
      <p:sp>
        <p:nvSpPr>
          <p:cNvPr id="11" name="Slide Number Placeholder 3"/>
          <p:cNvSpPr>
            <a:spLocks noGrp="1"/>
          </p:cNvSpPr>
          <p:nvPr>
            <p:ph type="sldNum" sz="quarter" idx="4"/>
          </p:nvPr>
        </p:nvSpPr>
        <p:spPr>
          <a:xfrm>
            <a:off x="6553200" y="4755360"/>
            <a:ext cx="2133600" cy="273844"/>
          </a:xfrm>
          <a:prstGeom prst="rect">
            <a:avLst/>
          </a:prstGeom>
        </p:spPr>
        <p:txBody>
          <a:bodyPr anchor="ctr"/>
          <a:lstStyle>
            <a:lvl1pPr>
              <a:defRPr sz="900">
                <a:solidFill>
                  <a:schemeClr val="tx1"/>
                </a:solidFill>
              </a:defRPr>
            </a:lvl1pPr>
          </a:lstStyle>
          <a:p>
            <a:pPr algn="r"/>
            <a:fld id="{78C0CC3C-85F1-4D86-9B70-8D9F8B17F046}" type="slidenum">
              <a:rPr lang="en-US" smtClean="0">
                <a:solidFill>
                  <a:prstClr val="black"/>
                </a:solidFill>
              </a:rPr>
              <a:pPr algn="r"/>
              <a:t>‹#›</a:t>
            </a:fld>
            <a:endParaRPr lang="en-US" dirty="0">
              <a:solidFill>
                <a:prstClr val="black"/>
              </a:solidFill>
            </a:endParaRPr>
          </a:p>
        </p:txBody>
      </p:sp>
    </p:spTree>
    <p:extLst>
      <p:ext uri="{BB962C8B-B14F-4D97-AF65-F5344CB8AC3E}">
        <p14:creationId xmlns:p14="http://schemas.microsoft.com/office/powerpoint/2010/main" val="286819830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015 Question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28704"/>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p:cNvSpPr txBox="1">
            <a:spLocks/>
          </p:cNvSpPr>
          <p:nvPr userDrawn="1"/>
        </p:nvSpPr>
        <p:spPr>
          <a:xfrm>
            <a:off x="0" y="-21554"/>
            <a:ext cx="9144000" cy="857250"/>
          </a:xfrm>
          <a:prstGeom prst="rect">
            <a:avLst/>
          </a:prstGeom>
          <a:solidFill>
            <a:srgbClr val="FFD004"/>
          </a:solidFill>
          <a:effectLst>
            <a:outerShdw dist="76200" dir="5640000" algn="tl" rotWithShape="0">
              <a:srgbClr val="084A9C"/>
            </a:outerShdw>
          </a:effectLst>
        </p:spPr>
        <p:txBody>
          <a:bodyPr vert="horz" lIns="68580" tIns="34291" rIns="68580" bIns="34291" rtlCol="0" anchor="ctr">
            <a:noAutofit/>
          </a:bodyPr>
          <a:lstStyle>
            <a:lvl1pPr indent="0" algn="ctr" defTabSz="914400" rtl="0" eaLnBrk="1" latinLnBrk="0" hangingPunct="1">
              <a:spcBef>
                <a:spcPts val="0"/>
              </a:spcBef>
              <a:buNone/>
              <a:defRPr sz="4400" b="1" kern="1200">
                <a:solidFill>
                  <a:schemeClr val="tx1"/>
                </a:solidFill>
                <a:latin typeface="+mj-lt"/>
                <a:ea typeface="+mj-ea"/>
                <a:cs typeface="+mj-cs"/>
              </a:defRPr>
            </a:lvl1pPr>
          </a:lstStyle>
          <a:p>
            <a:pPr>
              <a:defRPr/>
            </a:pPr>
            <a:endParaRPr lang="en-US" sz="2700" dirty="0">
              <a:solidFill>
                <a:sysClr val="windowText" lastClr="000000"/>
              </a:solidFill>
            </a:endParaRPr>
          </a:p>
        </p:txBody>
      </p:sp>
      <p:sp>
        <p:nvSpPr>
          <p:cNvPr id="8" name="Date Placeholder 3"/>
          <p:cNvSpPr>
            <a:spLocks noGrp="1"/>
          </p:cNvSpPr>
          <p:nvPr>
            <p:ph type="dt" sz="half" idx="2"/>
          </p:nvPr>
        </p:nvSpPr>
        <p:spPr>
          <a:xfrm>
            <a:off x="457200" y="4755360"/>
            <a:ext cx="2133600" cy="273844"/>
          </a:xfrm>
          <a:prstGeom prst="rect">
            <a:avLst/>
          </a:prstGeom>
        </p:spPr>
        <p:txBody>
          <a:bodyPr vert="horz" lIns="91440" tIns="45720" rIns="91440" bIns="45720" rtlCol="0" anchor="ctr"/>
          <a:lstStyle>
            <a:lvl1pPr algn="l">
              <a:defRPr sz="900">
                <a:solidFill>
                  <a:schemeClr val="tx1"/>
                </a:solidFill>
              </a:defRPr>
            </a:lvl1pPr>
          </a:lstStyle>
          <a:p>
            <a:r>
              <a:rPr lang="en-US" dirty="0">
                <a:solidFill>
                  <a:prstClr val="black"/>
                </a:solidFill>
              </a:rPr>
              <a:t>July 2017</a:t>
            </a:r>
          </a:p>
        </p:txBody>
      </p:sp>
      <p:sp>
        <p:nvSpPr>
          <p:cNvPr id="9" name="Footer Placeholder 4"/>
          <p:cNvSpPr>
            <a:spLocks noGrp="1"/>
          </p:cNvSpPr>
          <p:nvPr>
            <p:ph type="ftr" sz="quarter" idx="3"/>
          </p:nvPr>
        </p:nvSpPr>
        <p:spPr>
          <a:xfrm>
            <a:off x="2590800" y="4755360"/>
            <a:ext cx="3962400" cy="273844"/>
          </a:xfrm>
          <a:prstGeom prst="rect">
            <a:avLst/>
          </a:prstGeom>
        </p:spPr>
        <p:txBody>
          <a:bodyPr vert="horz" lIns="91440" tIns="45720" rIns="91440" bIns="45720" rtlCol="0" anchor="ctr"/>
          <a:lstStyle>
            <a:lvl1pPr algn="ctr">
              <a:defRPr sz="900">
                <a:solidFill>
                  <a:schemeClr val="tx1"/>
                </a:solidFill>
              </a:defRPr>
            </a:lvl1pPr>
          </a:lstStyle>
          <a:p>
            <a:r>
              <a:rPr lang="en-US" dirty="0">
                <a:solidFill>
                  <a:prstClr val="black"/>
                </a:solidFill>
              </a:rPr>
              <a:t>Medicare 101</a:t>
            </a:r>
          </a:p>
        </p:txBody>
      </p:sp>
      <p:sp>
        <p:nvSpPr>
          <p:cNvPr id="10" name="Slide Number Placeholder 5"/>
          <p:cNvSpPr>
            <a:spLocks noGrp="1"/>
          </p:cNvSpPr>
          <p:nvPr>
            <p:ph type="sldNum" sz="quarter" idx="4"/>
          </p:nvPr>
        </p:nvSpPr>
        <p:spPr>
          <a:xfrm>
            <a:off x="6553200" y="4755360"/>
            <a:ext cx="2133600" cy="273844"/>
          </a:xfrm>
          <a:prstGeom prst="rect">
            <a:avLst/>
          </a:prstGeom>
        </p:spPr>
        <p:txBody>
          <a:bodyPr vert="horz" lIns="91440" tIns="45720" rIns="91440" bIns="45720" rtlCol="0" anchor="ctr"/>
          <a:lstStyle>
            <a:lvl1pPr algn="r">
              <a:defRPr sz="900">
                <a:solidFill>
                  <a:schemeClr val="tx1"/>
                </a:solidFill>
              </a:defRPr>
            </a:lvl1pPr>
          </a:lstStyle>
          <a:p>
            <a:fld id="{78C0CC3C-85F1-4D86-9B70-8D9F8B17F046}" type="slidenum">
              <a:rPr lang="en-US" smtClean="0">
                <a:solidFill>
                  <a:prstClr val="black"/>
                </a:solidFill>
              </a:rPr>
              <a:pPr/>
              <a:t>‹#›</a:t>
            </a:fld>
            <a:endParaRPr lang="en-US" dirty="0">
              <a:solidFill>
                <a:prstClr val="black"/>
              </a:solidFill>
            </a:endParaRPr>
          </a:p>
        </p:txBody>
      </p:sp>
      <p:sp>
        <p:nvSpPr>
          <p:cNvPr id="11" name="Title 1"/>
          <p:cNvSpPr>
            <a:spLocks noGrp="1"/>
          </p:cNvSpPr>
          <p:nvPr>
            <p:ph type="title"/>
          </p:nvPr>
        </p:nvSpPr>
        <p:spPr>
          <a:xfrm>
            <a:off x="0" y="0"/>
            <a:ext cx="9144000" cy="857250"/>
          </a:xfrm>
        </p:spPr>
        <p:txBody>
          <a:bodyPr>
            <a:normAutofit/>
          </a:bodyPr>
          <a:lstStyle>
            <a:lvl1pPr>
              <a:defRPr sz="2700" b="1" baseline="0">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1301848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700" b="1"/>
            </a:lvl1pPr>
          </a:lstStyle>
          <a:p>
            <a:r>
              <a:rPr lang="en-US" dirty="0"/>
              <a:t>Click to edit Master title style</a:t>
            </a:r>
          </a:p>
        </p:txBody>
      </p:sp>
      <p:sp>
        <p:nvSpPr>
          <p:cNvPr id="3" name="Date Placeholder 2"/>
          <p:cNvSpPr>
            <a:spLocks noGrp="1"/>
          </p:cNvSpPr>
          <p:nvPr>
            <p:ph type="dt" sz="half" idx="10"/>
          </p:nvPr>
        </p:nvSpPr>
        <p:spPr/>
        <p:txBody>
          <a:bodyPr/>
          <a:lstStyle/>
          <a:p>
            <a:r>
              <a:rPr lang="en-US" dirty="0"/>
              <a:t>July 2017</a:t>
            </a:r>
          </a:p>
        </p:txBody>
      </p:sp>
      <p:sp>
        <p:nvSpPr>
          <p:cNvPr id="4" name="Footer Placeholder 3"/>
          <p:cNvSpPr>
            <a:spLocks noGrp="1"/>
          </p:cNvSpPr>
          <p:nvPr>
            <p:ph type="ftr" sz="quarter" idx="11"/>
          </p:nvPr>
        </p:nvSpPr>
        <p:spPr/>
        <p:txBody>
          <a:bodyPr/>
          <a:lstStyle/>
          <a:p>
            <a:r>
              <a:rPr lang="en-US" dirty="0"/>
              <a:t>Medicare 101</a:t>
            </a:r>
          </a:p>
        </p:txBody>
      </p:sp>
      <p:sp>
        <p:nvSpPr>
          <p:cNvPr id="5" name="Slide Number Placeholder 4"/>
          <p:cNvSpPr>
            <a:spLocks noGrp="1"/>
          </p:cNvSpPr>
          <p:nvPr>
            <p:ph type="sldNum" sz="quarter" idx="12"/>
          </p:nvPr>
        </p:nvSpPr>
        <p:spPr/>
        <p:txBody>
          <a:bodyPr/>
          <a:lstStyle/>
          <a:p>
            <a:fld id="{F62912B7-67D0-4C7F-B2EE-F336CB0BE48F}" type="slidenum">
              <a:rPr lang="en-US" smtClean="0"/>
              <a:t>‹#›</a:t>
            </a:fld>
            <a:endParaRPr lang="en-US" dirty="0"/>
          </a:p>
        </p:txBody>
      </p:sp>
      <p:sp>
        <p:nvSpPr>
          <p:cNvPr id="6" name="Text Placeholder 2"/>
          <p:cNvSpPr>
            <a:spLocks noGrp="1"/>
          </p:cNvSpPr>
          <p:nvPr>
            <p:ph idx="1"/>
          </p:nvPr>
        </p:nvSpPr>
        <p:spPr>
          <a:xfrm>
            <a:off x="628651" y="872265"/>
            <a:ext cx="7886700" cy="381946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8634789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_2015 Lessons &amp; Objectives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22595"/>
            <a:ext cx="9144000" cy="802073"/>
          </a:xfrm>
        </p:spPr>
        <p:txBody>
          <a:bodyPr>
            <a:normAutofit/>
          </a:bodyPr>
          <a:lstStyle>
            <a:lvl1pPr>
              <a:defRPr sz="2700" b="1" baseline="0">
                <a:solidFill>
                  <a:schemeClr val="bg1"/>
                </a:solidFill>
              </a:defRPr>
            </a:lvl1pPr>
          </a:lstStyle>
          <a:p>
            <a:r>
              <a:rPr lang="en-US" dirty="0"/>
              <a:t>CMS National Training Program (NTP)</a:t>
            </a:r>
          </a:p>
        </p:txBody>
      </p:sp>
      <p:sp>
        <p:nvSpPr>
          <p:cNvPr id="9" name="Content Placeholder 2"/>
          <p:cNvSpPr>
            <a:spLocks noGrp="1"/>
          </p:cNvSpPr>
          <p:nvPr>
            <p:ph idx="1"/>
          </p:nvPr>
        </p:nvSpPr>
        <p:spPr>
          <a:xfrm>
            <a:off x="457200" y="1028704"/>
            <a:ext cx="8458200" cy="3394472"/>
          </a:xfrm>
        </p:spPr>
        <p:txBody>
          <a:bodyPr>
            <a:normAutofit/>
          </a:bodyPr>
          <a:lstStyle>
            <a:lvl1pPr marL="0" marR="0" indent="0" algn="ctr" defTabSz="685766" rtl="0" eaLnBrk="1" fontAlgn="auto" latinLnBrk="0" hangingPunct="1">
              <a:lnSpc>
                <a:spcPct val="100000"/>
              </a:lnSpc>
              <a:spcBef>
                <a:spcPts val="451"/>
              </a:spcBef>
              <a:spcAft>
                <a:spcPts val="0"/>
              </a:spcAft>
              <a:buClrTx/>
              <a:buSzTx/>
              <a:buFont typeface="Wingdings" panose="05000000000000000000" pitchFamily="2" charset="2"/>
              <a:buNone/>
              <a:tabLst/>
              <a:defRPr/>
            </a:lvl1pPr>
          </a:lstStyle>
          <a:p>
            <a:pPr marL="0" indent="0" algn="ctr">
              <a:buNone/>
            </a:pPr>
            <a:endParaRPr lang="en-US" dirty="0"/>
          </a:p>
          <a:p>
            <a:pPr marL="0" indent="0" algn="ctr">
              <a:buNone/>
            </a:pPr>
            <a:r>
              <a:rPr lang="en-US" dirty="0"/>
              <a:t>To view all available NTP materials,</a:t>
            </a:r>
          </a:p>
          <a:p>
            <a:pPr marL="0" indent="0" algn="ctr">
              <a:buNone/>
            </a:pPr>
            <a:r>
              <a:rPr lang="en-US" dirty="0"/>
              <a:t> or to subscribe to our email list, visit </a:t>
            </a:r>
            <a:r>
              <a:rPr lang="en-US" dirty="0">
                <a:hlinkClick r:id="rId2"/>
              </a:rPr>
              <a:t>CMS.gov/outreach-and-education/training/</a:t>
            </a:r>
            <a:r>
              <a:rPr lang="en-US" dirty="0" err="1">
                <a:hlinkClick r:id="rId2"/>
              </a:rPr>
              <a:t>cmsnationaltrainingprogram</a:t>
            </a:r>
            <a:r>
              <a:rPr lang="en-US" dirty="0">
                <a:hlinkClick r:id="rId2"/>
              </a:rPr>
              <a:t>/</a:t>
            </a:r>
            <a:r>
              <a:rPr lang="en-US" dirty="0"/>
              <a:t> </a:t>
            </a:r>
          </a:p>
          <a:p>
            <a:endParaRPr lang="en-US" dirty="0"/>
          </a:p>
          <a:p>
            <a:pPr marL="0" indent="0" algn="ctr">
              <a:buNone/>
            </a:pPr>
            <a:r>
              <a:rPr lang="en-US" dirty="0"/>
              <a:t>For questions about training products email </a:t>
            </a:r>
            <a:r>
              <a:rPr lang="en-US" dirty="0">
                <a:hlinkClick r:id="rId3"/>
              </a:rPr>
              <a:t>training@cms.hhs.gov</a:t>
            </a:r>
            <a:r>
              <a:rPr lang="en-US" dirty="0"/>
              <a:t> </a:t>
            </a:r>
          </a:p>
          <a:p>
            <a:endParaRPr lang="en-US" dirty="0"/>
          </a:p>
        </p:txBody>
      </p:sp>
    </p:spTree>
    <p:extLst>
      <p:ext uri="{BB962C8B-B14F-4D97-AF65-F5344CB8AC3E}">
        <p14:creationId xmlns:p14="http://schemas.microsoft.com/office/powerpoint/2010/main" val="168831560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1" y="1"/>
            <a:ext cx="7886700" cy="685800"/>
          </a:xfrm>
        </p:spPr>
        <p:txBody>
          <a:bodyPr>
            <a:normAutofit/>
          </a:bodyPr>
          <a:lstStyle>
            <a:lvl1pPr>
              <a:defRPr b="1"/>
            </a:lvl1pPr>
          </a:lstStyle>
          <a:p>
            <a:r>
              <a:rPr lang="en-US" dirty="0"/>
              <a:t>Click to edit Master title style</a:t>
            </a:r>
          </a:p>
        </p:txBody>
      </p:sp>
      <p:sp>
        <p:nvSpPr>
          <p:cNvPr id="3" name="Date Placeholder 2"/>
          <p:cNvSpPr>
            <a:spLocks noGrp="1"/>
          </p:cNvSpPr>
          <p:nvPr>
            <p:ph type="dt" sz="half" idx="10"/>
          </p:nvPr>
        </p:nvSpPr>
        <p:spPr/>
        <p:txBody>
          <a:bodyPr/>
          <a:lstStyle/>
          <a:p>
            <a:r>
              <a:rPr lang="en-US" dirty="0"/>
              <a:t>July 2017</a:t>
            </a:r>
          </a:p>
        </p:txBody>
      </p:sp>
      <p:sp>
        <p:nvSpPr>
          <p:cNvPr id="4" name="Footer Placeholder 3"/>
          <p:cNvSpPr>
            <a:spLocks noGrp="1"/>
          </p:cNvSpPr>
          <p:nvPr>
            <p:ph type="ftr" sz="quarter" idx="11"/>
          </p:nvPr>
        </p:nvSpPr>
        <p:spPr/>
        <p:txBody>
          <a:bodyPr/>
          <a:lstStyle/>
          <a:p>
            <a:r>
              <a:rPr lang="en-US" dirty="0"/>
              <a:t>Medicare 101</a:t>
            </a:r>
          </a:p>
        </p:txBody>
      </p:sp>
      <p:sp>
        <p:nvSpPr>
          <p:cNvPr id="5" name="Slide Number Placeholder 4"/>
          <p:cNvSpPr>
            <a:spLocks noGrp="1"/>
          </p:cNvSpPr>
          <p:nvPr>
            <p:ph type="sldNum" sz="quarter" idx="12"/>
          </p:nvPr>
        </p:nvSpPr>
        <p:spPr/>
        <p:txBody>
          <a:bodyPr/>
          <a:lstStyle/>
          <a:p>
            <a:fld id="{F62912B7-67D0-4C7F-B2EE-F336CB0BE48F}" type="slidenum">
              <a:rPr lang="en-US" smtClean="0"/>
              <a:t>‹#›</a:t>
            </a:fld>
            <a:endParaRPr lang="en-US" dirty="0"/>
          </a:p>
        </p:txBody>
      </p:sp>
    </p:spTree>
    <p:extLst>
      <p:ext uri="{BB962C8B-B14F-4D97-AF65-F5344CB8AC3E}">
        <p14:creationId xmlns:p14="http://schemas.microsoft.com/office/powerpoint/2010/main" val="330063999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28651" y="824166"/>
            <a:ext cx="7886700" cy="3808559"/>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r>
              <a:rPr lang="en-US" dirty="0">
                <a:solidFill>
                  <a:prstClr val="black">
                    <a:tint val="75000"/>
                  </a:prstClr>
                </a:solidFill>
              </a:rPr>
              <a:t>Medicare 101</a:t>
            </a:r>
          </a:p>
        </p:txBody>
      </p:sp>
      <p:sp>
        <p:nvSpPr>
          <p:cNvPr id="6" name="Slide Number Placeholder 5"/>
          <p:cNvSpPr>
            <a:spLocks noGrp="1"/>
          </p:cNvSpPr>
          <p:nvPr>
            <p:ph type="sldNum" sz="quarter" idx="12"/>
          </p:nvPr>
        </p:nvSpPr>
        <p:spPr/>
        <p:txBody>
          <a:bodyPr/>
          <a:lstStyle/>
          <a:p>
            <a:fld id="{D3B75908-2BC4-4CCC-BE4B-63652A0FD379}" type="slidenum">
              <a:rPr lang="en-US" smtClean="0">
                <a:solidFill>
                  <a:prstClr val="black">
                    <a:tint val="75000"/>
                  </a:prstClr>
                </a:solidFill>
              </a:rPr>
              <a:pPr/>
              <a:t>‹#›</a:t>
            </a:fld>
            <a:endParaRPr lang="en-US" dirty="0">
              <a:solidFill>
                <a:prstClr val="black">
                  <a:tint val="75000"/>
                </a:prstClr>
              </a:solidFill>
            </a:endParaRPr>
          </a:p>
        </p:txBody>
      </p:sp>
      <p:sp>
        <p:nvSpPr>
          <p:cNvPr id="7" name="Date Placeholder 3"/>
          <p:cNvSpPr>
            <a:spLocks noGrp="1"/>
          </p:cNvSpPr>
          <p:nvPr>
            <p:ph type="dt" sz="half" idx="2"/>
          </p:nvPr>
        </p:nvSpPr>
        <p:spPr>
          <a:xfrm>
            <a:off x="628651" y="4767267"/>
            <a:ext cx="2057400" cy="273844"/>
          </a:xfrm>
          <a:prstGeom prst="rect">
            <a:avLst/>
          </a:prstGeom>
        </p:spPr>
        <p:txBody>
          <a:bodyPr vert="horz" lIns="91440" tIns="45720" rIns="91440" bIns="45720" rtlCol="0" anchor="ctr"/>
          <a:lstStyle>
            <a:lvl1pPr algn="l">
              <a:defRPr sz="675">
                <a:solidFill>
                  <a:schemeClr val="tx1">
                    <a:tint val="75000"/>
                  </a:schemeClr>
                </a:solidFill>
              </a:defRPr>
            </a:lvl1pPr>
          </a:lstStyle>
          <a:p>
            <a:r>
              <a:rPr lang="en-US" dirty="0">
                <a:solidFill>
                  <a:prstClr val="black">
                    <a:tint val="75000"/>
                  </a:prstClr>
                </a:solidFill>
              </a:rPr>
              <a:t>July 2017</a:t>
            </a:r>
          </a:p>
        </p:txBody>
      </p:sp>
    </p:spTree>
    <p:extLst>
      <p:ext uri="{BB962C8B-B14F-4D97-AF65-F5344CB8AC3E}">
        <p14:creationId xmlns:p14="http://schemas.microsoft.com/office/powerpoint/2010/main" val="3157547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1" y="850422"/>
            <a:ext cx="3886200" cy="378230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1" y="850422"/>
            <a:ext cx="3886200" cy="378230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r>
              <a:rPr lang="en-US" dirty="0">
                <a:solidFill>
                  <a:prstClr val="black">
                    <a:tint val="75000"/>
                  </a:prstClr>
                </a:solidFill>
              </a:rPr>
              <a:t>Medicare 101</a:t>
            </a:r>
          </a:p>
        </p:txBody>
      </p:sp>
      <p:sp>
        <p:nvSpPr>
          <p:cNvPr id="7" name="Slide Number Placeholder 6"/>
          <p:cNvSpPr>
            <a:spLocks noGrp="1"/>
          </p:cNvSpPr>
          <p:nvPr>
            <p:ph type="sldNum" sz="quarter" idx="12"/>
          </p:nvPr>
        </p:nvSpPr>
        <p:spPr/>
        <p:txBody>
          <a:bodyPr/>
          <a:lstStyle/>
          <a:p>
            <a:fld id="{D3B75908-2BC4-4CCC-BE4B-63652A0FD379}" type="slidenum">
              <a:rPr lang="en-US" smtClean="0">
                <a:solidFill>
                  <a:prstClr val="black">
                    <a:tint val="75000"/>
                  </a:prstClr>
                </a:solidFill>
              </a:rPr>
              <a:pPr/>
              <a:t>‹#›</a:t>
            </a:fld>
            <a:endParaRPr lang="en-US" dirty="0">
              <a:solidFill>
                <a:prstClr val="black">
                  <a:tint val="75000"/>
                </a:prstClr>
              </a:solidFill>
            </a:endParaRPr>
          </a:p>
        </p:txBody>
      </p:sp>
      <p:sp>
        <p:nvSpPr>
          <p:cNvPr id="8" name="Date Placeholder 3"/>
          <p:cNvSpPr>
            <a:spLocks noGrp="1"/>
          </p:cNvSpPr>
          <p:nvPr>
            <p:ph type="dt" sz="half" idx="13"/>
          </p:nvPr>
        </p:nvSpPr>
        <p:spPr>
          <a:xfrm>
            <a:off x="628651" y="4767267"/>
            <a:ext cx="2057400" cy="273844"/>
          </a:xfrm>
          <a:prstGeom prst="rect">
            <a:avLst/>
          </a:prstGeom>
        </p:spPr>
        <p:txBody>
          <a:bodyPr vert="horz" lIns="91440" tIns="45720" rIns="91440" bIns="45720" rtlCol="0" anchor="ctr"/>
          <a:lstStyle>
            <a:lvl1pPr algn="l">
              <a:defRPr sz="675">
                <a:solidFill>
                  <a:schemeClr val="tx1">
                    <a:tint val="75000"/>
                  </a:schemeClr>
                </a:solidFill>
              </a:defRPr>
            </a:lvl1pPr>
          </a:lstStyle>
          <a:p>
            <a:r>
              <a:rPr lang="en-US" dirty="0">
                <a:solidFill>
                  <a:prstClr val="black">
                    <a:tint val="75000"/>
                  </a:prstClr>
                </a:solidFill>
              </a:rPr>
              <a:t>July 2017</a:t>
            </a:r>
          </a:p>
        </p:txBody>
      </p:sp>
    </p:spTree>
    <p:extLst>
      <p:ext uri="{BB962C8B-B14F-4D97-AF65-F5344CB8AC3E}">
        <p14:creationId xmlns:p14="http://schemas.microsoft.com/office/powerpoint/2010/main" val="324754762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2" y="273847"/>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a:prstGeom prst="rect">
            <a:avLst/>
          </a:prstGeom>
        </p:spPr>
        <p:txBody>
          <a:bodyPr anchor="b"/>
          <a:lstStyle>
            <a:lvl1pPr marL="0" indent="0">
              <a:buNone/>
              <a:defRPr sz="1351" b="1"/>
            </a:lvl1pPr>
            <a:lvl2pPr marL="257162" indent="0">
              <a:buNone/>
              <a:defRPr sz="1125" b="1"/>
            </a:lvl2pPr>
            <a:lvl3pPr marL="514324" indent="0">
              <a:buNone/>
              <a:defRPr sz="1013" b="1"/>
            </a:lvl3pPr>
            <a:lvl4pPr marL="771487" indent="0">
              <a:buNone/>
              <a:defRPr sz="900" b="1"/>
            </a:lvl4pPr>
            <a:lvl5pPr marL="1028649" indent="0">
              <a:buNone/>
              <a:defRPr sz="900" b="1"/>
            </a:lvl5pPr>
            <a:lvl6pPr marL="1285811" indent="0">
              <a:buNone/>
              <a:defRPr sz="900" b="1"/>
            </a:lvl6pPr>
            <a:lvl7pPr marL="1542973" indent="0">
              <a:buNone/>
              <a:defRPr sz="900" b="1"/>
            </a:lvl7pPr>
            <a:lvl8pPr marL="1800135" indent="0">
              <a:buNone/>
              <a:defRPr sz="900" b="1"/>
            </a:lvl8pPr>
            <a:lvl9pPr marL="2057297" indent="0">
              <a:buNone/>
              <a:defRPr sz="900" b="1"/>
            </a:lvl9pPr>
          </a:lstStyle>
          <a:p>
            <a:pPr lvl="0"/>
            <a:r>
              <a:rPr lang="en-US"/>
              <a:t>Click to edit Master text styles</a:t>
            </a:r>
          </a:p>
        </p:txBody>
      </p:sp>
      <p:sp>
        <p:nvSpPr>
          <p:cNvPr id="4" name="Content Placeholder 3"/>
          <p:cNvSpPr>
            <a:spLocks noGrp="1"/>
          </p:cNvSpPr>
          <p:nvPr>
            <p:ph sz="half" idx="2"/>
          </p:nvPr>
        </p:nvSpPr>
        <p:spPr>
          <a:xfrm>
            <a:off x="629842" y="1878807"/>
            <a:ext cx="3868340" cy="276344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4" y="1260872"/>
            <a:ext cx="3887391" cy="617934"/>
          </a:xfrm>
          <a:prstGeom prst="rect">
            <a:avLst/>
          </a:prstGeom>
        </p:spPr>
        <p:txBody>
          <a:bodyPr anchor="b"/>
          <a:lstStyle>
            <a:lvl1pPr marL="0" indent="0">
              <a:buNone/>
              <a:defRPr sz="1351" b="1"/>
            </a:lvl1pPr>
            <a:lvl2pPr marL="257162" indent="0">
              <a:buNone/>
              <a:defRPr sz="1125" b="1"/>
            </a:lvl2pPr>
            <a:lvl3pPr marL="514324" indent="0">
              <a:buNone/>
              <a:defRPr sz="1013" b="1"/>
            </a:lvl3pPr>
            <a:lvl4pPr marL="771487" indent="0">
              <a:buNone/>
              <a:defRPr sz="900" b="1"/>
            </a:lvl4pPr>
            <a:lvl5pPr marL="1028649" indent="0">
              <a:buNone/>
              <a:defRPr sz="900" b="1"/>
            </a:lvl5pPr>
            <a:lvl6pPr marL="1285811" indent="0">
              <a:buNone/>
              <a:defRPr sz="900" b="1"/>
            </a:lvl6pPr>
            <a:lvl7pPr marL="1542973" indent="0">
              <a:buNone/>
              <a:defRPr sz="900" b="1"/>
            </a:lvl7pPr>
            <a:lvl8pPr marL="1800135" indent="0">
              <a:buNone/>
              <a:defRPr sz="900" b="1"/>
            </a:lvl8pPr>
            <a:lvl9pPr marL="2057297"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29154" y="1878807"/>
            <a:ext cx="3887391" cy="276344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r>
              <a:rPr lang="en-US" dirty="0">
                <a:solidFill>
                  <a:prstClr val="black">
                    <a:tint val="75000"/>
                  </a:prstClr>
                </a:solidFill>
              </a:rPr>
              <a:t>Medicare 101</a:t>
            </a:r>
          </a:p>
        </p:txBody>
      </p:sp>
      <p:sp>
        <p:nvSpPr>
          <p:cNvPr id="9" name="Slide Number Placeholder 8"/>
          <p:cNvSpPr>
            <a:spLocks noGrp="1"/>
          </p:cNvSpPr>
          <p:nvPr>
            <p:ph type="sldNum" sz="quarter" idx="12"/>
          </p:nvPr>
        </p:nvSpPr>
        <p:spPr/>
        <p:txBody>
          <a:bodyPr/>
          <a:lstStyle/>
          <a:p>
            <a:fld id="{D3B75908-2BC4-4CCC-BE4B-63652A0FD379}" type="slidenum">
              <a:rPr lang="en-US" smtClean="0">
                <a:solidFill>
                  <a:prstClr val="black">
                    <a:tint val="75000"/>
                  </a:prstClr>
                </a:solidFill>
              </a:rPr>
              <a:pPr/>
              <a:t>‹#›</a:t>
            </a:fld>
            <a:endParaRPr lang="en-US" dirty="0">
              <a:solidFill>
                <a:prstClr val="black">
                  <a:tint val="75000"/>
                </a:prstClr>
              </a:solidFill>
            </a:endParaRPr>
          </a:p>
        </p:txBody>
      </p:sp>
      <p:sp>
        <p:nvSpPr>
          <p:cNvPr id="10" name="Date Placeholder 3"/>
          <p:cNvSpPr>
            <a:spLocks noGrp="1"/>
          </p:cNvSpPr>
          <p:nvPr>
            <p:ph type="dt" sz="half" idx="13"/>
          </p:nvPr>
        </p:nvSpPr>
        <p:spPr>
          <a:xfrm>
            <a:off x="628651" y="4767267"/>
            <a:ext cx="2057400" cy="273844"/>
          </a:xfrm>
          <a:prstGeom prst="rect">
            <a:avLst/>
          </a:prstGeom>
        </p:spPr>
        <p:txBody>
          <a:bodyPr vert="horz" lIns="91440" tIns="45720" rIns="91440" bIns="45720" rtlCol="0" anchor="ctr"/>
          <a:lstStyle>
            <a:lvl1pPr algn="l">
              <a:defRPr sz="675">
                <a:solidFill>
                  <a:schemeClr val="tx1">
                    <a:tint val="75000"/>
                  </a:schemeClr>
                </a:solidFill>
              </a:defRPr>
            </a:lvl1pPr>
          </a:lstStyle>
          <a:p>
            <a:r>
              <a:rPr lang="en-US" dirty="0">
                <a:solidFill>
                  <a:prstClr val="black">
                    <a:tint val="75000"/>
                  </a:prstClr>
                </a:solidFill>
              </a:rPr>
              <a:t>July 2017</a:t>
            </a:r>
          </a:p>
        </p:txBody>
      </p:sp>
    </p:spTree>
    <p:extLst>
      <p:ext uri="{BB962C8B-B14F-4D97-AF65-F5344CB8AC3E}">
        <p14:creationId xmlns:p14="http://schemas.microsoft.com/office/powerpoint/2010/main" val="406144158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dirty="0">
                <a:solidFill>
                  <a:prstClr val="black">
                    <a:tint val="75000"/>
                  </a:prstClr>
                </a:solidFill>
              </a:rPr>
              <a:t>Medicare 101</a:t>
            </a:r>
          </a:p>
        </p:txBody>
      </p:sp>
      <p:sp>
        <p:nvSpPr>
          <p:cNvPr id="5" name="Slide Number Placeholder 4"/>
          <p:cNvSpPr>
            <a:spLocks noGrp="1"/>
          </p:cNvSpPr>
          <p:nvPr>
            <p:ph type="sldNum" sz="quarter" idx="12"/>
          </p:nvPr>
        </p:nvSpPr>
        <p:spPr/>
        <p:txBody>
          <a:bodyPr/>
          <a:lstStyle/>
          <a:p>
            <a:fld id="{D3B75908-2BC4-4CCC-BE4B-63652A0FD379}" type="slidenum">
              <a:rPr lang="en-US" smtClean="0">
                <a:solidFill>
                  <a:prstClr val="black">
                    <a:tint val="75000"/>
                  </a:prstClr>
                </a:solidFill>
              </a:rPr>
              <a:pPr/>
              <a:t>‹#›</a:t>
            </a:fld>
            <a:endParaRPr lang="en-US" dirty="0">
              <a:solidFill>
                <a:prstClr val="black">
                  <a:tint val="75000"/>
                </a:prstClr>
              </a:solidFill>
            </a:endParaRPr>
          </a:p>
        </p:txBody>
      </p:sp>
      <p:sp>
        <p:nvSpPr>
          <p:cNvPr id="6" name="Date Placeholder 3"/>
          <p:cNvSpPr>
            <a:spLocks noGrp="1"/>
          </p:cNvSpPr>
          <p:nvPr>
            <p:ph type="dt" sz="half" idx="2"/>
          </p:nvPr>
        </p:nvSpPr>
        <p:spPr>
          <a:xfrm>
            <a:off x="628651" y="4767267"/>
            <a:ext cx="2057400" cy="273844"/>
          </a:xfrm>
          <a:prstGeom prst="rect">
            <a:avLst/>
          </a:prstGeom>
        </p:spPr>
        <p:txBody>
          <a:bodyPr vert="horz" lIns="91440" tIns="45720" rIns="91440" bIns="45720" rtlCol="0" anchor="ctr"/>
          <a:lstStyle>
            <a:lvl1pPr algn="l">
              <a:defRPr sz="675">
                <a:solidFill>
                  <a:schemeClr val="tx1">
                    <a:tint val="75000"/>
                  </a:schemeClr>
                </a:solidFill>
              </a:defRPr>
            </a:lvl1pPr>
          </a:lstStyle>
          <a:p>
            <a:r>
              <a:rPr lang="en-US" dirty="0">
                <a:solidFill>
                  <a:prstClr val="black">
                    <a:tint val="75000"/>
                  </a:prstClr>
                </a:solidFill>
              </a:rPr>
              <a:t>July 2017</a:t>
            </a:r>
          </a:p>
        </p:txBody>
      </p:sp>
    </p:spTree>
    <p:extLst>
      <p:ext uri="{BB962C8B-B14F-4D97-AF65-F5344CB8AC3E}">
        <p14:creationId xmlns:p14="http://schemas.microsoft.com/office/powerpoint/2010/main" val="70408692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solidFill>
                  <a:prstClr val="black">
                    <a:tint val="75000"/>
                  </a:prstClr>
                </a:solidFill>
              </a:rPr>
              <a:t>Medicare 101</a:t>
            </a:r>
          </a:p>
        </p:txBody>
      </p:sp>
      <p:sp>
        <p:nvSpPr>
          <p:cNvPr id="4" name="Slide Number Placeholder 3"/>
          <p:cNvSpPr>
            <a:spLocks noGrp="1"/>
          </p:cNvSpPr>
          <p:nvPr>
            <p:ph type="sldNum" sz="quarter" idx="12"/>
          </p:nvPr>
        </p:nvSpPr>
        <p:spPr/>
        <p:txBody>
          <a:bodyPr/>
          <a:lstStyle/>
          <a:p>
            <a:fld id="{D3B75908-2BC4-4CCC-BE4B-63652A0FD379}" type="slidenum">
              <a:rPr lang="en-US" smtClean="0">
                <a:solidFill>
                  <a:prstClr val="black">
                    <a:tint val="75000"/>
                  </a:prstClr>
                </a:solidFill>
              </a:rPr>
              <a:pPr/>
              <a:t>‹#›</a:t>
            </a:fld>
            <a:endParaRPr lang="en-US" dirty="0">
              <a:solidFill>
                <a:prstClr val="black">
                  <a:tint val="75000"/>
                </a:prstClr>
              </a:solidFill>
            </a:endParaRPr>
          </a:p>
        </p:txBody>
      </p:sp>
      <p:sp>
        <p:nvSpPr>
          <p:cNvPr id="5" name="Date Placeholder 3"/>
          <p:cNvSpPr>
            <a:spLocks noGrp="1"/>
          </p:cNvSpPr>
          <p:nvPr>
            <p:ph type="dt" sz="half" idx="2"/>
          </p:nvPr>
        </p:nvSpPr>
        <p:spPr>
          <a:xfrm>
            <a:off x="628651" y="4767267"/>
            <a:ext cx="2057400" cy="273844"/>
          </a:xfrm>
          <a:prstGeom prst="rect">
            <a:avLst/>
          </a:prstGeom>
        </p:spPr>
        <p:txBody>
          <a:bodyPr vert="horz" lIns="91440" tIns="45720" rIns="91440" bIns="45720" rtlCol="0" anchor="ctr"/>
          <a:lstStyle>
            <a:lvl1pPr algn="l">
              <a:defRPr sz="675">
                <a:solidFill>
                  <a:schemeClr val="tx1">
                    <a:tint val="75000"/>
                  </a:schemeClr>
                </a:solidFill>
              </a:defRPr>
            </a:lvl1pPr>
          </a:lstStyle>
          <a:p>
            <a:r>
              <a:rPr lang="en-US" dirty="0">
                <a:solidFill>
                  <a:prstClr val="black">
                    <a:tint val="75000"/>
                  </a:prstClr>
                </a:solidFill>
              </a:rPr>
              <a:t>July 2017</a:t>
            </a:r>
          </a:p>
        </p:txBody>
      </p:sp>
    </p:spTree>
    <p:extLst>
      <p:ext uri="{BB962C8B-B14F-4D97-AF65-F5344CB8AC3E}">
        <p14:creationId xmlns:p14="http://schemas.microsoft.com/office/powerpoint/2010/main" val="167212098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9" cy="1200150"/>
          </a:xfrm>
        </p:spPr>
        <p:txBody>
          <a:bodyPr anchor="b"/>
          <a:lstStyle>
            <a:lvl1pPr>
              <a:defRPr sz="1800"/>
            </a:lvl1pPr>
          </a:lstStyle>
          <a:p>
            <a:r>
              <a:rPr lang="en-US"/>
              <a:t>Click to edit Master title style</a:t>
            </a:r>
          </a:p>
        </p:txBody>
      </p:sp>
      <p:sp>
        <p:nvSpPr>
          <p:cNvPr id="3" name="Content Placeholder 2"/>
          <p:cNvSpPr>
            <a:spLocks noGrp="1"/>
          </p:cNvSpPr>
          <p:nvPr>
            <p:ph idx="1"/>
          </p:nvPr>
        </p:nvSpPr>
        <p:spPr>
          <a:xfrm>
            <a:off x="3887391" y="740576"/>
            <a:ext cx="4629151" cy="3655219"/>
          </a:xfrm>
          <a:prstGeom prst="rect">
            <a:avLst/>
          </a:prstGeom>
        </p:spPr>
        <p:txBody>
          <a:bodyPr/>
          <a:lstStyle>
            <a:lvl1pPr>
              <a:defRPr sz="1800"/>
            </a:lvl1pPr>
            <a:lvl2pPr>
              <a:defRPr sz="1575"/>
            </a:lvl2pPr>
            <a:lvl3pPr>
              <a:defRPr sz="1351"/>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2"/>
            <a:ext cx="2949179" cy="2858691"/>
          </a:xfrm>
          <a:prstGeom prst="rect">
            <a:avLst/>
          </a:prstGeom>
        </p:spPr>
        <p:txBody>
          <a:bodyPr/>
          <a:lstStyle>
            <a:lvl1pPr marL="0" indent="0">
              <a:buNone/>
              <a:defRPr sz="900"/>
            </a:lvl1pPr>
            <a:lvl2pPr marL="257162" indent="0">
              <a:buNone/>
              <a:defRPr sz="788"/>
            </a:lvl2pPr>
            <a:lvl3pPr marL="514324" indent="0">
              <a:buNone/>
              <a:defRPr sz="675"/>
            </a:lvl3pPr>
            <a:lvl4pPr marL="771487" indent="0">
              <a:buNone/>
              <a:defRPr sz="563"/>
            </a:lvl4pPr>
            <a:lvl5pPr marL="1028649" indent="0">
              <a:buNone/>
              <a:defRPr sz="563"/>
            </a:lvl5pPr>
            <a:lvl6pPr marL="1285811" indent="0">
              <a:buNone/>
              <a:defRPr sz="563"/>
            </a:lvl6pPr>
            <a:lvl7pPr marL="1542973" indent="0">
              <a:buNone/>
              <a:defRPr sz="563"/>
            </a:lvl7pPr>
            <a:lvl8pPr marL="1800135" indent="0">
              <a:buNone/>
              <a:defRPr sz="563"/>
            </a:lvl8pPr>
            <a:lvl9pPr marL="2057297" indent="0">
              <a:buNone/>
              <a:defRPr sz="563"/>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solidFill>
                  <a:prstClr val="black">
                    <a:tint val="75000"/>
                  </a:prstClr>
                </a:solidFill>
              </a:rPr>
              <a:t>Medicare 101</a:t>
            </a:r>
          </a:p>
        </p:txBody>
      </p:sp>
      <p:sp>
        <p:nvSpPr>
          <p:cNvPr id="7" name="Slide Number Placeholder 6"/>
          <p:cNvSpPr>
            <a:spLocks noGrp="1"/>
          </p:cNvSpPr>
          <p:nvPr>
            <p:ph type="sldNum" sz="quarter" idx="12"/>
          </p:nvPr>
        </p:nvSpPr>
        <p:spPr/>
        <p:txBody>
          <a:bodyPr/>
          <a:lstStyle/>
          <a:p>
            <a:fld id="{D3B75908-2BC4-4CCC-BE4B-63652A0FD379}" type="slidenum">
              <a:rPr lang="en-US" smtClean="0">
                <a:solidFill>
                  <a:prstClr val="black">
                    <a:tint val="75000"/>
                  </a:prstClr>
                </a:solidFill>
              </a:rPr>
              <a:pPr/>
              <a:t>‹#›</a:t>
            </a:fld>
            <a:endParaRPr lang="en-US" dirty="0">
              <a:solidFill>
                <a:prstClr val="black">
                  <a:tint val="75000"/>
                </a:prstClr>
              </a:solidFill>
            </a:endParaRPr>
          </a:p>
        </p:txBody>
      </p:sp>
      <p:sp>
        <p:nvSpPr>
          <p:cNvPr id="8" name="Date Placeholder 3"/>
          <p:cNvSpPr>
            <a:spLocks noGrp="1"/>
          </p:cNvSpPr>
          <p:nvPr>
            <p:ph type="dt" sz="half" idx="13"/>
          </p:nvPr>
        </p:nvSpPr>
        <p:spPr>
          <a:xfrm>
            <a:off x="628651" y="4767267"/>
            <a:ext cx="2057400" cy="273844"/>
          </a:xfrm>
          <a:prstGeom prst="rect">
            <a:avLst/>
          </a:prstGeom>
        </p:spPr>
        <p:txBody>
          <a:bodyPr vert="horz" lIns="91440" tIns="45720" rIns="91440" bIns="45720" rtlCol="0" anchor="ctr"/>
          <a:lstStyle>
            <a:lvl1pPr algn="l">
              <a:defRPr sz="675">
                <a:solidFill>
                  <a:schemeClr val="tx1">
                    <a:tint val="75000"/>
                  </a:schemeClr>
                </a:solidFill>
              </a:defRPr>
            </a:lvl1pPr>
          </a:lstStyle>
          <a:p>
            <a:r>
              <a:rPr lang="en-US" dirty="0">
                <a:solidFill>
                  <a:prstClr val="black">
                    <a:tint val="75000"/>
                  </a:prstClr>
                </a:solidFill>
              </a:rPr>
              <a:t>July 2017</a:t>
            </a:r>
          </a:p>
        </p:txBody>
      </p:sp>
    </p:spTree>
    <p:extLst>
      <p:ext uri="{BB962C8B-B14F-4D97-AF65-F5344CB8AC3E}">
        <p14:creationId xmlns:p14="http://schemas.microsoft.com/office/powerpoint/2010/main" val="27396779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9" cy="1200150"/>
          </a:xfrm>
        </p:spPr>
        <p:txBody>
          <a:bodyPr anchor="b"/>
          <a:lstStyle>
            <a:lvl1pPr>
              <a:defRPr sz="1800"/>
            </a:lvl1pPr>
          </a:lstStyle>
          <a:p>
            <a:r>
              <a:rPr lang="en-US"/>
              <a:t>Click to edit Master title style</a:t>
            </a:r>
          </a:p>
        </p:txBody>
      </p:sp>
      <p:sp>
        <p:nvSpPr>
          <p:cNvPr id="3" name="Picture Placeholder 2"/>
          <p:cNvSpPr>
            <a:spLocks noGrp="1"/>
          </p:cNvSpPr>
          <p:nvPr>
            <p:ph type="pic" idx="1"/>
          </p:nvPr>
        </p:nvSpPr>
        <p:spPr>
          <a:xfrm>
            <a:off x="3887391" y="740576"/>
            <a:ext cx="4629151" cy="3655219"/>
          </a:xfrm>
          <a:prstGeom prst="rect">
            <a:avLst/>
          </a:prstGeom>
        </p:spPr>
        <p:txBody>
          <a:bodyPr/>
          <a:lstStyle>
            <a:lvl1pPr marL="0" indent="0">
              <a:buNone/>
              <a:defRPr sz="1800"/>
            </a:lvl1pPr>
            <a:lvl2pPr marL="257162" indent="0">
              <a:buNone/>
              <a:defRPr sz="1575"/>
            </a:lvl2pPr>
            <a:lvl3pPr marL="514324" indent="0">
              <a:buNone/>
              <a:defRPr sz="1351"/>
            </a:lvl3pPr>
            <a:lvl4pPr marL="771487" indent="0">
              <a:buNone/>
              <a:defRPr sz="1125"/>
            </a:lvl4pPr>
            <a:lvl5pPr marL="1028649" indent="0">
              <a:buNone/>
              <a:defRPr sz="1125"/>
            </a:lvl5pPr>
            <a:lvl6pPr marL="1285811" indent="0">
              <a:buNone/>
              <a:defRPr sz="1125"/>
            </a:lvl6pPr>
            <a:lvl7pPr marL="1542973" indent="0">
              <a:buNone/>
              <a:defRPr sz="1125"/>
            </a:lvl7pPr>
            <a:lvl8pPr marL="1800135" indent="0">
              <a:buNone/>
              <a:defRPr sz="1125"/>
            </a:lvl8pPr>
            <a:lvl9pPr marL="2057297" indent="0">
              <a:buNone/>
              <a:defRPr sz="1125"/>
            </a:lvl9pPr>
          </a:lstStyle>
          <a:p>
            <a:endParaRPr lang="en-US" dirty="0"/>
          </a:p>
        </p:txBody>
      </p:sp>
      <p:sp>
        <p:nvSpPr>
          <p:cNvPr id="4" name="Text Placeholder 3"/>
          <p:cNvSpPr>
            <a:spLocks noGrp="1"/>
          </p:cNvSpPr>
          <p:nvPr>
            <p:ph type="body" sz="half" idx="2"/>
          </p:nvPr>
        </p:nvSpPr>
        <p:spPr>
          <a:xfrm>
            <a:off x="629841" y="1543052"/>
            <a:ext cx="2949179" cy="2858691"/>
          </a:xfrm>
          <a:prstGeom prst="rect">
            <a:avLst/>
          </a:prstGeom>
        </p:spPr>
        <p:txBody>
          <a:bodyPr/>
          <a:lstStyle>
            <a:lvl1pPr marL="0" indent="0">
              <a:buNone/>
              <a:defRPr sz="900"/>
            </a:lvl1pPr>
            <a:lvl2pPr marL="257162" indent="0">
              <a:buNone/>
              <a:defRPr sz="788"/>
            </a:lvl2pPr>
            <a:lvl3pPr marL="514324" indent="0">
              <a:buNone/>
              <a:defRPr sz="675"/>
            </a:lvl3pPr>
            <a:lvl4pPr marL="771487" indent="0">
              <a:buNone/>
              <a:defRPr sz="563"/>
            </a:lvl4pPr>
            <a:lvl5pPr marL="1028649" indent="0">
              <a:buNone/>
              <a:defRPr sz="563"/>
            </a:lvl5pPr>
            <a:lvl6pPr marL="1285811" indent="0">
              <a:buNone/>
              <a:defRPr sz="563"/>
            </a:lvl6pPr>
            <a:lvl7pPr marL="1542973" indent="0">
              <a:buNone/>
              <a:defRPr sz="563"/>
            </a:lvl7pPr>
            <a:lvl8pPr marL="1800135" indent="0">
              <a:buNone/>
              <a:defRPr sz="563"/>
            </a:lvl8pPr>
            <a:lvl9pPr marL="2057297" indent="0">
              <a:buNone/>
              <a:defRPr sz="563"/>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solidFill>
                  <a:prstClr val="black">
                    <a:tint val="75000"/>
                  </a:prstClr>
                </a:solidFill>
              </a:rPr>
              <a:t>Medicare 101</a:t>
            </a:r>
          </a:p>
        </p:txBody>
      </p:sp>
      <p:sp>
        <p:nvSpPr>
          <p:cNvPr id="7" name="Slide Number Placeholder 6"/>
          <p:cNvSpPr>
            <a:spLocks noGrp="1"/>
          </p:cNvSpPr>
          <p:nvPr>
            <p:ph type="sldNum" sz="quarter" idx="12"/>
          </p:nvPr>
        </p:nvSpPr>
        <p:spPr/>
        <p:txBody>
          <a:bodyPr/>
          <a:lstStyle/>
          <a:p>
            <a:fld id="{D3B75908-2BC4-4CCC-BE4B-63652A0FD37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2814436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3375"/>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351"/>
            </a:lvl1pPr>
            <a:lvl2pPr marL="257162" indent="0" algn="ctr">
              <a:buNone/>
              <a:defRPr sz="1125"/>
            </a:lvl2pPr>
            <a:lvl3pPr marL="514324" indent="0" algn="ctr">
              <a:buNone/>
              <a:defRPr sz="1013"/>
            </a:lvl3pPr>
            <a:lvl4pPr marL="771487" indent="0" algn="ctr">
              <a:buNone/>
              <a:defRPr sz="900"/>
            </a:lvl4pPr>
            <a:lvl5pPr marL="1028649" indent="0" algn="ctr">
              <a:buNone/>
              <a:defRPr sz="900"/>
            </a:lvl5pPr>
            <a:lvl6pPr marL="1285811" indent="0" algn="ctr">
              <a:buNone/>
              <a:defRPr sz="900"/>
            </a:lvl6pPr>
            <a:lvl7pPr marL="1542973" indent="0" algn="ctr">
              <a:buNone/>
              <a:defRPr sz="900"/>
            </a:lvl7pPr>
            <a:lvl8pPr marL="1800135" indent="0" algn="ctr">
              <a:buNone/>
              <a:defRPr sz="900"/>
            </a:lvl8pPr>
            <a:lvl9pPr marL="2057297" indent="0" algn="ctr">
              <a:buNone/>
              <a:defRPr sz="900"/>
            </a:lvl9pPr>
          </a:lstStyle>
          <a:p>
            <a:r>
              <a:rPr lang="en-US"/>
              <a:t>Click to edit Master subtitle style</a:t>
            </a:r>
          </a:p>
        </p:txBody>
      </p:sp>
      <p:sp>
        <p:nvSpPr>
          <p:cNvPr id="4" name="Date Placeholder 3"/>
          <p:cNvSpPr>
            <a:spLocks noGrp="1"/>
          </p:cNvSpPr>
          <p:nvPr>
            <p:ph type="dt" sz="half" idx="10"/>
          </p:nvPr>
        </p:nvSpPr>
        <p:spPr/>
        <p:txBody>
          <a:bodyPr/>
          <a:lstStyle/>
          <a:p>
            <a:r>
              <a:rPr lang="en-US" dirty="0">
                <a:solidFill>
                  <a:prstClr val="black">
                    <a:tint val="75000"/>
                  </a:prstClr>
                </a:solidFill>
              </a:rPr>
              <a:t>July 2017</a:t>
            </a:r>
          </a:p>
        </p:txBody>
      </p:sp>
      <p:sp>
        <p:nvSpPr>
          <p:cNvPr id="5" name="Footer Placeholder 4"/>
          <p:cNvSpPr>
            <a:spLocks noGrp="1"/>
          </p:cNvSpPr>
          <p:nvPr>
            <p:ph type="ftr" sz="quarter" idx="11"/>
          </p:nvPr>
        </p:nvSpPr>
        <p:spPr/>
        <p:txBody>
          <a:bodyPr/>
          <a:lstStyle/>
          <a:p>
            <a:r>
              <a:rPr lang="en-US" dirty="0">
                <a:solidFill>
                  <a:prstClr val="black">
                    <a:tint val="75000"/>
                  </a:prstClr>
                </a:solidFill>
              </a:rPr>
              <a:t>Medicare 101</a:t>
            </a:r>
          </a:p>
        </p:txBody>
      </p:sp>
      <p:sp>
        <p:nvSpPr>
          <p:cNvPr id="6" name="Slide Number Placeholder 5"/>
          <p:cNvSpPr>
            <a:spLocks noGrp="1"/>
          </p:cNvSpPr>
          <p:nvPr>
            <p:ph type="sldNum" sz="quarter" idx="12"/>
          </p:nvPr>
        </p:nvSpPr>
        <p:spPr/>
        <p:txBody>
          <a:bodyPr/>
          <a:lstStyle/>
          <a:p>
            <a:fld id="{D60A6685-DBF6-4C41-A0CC-AA9EA7A85A2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13867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dirty="0"/>
              <a:t>July 2017</a:t>
            </a:r>
          </a:p>
        </p:txBody>
      </p:sp>
      <p:sp>
        <p:nvSpPr>
          <p:cNvPr id="5" name="Footer Placeholder 4"/>
          <p:cNvSpPr>
            <a:spLocks noGrp="1"/>
          </p:cNvSpPr>
          <p:nvPr>
            <p:ph type="ftr" sz="quarter" idx="11"/>
          </p:nvPr>
        </p:nvSpPr>
        <p:spPr/>
        <p:txBody>
          <a:bodyPr/>
          <a:lstStyle/>
          <a:p>
            <a:r>
              <a:rPr lang="en-US" dirty="0"/>
              <a:t>Medicare 101</a:t>
            </a:r>
          </a:p>
        </p:txBody>
      </p:sp>
      <p:sp>
        <p:nvSpPr>
          <p:cNvPr id="6" name="Slide Number Placeholder 5"/>
          <p:cNvSpPr>
            <a:spLocks noGrp="1"/>
          </p:cNvSpPr>
          <p:nvPr>
            <p:ph type="sldNum" sz="quarter" idx="12"/>
          </p:nvPr>
        </p:nvSpPr>
        <p:spPr/>
        <p:txBody>
          <a:bodyPr/>
          <a:lstStyle/>
          <a:p>
            <a:fld id="{D60A6685-DBF6-4C41-A0CC-AA9EA7A85A20}" type="slidenum">
              <a:rPr lang="en-US" smtClean="0"/>
              <a:t>‹#›</a:t>
            </a:fld>
            <a:endParaRPr lang="en-US" dirty="0"/>
          </a:p>
        </p:txBody>
      </p:sp>
    </p:spTree>
    <p:extLst>
      <p:ext uri="{BB962C8B-B14F-4D97-AF65-F5344CB8AC3E}">
        <p14:creationId xmlns:p14="http://schemas.microsoft.com/office/powerpoint/2010/main" val="308979541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solidFill>
                  <a:prstClr val="black">
                    <a:tint val="75000"/>
                  </a:prstClr>
                </a:solidFill>
              </a:rPr>
              <a:t>July 2017</a:t>
            </a:r>
          </a:p>
        </p:txBody>
      </p:sp>
      <p:sp>
        <p:nvSpPr>
          <p:cNvPr id="5" name="Footer Placeholder 4"/>
          <p:cNvSpPr>
            <a:spLocks noGrp="1"/>
          </p:cNvSpPr>
          <p:nvPr>
            <p:ph type="ftr" sz="quarter" idx="11"/>
          </p:nvPr>
        </p:nvSpPr>
        <p:spPr/>
        <p:txBody>
          <a:bodyPr/>
          <a:lstStyle/>
          <a:p>
            <a:r>
              <a:rPr lang="en-US" dirty="0">
                <a:solidFill>
                  <a:prstClr val="black">
                    <a:tint val="75000"/>
                  </a:prstClr>
                </a:solidFill>
              </a:rPr>
              <a:t>Medicare 101</a:t>
            </a:r>
          </a:p>
        </p:txBody>
      </p:sp>
      <p:sp>
        <p:nvSpPr>
          <p:cNvPr id="6" name="Slide Number Placeholder 5"/>
          <p:cNvSpPr>
            <a:spLocks noGrp="1"/>
          </p:cNvSpPr>
          <p:nvPr>
            <p:ph type="sldNum" sz="quarter" idx="12"/>
          </p:nvPr>
        </p:nvSpPr>
        <p:spPr/>
        <p:txBody>
          <a:bodyPr/>
          <a:lstStyle/>
          <a:p>
            <a:fld id="{D60A6685-DBF6-4C41-A0CC-AA9EA7A85A2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8627791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9" y="1282310"/>
            <a:ext cx="7886700" cy="2139553"/>
          </a:xfrm>
        </p:spPr>
        <p:txBody>
          <a:bodyPr anchor="b"/>
          <a:lstStyle>
            <a:lvl1pPr>
              <a:defRPr sz="3375"/>
            </a:lvl1pPr>
          </a:lstStyle>
          <a:p>
            <a:r>
              <a:rPr lang="en-US"/>
              <a:t>Click to edit Master title style</a:t>
            </a:r>
          </a:p>
        </p:txBody>
      </p:sp>
      <p:sp>
        <p:nvSpPr>
          <p:cNvPr id="3" name="Text Placeholder 2"/>
          <p:cNvSpPr>
            <a:spLocks noGrp="1"/>
          </p:cNvSpPr>
          <p:nvPr>
            <p:ph type="body" idx="1"/>
          </p:nvPr>
        </p:nvSpPr>
        <p:spPr>
          <a:xfrm>
            <a:off x="623889" y="3442102"/>
            <a:ext cx="7886700" cy="1125140"/>
          </a:xfrm>
        </p:spPr>
        <p:txBody>
          <a:bodyPr/>
          <a:lstStyle>
            <a:lvl1pPr marL="0" indent="0">
              <a:buNone/>
              <a:defRPr sz="1351">
                <a:solidFill>
                  <a:schemeClr val="tx1">
                    <a:tint val="75000"/>
                  </a:schemeClr>
                </a:solidFill>
              </a:defRPr>
            </a:lvl1pPr>
            <a:lvl2pPr marL="257162" indent="0">
              <a:buNone/>
              <a:defRPr sz="1125">
                <a:solidFill>
                  <a:schemeClr val="tx1">
                    <a:tint val="75000"/>
                  </a:schemeClr>
                </a:solidFill>
              </a:defRPr>
            </a:lvl2pPr>
            <a:lvl3pPr marL="514324" indent="0">
              <a:buNone/>
              <a:defRPr sz="1013">
                <a:solidFill>
                  <a:schemeClr val="tx1">
                    <a:tint val="75000"/>
                  </a:schemeClr>
                </a:solidFill>
              </a:defRPr>
            </a:lvl3pPr>
            <a:lvl4pPr marL="771487" indent="0">
              <a:buNone/>
              <a:defRPr sz="900">
                <a:solidFill>
                  <a:schemeClr val="tx1">
                    <a:tint val="75000"/>
                  </a:schemeClr>
                </a:solidFill>
              </a:defRPr>
            </a:lvl4pPr>
            <a:lvl5pPr marL="1028649" indent="0">
              <a:buNone/>
              <a:defRPr sz="900">
                <a:solidFill>
                  <a:schemeClr val="tx1">
                    <a:tint val="75000"/>
                  </a:schemeClr>
                </a:solidFill>
              </a:defRPr>
            </a:lvl5pPr>
            <a:lvl6pPr marL="1285811" indent="0">
              <a:buNone/>
              <a:defRPr sz="900">
                <a:solidFill>
                  <a:schemeClr val="tx1">
                    <a:tint val="75000"/>
                  </a:schemeClr>
                </a:solidFill>
              </a:defRPr>
            </a:lvl6pPr>
            <a:lvl7pPr marL="1542973" indent="0">
              <a:buNone/>
              <a:defRPr sz="900">
                <a:solidFill>
                  <a:schemeClr val="tx1">
                    <a:tint val="75000"/>
                  </a:schemeClr>
                </a:solidFill>
              </a:defRPr>
            </a:lvl7pPr>
            <a:lvl8pPr marL="1800135" indent="0">
              <a:buNone/>
              <a:defRPr sz="900">
                <a:solidFill>
                  <a:schemeClr val="tx1">
                    <a:tint val="75000"/>
                  </a:schemeClr>
                </a:solidFill>
              </a:defRPr>
            </a:lvl8pPr>
            <a:lvl9pPr marL="2057297" indent="0">
              <a:buNone/>
              <a:defRPr sz="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dirty="0">
                <a:solidFill>
                  <a:prstClr val="black">
                    <a:tint val="75000"/>
                  </a:prstClr>
                </a:solidFill>
              </a:rPr>
              <a:t>July 2017</a:t>
            </a:r>
          </a:p>
        </p:txBody>
      </p:sp>
      <p:sp>
        <p:nvSpPr>
          <p:cNvPr id="5" name="Footer Placeholder 4"/>
          <p:cNvSpPr>
            <a:spLocks noGrp="1"/>
          </p:cNvSpPr>
          <p:nvPr>
            <p:ph type="ftr" sz="quarter" idx="11"/>
          </p:nvPr>
        </p:nvSpPr>
        <p:spPr/>
        <p:txBody>
          <a:bodyPr/>
          <a:lstStyle/>
          <a:p>
            <a:r>
              <a:rPr lang="en-US" dirty="0">
                <a:solidFill>
                  <a:prstClr val="black">
                    <a:tint val="75000"/>
                  </a:prstClr>
                </a:solidFill>
              </a:rPr>
              <a:t>Medicare 101</a:t>
            </a:r>
          </a:p>
        </p:txBody>
      </p:sp>
      <p:sp>
        <p:nvSpPr>
          <p:cNvPr id="6" name="Slide Number Placeholder 5"/>
          <p:cNvSpPr>
            <a:spLocks noGrp="1"/>
          </p:cNvSpPr>
          <p:nvPr>
            <p:ph type="sldNum" sz="quarter" idx="12"/>
          </p:nvPr>
        </p:nvSpPr>
        <p:spPr/>
        <p:txBody>
          <a:bodyPr/>
          <a:lstStyle/>
          <a:p>
            <a:fld id="{D60A6685-DBF6-4C41-A0CC-AA9EA7A85A2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6233133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1" y="848227"/>
            <a:ext cx="3886200" cy="378449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1" y="848227"/>
            <a:ext cx="3886200" cy="378449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r>
              <a:rPr lang="en-US" dirty="0">
                <a:solidFill>
                  <a:prstClr val="black">
                    <a:tint val="75000"/>
                  </a:prstClr>
                </a:solidFill>
              </a:rPr>
              <a:t>July 2017</a:t>
            </a:r>
          </a:p>
        </p:txBody>
      </p:sp>
      <p:sp>
        <p:nvSpPr>
          <p:cNvPr id="6" name="Footer Placeholder 5"/>
          <p:cNvSpPr>
            <a:spLocks noGrp="1"/>
          </p:cNvSpPr>
          <p:nvPr>
            <p:ph type="ftr" sz="quarter" idx="11"/>
          </p:nvPr>
        </p:nvSpPr>
        <p:spPr/>
        <p:txBody>
          <a:bodyPr/>
          <a:lstStyle/>
          <a:p>
            <a:r>
              <a:rPr lang="en-US" dirty="0">
                <a:solidFill>
                  <a:prstClr val="black">
                    <a:tint val="75000"/>
                  </a:prstClr>
                </a:solidFill>
              </a:rPr>
              <a:t>Medicare 101</a:t>
            </a:r>
          </a:p>
        </p:txBody>
      </p:sp>
      <p:sp>
        <p:nvSpPr>
          <p:cNvPr id="7" name="Slide Number Placeholder 6"/>
          <p:cNvSpPr>
            <a:spLocks noGrp="1"/>
          </p:cNvSpPr>
          <p:nvPr>
            <p:ph type="sldNum" sz="quarter" idx="12"/>
          </p:nvPr>
        </p:nvSpPr>
        <p:spPr/>
        <p:txBody>
          <a:bodyPr/>
          <a:lstStyle/>
          <a:p>
            <a:fld id="{D60A6685-DBF6-4C41-A0CC-AA9EA7A85A2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9335349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2" y="273847"/>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351" b="1"/>
            </a:lvl1pPr>
            <a:lvl2pPr marL="257162" indent="0">
              <a:buNone/>
              <a:defRPr sz="1125" b="1"/>
            </a:lvl2pPr>
            <a:lvl3pPr marL="514324" indent="0">
              <a:buNone/>
              <a:defRPr sz="1013" b="1"/>
            </a:lvl3pPr>
            <a:lvl4pPr marL="771487" indent="0">
              <a:buNone/>
              <a:defRPr sz="900" b="1"/>
            </a:lvl4pPr>
            <a:lvl5pPr marL="1028649" indent="0">
              <a:buNone/>
              <a:defRPr sz="900" b="1"/>
            </a:lvl5pPr>
            <a:lvl6pPr marL="1285811" indent="0">
              <a:buNone/>
              <a:defRPr sz="900" b="1"/>
            </a:lvl6pPr>
            <a:lvl7pPr marL="1542973" indent="0">
              <a:buNone/>
              <a:defRPr sz="900" b="1"/>
            </a:lvl7pPr>
            <a:lvl8pPr marL="1800135" indent="0">
              <a:buNone/>
              <a:defRPr sz="900" b="1"/>
            </a:lvl8pPr>
            <a:lvl9pPr marL="2057297" indent="0">
              <a:buNone/>
              <a:defRPr sz="900" b="1"/>
            </a:lvl9pPr>
          </a:lstStyle>
          <a:p>
            <a:pPr lvl="0"/>
            <a:r>
              <a:rPr lang="en-US"/>
              <a:t>Click to edit Master text styles</a:t>
            </a:r>
          </a:p>
        </p:txBody>
      </p:sp>
      <p:sp>
        <p:nvSpPr>
          <p:cNvPr id="4" name="Content Placeholder 3"/>
          <p:cNvSpPr>
            <a:spLocks noGrp="1"/>
          </p:cNvSpPr>
          <p:nvPr>
            <p:ph sz="half" idx="2"/>
          </p:nvPr>
        </p:nvSpPr>
        <p:spPr>
          <a:xfrm>
            <a:off x="629842" y="1878807"/>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4" y="1260872"/>
            <a:ext cx="3887391" cy="617934"/>
          </a:xfrm>
        </p:spPr>
        <p:txBody>
          <a:bodyPr anchor="b"/>
          <a:lstStyle>
            <a:lvl1pPr marL="0" indent="0">
              <a:buNone/>
              <a:defRPr sz="1351" b="1"/>
            </a:lvl1pPr>
            <a:lvl2pPr marL="257162" indent="0">
              <a:buNone/>
              <a:defRPr sz="1125" b="1"/>
            </a:lvl2pPr>
            <a:lvl3pPr marL="514324" indent="0">
              <a:buNone/>
              <a:defRPr sz="1013" b="1"/>
            </a:lvl3pPr>
            <a:lvl4pPr marL="771487" indent="0">
              <a:buNone/>
              <a:defRPr sz="900" b="1"/>
            </a:lvl4pPr>
            <a:lvl5pPr marL="1028649" indent="0">
              <a:buNone/>
              <a:defRPr sz="900" b="1"/>
            </a:lvl5pPr>
            <a:lvl6pPr marL="1285811" indent="0">
              <a:buNone/>
              <a:defRPr sz="900" b="1"/>
            </a:lvl6pPr>
            <a:lvl7pPr marL="1542973" indent="0">
              <a:buNone/>
              <a:defRPr sz="900" b="1"/>
            </a:lvl7pPr>
            <a:lvl8pPr marL="1800135" indent="0">
              <a:buNone/>
              <a:defRPr sz="900" b="1"/>
            </a:lvl8pPr>
            <a:lvl9pPr marL="2057297"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29154" y="1878807"/>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dirty="0">
                <a:solidFill>
                  <a:prstClr val="black">
                    <a:tint val="75000"/>
                  </a:prstClr>
                </a:solidFill>
              </a:rPr>
              <a:t>July 2017</a:t>
            </a:r>
          </a:p>
        </p:txBody>
      </p:sp>
      <p:sp>
        <p:nvSpPr>
          <p:cNvPr id="8" name="Footer Placeholder 7"/>
          <p:cNvSpPr>
            <a:spLocks noGrp="1"/>
          </p:cNvSpPr>
          <p:nvPr>
            <p:ph type="ftr" sz="quarter" idx="11"/>
          </p:nvPr>
        </p:nvSpPr>
        <p:spPr/>
        <p:txBody>
          <a:bodyPr/>
          <a:lstStyle/>
          <a:p>
            <a:r>
              <a:rPr lang="en-US" dirty="0">
                <a:solidFill>
                  <a:prstClr val="black">
                    <a:tint val="75000"/>
                  </a:prstClr>
                </a:solidFill>
              </a:rPr>
              <a:t>Medicare 101</a:t>
            </a:r>
          </a:p>
        </p:txBody>
      </p:sp>
      <p:sp>
        <p:nvSpPr>
          <p:cNvPr id="9" name="Slide Number Placeholder 8"/>
          <p:cNvSpPr>
            <a:spLocks noGrp="1"/>
          </p:cNvSpPr>
          <p:nvPr>
            <p:ph type="sldNum" sz="quarter" idx="12"/>
          </p:nvPr>
        </p:nvSpPr>
        <p:spPr/>
        <p:txBody>
          <a:bodyPr/>
          <a:lstStyle/>
          <a:p>
            <a:fld id="{D60A6685-DBF6-4C41-A0CC-AA9EA7A85A2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1482129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dirty="0">
                <a:solidFill>
                  <a:prstClr val="black">
                    <a:tint val="75000"/>
                  </a:prstClr>
                </a:solidFill>
              </a:rPr>
              <a:t>July 2017</a:t>
            </a:r>
          </a:p>
        </p:txBody>
      </p:sp>
      <p:sp>
        <p:nvSpPr>
          <p:cNvPr id="4" name="Footer Placeholder 3"/>
          <p:cNvSpPr>
            <a:spLocks noGrp="1"/>
          </p:cNvSpPr>
          <p:nvPr>
            <p:ph type="ftr" sz="quarter" idx="11"/>
          </p:nvPr>
        </p:nvSpPr>
        <p:spPr/>
        <p:txBody>
          <a:bodyPr/>
          <a:lstStyle/>
          <a:p>
            <a:r>
              <a:rPr lang="en-US" dirty="0">
                <a:solidFill>
                  <a:prstClr val="black">
                    <a:tint val="75000"/>
                  </a:prstClr>
                </a:solidFill>
              </a:rPr>
              <a:t>Medicare 101</a:t>
            </a:r>
          </a:p>
        </p:txBody>
      </p:sp>
      <p:sp>
        <p:nvSpPr>
          <p:cNvPr id="5" name="Slide Number Placeholder 4"/>
          <p:cNvSpPr>
            <a:spLocks noGrp="1"/>
          </p:cNvSpPr>
          <p:nvPr>
            <p:ph type="sldNum" sz="quarter" idx="12"/>
          </p:nvPr>
        </p:nvSpPr>
        <p:spPr/>
        <p:txBody>
          <a:bodyPr/>
          <a:lstStyle/>
          <a:p>
            <a:fld id="{D60A6685-DBF6-4C41-A0CC-AA9EA7A85A2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2522135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solidFill>
                  <a:prstClr val="black">
                    <a:tint val="75000"/>
                  </a:prstClr>
                </a:solidFill>
              </a:rPr>
              <a:t>July 2017</a:t>
            </a:r>
          </a:p>
        </p:txBody>
      </p:sp>
      <p:sp>
        <p:nvSpPr>
          <p:cNvPr id="3" name="Footer Placeholder 2"/>
          <p:cNvSpPr>
            <a:spLocks noGrp="1"/>
          </p:cNvSpPr>
          <p:nvPr>
            <p:ph type="ftr" sz="quarter" idx="11"/>
          </p:nvPr>
        </p:nvSpPr>
        <p:spPr/>
        <p:txBody>
          <a:bodyPr/>
          <a:lstStyle/>
          <a:p>
            <a:r>
              <a:rPr lang="en-US" dirty="0">
                <a:solidFill>
                  <a:prstClr val="black">
                    <a:tint val="75000"/>
                  </a:prstClr>
                </a:solidFill>
              </a:rPr>
              <a:t>Medicare 101</a:t>
            </a:r>
          </a:p>
        </p:txBody>
      </p:sp>
      <p:sp>
        <p:nvSpPr>
          <p:cNvPr id="4" name="Slide Number Placeholder 3"/>
          <p:cNvSpPr>
            <a:spLocks noGrp="1"/>
          </p:cNvSpPr>
          <p:nvPr>
            <p:ph type="sldNum" sz="quarter" idx="12"/>
          </p:nvPr>
        </p:nvSpPr>
        <p:spPr/>
        <p:txBody>
          <a:bodyPr/>
          <a:lstStyle/>
          <a:p>
            <a:fld id="{D60A6685-DBF6-4C41-A0CC-AA9EA7A85A2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8761041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9" cy="1200150"/>
          </a:xfrm>
        </p:spPr>
        <p:txBody>
          <a:bodyPr anchor="b"/>
          <a:lstStyle>
            <a:lvl1pPr>
              <a:defRPr sz="1800"/>
            </a:lvl1pPr>
          </a:lstStyle>
          <a:p>
            <a:r>
              <a:rPr lang="en-US"/>
              <a:t>Click to edit Master title style</a:t>
            </a:r>
          </a:p>
        </p:txBody>
      </p:sp>
      <p:sp>
        <p:nvSpPr>
          <p:cNvPr id="3" name="Content Placeholder 2"/>
          <p:cNvSpPr>
            <a:spLocks noGrp="1"/>
          </p:cNvSpPr>
          <p:nvPr>
            <p:ph idx="1"/>
          </p:nvPr>
        </p:nvSpPr>
        <p:spPr>
          <a:xfrm>
            <a:off x="3887391" y="740576"/>
            <a:ext cx="4629151" cy="3655219"/>
          </a:xfrm>
        </p:spPr>
        <p:txBody>
          <a:bodyPr/>
          <a:lstStyle>
            <a:lvl1pPr>
              <a:defRPr sz="1800"/>
            </a:lvl1pPr>
            <a:lvl2pPr>
              <a:defRPr sz="1575"/>
            </a:lvl2pPr>
            <a:lvl3pPr>
              <a:defRPr sz="1351"/>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2"/>
            <a:ext cx="2949179" cy="2858691"/>
          </a:xfrm>
        </p:spPr>
        <p:txBody>
          <a:bodyPr/>
          <a:lstStyle>
            <a:lvl1pPr marL="0" indent="0">
              <a:buNone/>
              <a:defRPr sz="900"/>
            </a:lvl1pPr>
            <a:lvl2pPr marL="257162" indent="0">
              <a:buNone/>
              <a:defRPr sz="788"/>
            </a:lvl2pPr>
            <a:lvl3pPr marL="514324" indent="0">
              <a:buNone/>
              <a:defRPr sz="675"/>
            </a:lvl3pPr>
            <a:lvl4pPr marL="771487" indent="0">
              <a:buNone/>
              <a:defRPr sz="563"/>
            </a:lvl4pPr>
            <a:lvl5pPr marL="1028649" indent="0">
              <a:buNone/>
              <a:defRPr sz="563"/>
            </a:lvl5pPr>
            <a:lvl6pPr marL="1285811" indent="0">
              <a:buNone/>
              <a:defRPr sz="563"/>
            </a:lvl6pPr>
            <a:lvl7pPr marL="1542973" indent="0">
              <a:buNone/>
              <a:defRPr sz="563"/>
            </a:lvl7pPr>
            <a:lvl8pPr marL="1800135" indent="0">
              <a:buNone/>
              <a:defRPr sz="563"/>
            </a:lvl8pPr>
            <a:lvl9pPr marL="2057297" indent="0">
              <a:buNone/>
              <a:defRPr sz="563"/>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solidFill>
                  <a:prstClr val="black">
                    <a:tint val="75000"/>
                  </a:prstClr>
                </a:solidFill>
              </a:rPr>
              <a:t>July 2017</a:t>
            </a:r>
          </a:p>
        </p:txBody>
      </p:sp>
      <p:sp>
        <p:nvSpPr>
          <p:cNvPr id="6" name="Footer Placeholder 5"/>
          <p:cNvSpPr>
            <a:spLocks noGrp="1"/>
          </p:cNvSpPr>
          <p:nvPr>
            <p:ph type="ftr" sz="quarter" idx="11"/>
          </p:nvPr>
        </p:nvSpPr>
        <p:spPr/>
        <p:txBody>
          <a:bodyPr/>
          <a:lstStyle/>
          <a:p>
            <a:r>
              <a:rPr lang="en-US" dirty="0">
                <a:solidFill>
                  <a:prstClr val="black">
                    <a:tint val="75000"/>
                  </a:prstClr>
                </a:solidFill>
              </a:rPr>
              <a:t>Medicare 101</a:t>
            </a:r>
          </a:p>
        </p:txBody>
      </p:sp>
      <p:sp>
        <p:nvSpPr>
          <p:cNvPr id="7" name="Slide Number Placeholder 6"/>
          <p:cNvSpPr>
            <a:spLocks noGrp="1"/>
          </p:cNvSpPr>
          <p:nvPr>
            <p:ph type="sldNum" sz="quarter" idx="12"/>
          </p:nvPr>
        </p:nvSpPr>
        <p:spPr/>
        <p:txBody>
          <a:bodyPr/>
          <a:lstStyle/>
          <a:p>
            <a:fld id="{D60A6685-DBF6-4C41-A0CC-AA9EA7A85A2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9616792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9" cy="1200150"/>
          </a:xfrm>
        </p:spPr>
        <p:txBody>
          <a:bodyPr anchor="b"/>
          <a:lstStyle>
            <a:lvl1pPr>
              <a:defRPr sz="1800"/>
            </a:lvl1pPr>
          </a:lstStyle>
          <a:p>
            <a:r>
              <a:rPr lang="en-US"/>
              <a:t>Click to edit Master title style</a:t>
            </a:r>
          </a:p>
        </p:txBody>
      </p:sp>
      <p:sp>
        <p:nvSpPr>
          <p:cNvPr id="3" name="Picture Placeholder 2"/>
          <p:cNvSpPr>
            <a:spLocks noGrp="1"/>
          </p:cNvSpPr>
          <p:nvPr>
            <p:ph type="pic" idx="1"/>
          </p:nvPr>
        </p:nvSpPr>
        <p:spPr>
          <a:xfrm>
            <a:off x="3887391" y="740576"/>
            <a:ext cx="4629151" cy="3655219"/>
          </a:xfrm>
        </p:spPr>
        <p:txBody>
          <a:bodyPr/>
          <a:lstStyle>
            <a:lvl1pPr marL="0" indent="0">
              <a:buNone/>
              <a:defRPr sz="1800"/>
            </a:lvl1pPr>
            <a:lvl2pPr marL="257162" indent="0">
              <a:buNone/>
              <a:defRPr sz="1575"/>
            </a:lvl2pPr>
            <a:lvl3pPr marL="514324" indent="0">
              <a:buNone/>
              <a:defRPr sz="1351"/>
            </a:lvl3pPr>
            <a:lvl4pPr marL="771487" indent="0">
              <a:buNone/>
              <a:defRPr sz="1125"/>
            </a:lvl4pPr>
            <a:lvl5pPr marL="1028649" indent="0">
              <a:buNone/>
              <a:defRPr sz="1125"/>
            </a:lvl5pPr>
            <a:lvl6pPr marL="1285811" indent="0">
              <a:buNone/>
              <a:defRPr sz="1125"/>
            </a:lvl6pPr>
            <a:lvl7pPr marL="1542973" indent="0">
              <a:buNone/>
              <a:defRPr sz="1125"/>
            </a:lvl7pPr>
            <a:lvl8pPr marL="1800135" indent="0">
              <a:buNone/>
              <a:defRPr sz="1125"/>
            </a:lvl8pPr>
            <a:lvl9pPr marL="2057297" indent="0">
              <a:buNone/>
              <a:defRPr sz="1125"/>
            </a:lvl9pPr>
          </a:lstStyle>
          <a:p>
            <a:endParaRPr lang="en-US" dirty="0"/>
          </a:p>
        </p:txBody>
      </p:sp>
      <p:sp>
        <p:nvSpPr>
          <p:cNvPr id="4" name="Text Placeholder 3"/>
          <p:cNvSpPr>
            <a:spLocks noGrp="1"/>
          </p:cNvSpPr>
          <p:nvPr>
            <p:ph type="body" sz="half" idx="2"/>
          </p:nvPr>
        </p:nvSpPr>
        <p:spPr>
          <a:xfrm>
            <a:off x="629841" y="1543052"/>
            <a:ext cx="2949179" cy="2858691"/>
          </a:xfrm>
        </p:spPr>
        <p:txBody>
          <a:bodyPr/>
          <a:lstStyle>
            <a:lvl1pPr marL="0" indent="0">
              <a:buNone/>
              <a:defRPr sz="900"/>
            </a:lvl1pPr>
            <a:lvl2pPr marL="257162" indent="0">
              <a:buNone/>
              <a:defRPr sz="788"/>
            </a:lvl2pPr>
            <a:lvl3pPr marL="514324" indent="0">
              <a:buNone/>
              <a:defRPr sz="675"/>
            </a:lvl3pPr>
            <a:lvl4pPr marL="771487" indent="0">
              <a:buNone/>
              <a:defRPr sz="563"/>
            </a:lvl4pPr>
            <a:lvl5pPr marL="1028649" indent="0">
              <a:buNone/>
              <a:defRPr sz="563"/>
            </a:lvl5pPr>
            <a:lvl6pPr marL="1285811" indent="0">
              <a:buNone/>
              <a:defRPr sz="563"/>
            </a:lvl6pPr>
            <a:lvl7pPr marL="1542973" indent="0">
              <a:buNone/>
              <a:defRPr sz="563"/>
            </a:lvl7pPr>
            <a:lvl8pPr marL="1800135" indent="0">
              <a:buNone/>
              <a:defRPr sz="563"/>
            </a:lvl8pPr>
            <a:lvl9pPr marL="2057297" indent="0">
              <a:buNone/>
              <a:defRPr sz="563"/>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solidFill>
                  <a:prstClr val="black">
                    <a:tint val="75000"/>
                  </a:prstClr>
                </a:solidFill>
              </a:rPr>
              <a:t>July 2017</a:t>
            </a:r>
          </a:p>
        </p:txBody>
      </p:sp>
      <p:sp>
        <p:nvSpPr>
          <p:cNvPr id="6" name="Footer Placeholder 5"/>
          <p:cNvSpPr>
            <a:spLocks noGrp="1"/>
          </p:cNvSpPr>
          <p:nvPr>
            <p:ph type="ftr" sz="quarter" idx="11"/>
          </p:nvPr>
        </p:nvSpPr>
        <p:spPr/>
        <p:txBody>
          <a:bodyPr/>
          <a:lstStyle/>
          <a:p>
            <a:r>
              <a:rPr lang="en-US" dirty="0">
                <a:solidFill>
                  <a:prstClr val="black">
                    <a:tint val="75000"/>
                  </a:prstClr>
                </a:solidFill>
              </a:rPr>
              <a:t>Medicare 101</a:t>
            </a:r>
          </a:p>
        </p:txBody>
      </p:sp>
      <p:sp>
        <p:nvSpPr>
          <p:cNvPr id="7" name="Slide Number Placeholder 6"/>
          <p:cNvSpPr>
            <a:spLocks noGrp="1"/>
          </p:cNvSpPr>
          <p:nvPr>
            <p:ph type="sldNum" sz="quarter" idx="12"/>
          </p:nvPr>
        </p:nvSpPr>
        <p:spPr/>
        <p:txBody>
          <a:bodyPr/>
          <a:lstStyle/>
          <a:p>
            <a:fld id="{D60A6685-DBF6-4C41-A0CC-AA9EA7A85A2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0550274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5"/>
            <a:ext cx="8229600" cy="3394472"/>
          </a:xfrm>
        </p:spPr>
        <p:txBody>
          <a:bodyPr/>
          <a:lstStyle>
            <a:lvl1pPr>
              <a:defRPr sz="1575"/>
            </a:lvl1pPr>
            <a:lvl2pPr>
              <a:defRPr sz="1351"/>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r>
              <a:rPr lang="en-US" dirty="0">
                <a:solidFill>
                  <a:prstClr val="black">
                    <a:tint val="75000"/>
                  </a:prstClr>
                </a:solidFill>
              </a:rPr>
              <a:t>July 2017</a:t>
            </a:r>
          </a:p>
        </p:txBody>
      </p:sp>
      <p:sp>
        <p:nvSpPr>
          <p:cNvPr id="7" name="Slide Number Placeholder 6"/>
          <p:cNvSpPr>
            <a:spLocks noGrp="1"/>
          </p:cNvSpPr>
          <p:nvPr>
            <p:ph type="sldNum" sz="quarter" idx="12"/>
          </p:nvPr>
        </p:nvSpPr>
        <p:spPr/>
        <p:txBody>
          <a:bodyPr/>
          <a:lstStyle/>
          <a:p>
            <a:fld id="{BDDA0CBE-EFB6-C34D-81FF-BF5DCACA5E09}" type="slidenum">
              <a:rPr lang="en-US" smtClean="0">
                <a:solidFill>
                  <a:prstClr val="black">
                    <a:tint val="75000"/>
                  </a:prstClr>
                </a:solidFill>
              </a:rPr>
              <a:pPr/>
              <a:t>‹#›</a:t>
            </a:fld>
            <a:endParaRPr lang="en-US" dirty="0">
              <a:solidFill>
                <a:prstClr val="black">
                  <a:tint val="75000"/>
                </a:prstClr>
              </a:solidFill>
            </a:endParaRPr>
          </a:p>
        </p:txBody>
      </p:sp>
      <p:sp>
        <p:nvSpPr>
          <p:cNvPr id="8" name="Footer Placeholder 4"/>
          <p:cNvSpPr>
            <a:spLocks noGrp="1"/>
          </p:cNvSpPr>
          <p:nvPr>
            <p:ph type="ftr" sz="quarter" idx="3"/>
          </p:nvPr>
        </p:nvSpPr>
        <p:spPr>
          <a:xfrm>
            <a:off x="2899509" y="4767268"/>
            <a:ext cx="3477847" cy="273844"/>
          </a:xfrm>
          <a:prstGeom prst="rect">
            <a:avLst/>
          </a:prstGeom>
        </p:spPr>
        <p:txBody>
          <a:bodyPr vert="horz" lIns="91440" tIns="45720" rIns="91440" bIns="45720" rtlCol="0" anchor="ctr"/>
          <a:lstStyle>
            <a:lvl1pPr algn="ctr">
              <a:defRPr sz="675">
                <a:solidFill>
                  <a:srgbClr val="000000"/>
                </a:solidFill>
              </a:defRPr>
            </a:lvl1pPr>
          </a:lstStyle>
          <a:p>
            <a:r>
              <a:rPr lang="en-US" dirty="0">
                <a:solidFill>
                  <a:prstClr val="black"/>
                </a:solidFill>
              </a:rPr>
              <a:t>Medicare 101</a:t>
            </a:r>
          </a:p>
        </p:txBody>
      </p:sp>
    </p:spTree>
    <p:extLst>
      <p:ext uri="{BB962C8B-B14F-4D97-AF65-F5344CB8AC3E}">
        <p14:creationId xmlns:p14="http://schemas.microsoft.com/office/powerpoint/2010/main" val="90832856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28651" y="950498"/>
            <a:ext cx="7886700" cy="3682228"/>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r>
              <a:rPr lang="en-US" dirty="0">
                <a:solidFill>
                  <a:prstClr val="black">
                    <a:tint val="75000"/>
                  </a:prstClr>
                </a:solidFill>
              </a:rPr>
              <a:t>Medicare 101</a:t>
            </a:r>
          </a:p>
        </p:txBody>
      </p:sp>
      <p:sp>
        <p:nvSpPr>
          <p:cNvPr id="6" name="Slide Number Placeholder 5"/>
          <p:cNvSpPr>
            <a:spLocks noGrp="1"/>
          </p:cNvSpPr>
          <p:nvPr>
            <p:ph type="sldNum" sz="quarter" idx="12"/>
          </p:nvPr>
        </p:nvSpPr>
        <p:spPr/>
        <p:txBody>
          <a:bodyPr/>
          <a:lstStyle/>
          <a:p>
            <a:fld id="{D3B75908-2BC4-4CCC-BE4B-63652A0FD379}" type="slidenum">
              <a:rPr lang="en-US" smtClean="0">
                <a:solidFill>
                  <a:prstClr val="black">
                    <a:tint val="75000"/>
                  </a:prstClr>
                </a:solidFill>
              </a:rPr>
              <a:pPr/>
              <a:t>‹#›</a:t>
            </a:fld>
            <a:endParaRPr lang="en-US" dirty="0">
              <a:solidFill>
                <a:prstClr val="black">
                  <a:tint val="75000"/>
                </a:prstClr>
              </a:solidFill>
            </a:endParaRPr>
          </a:p>
        </p:txBody>
      </p:sp>
      <p:sp>
        <p:nvSpPr>
          <p:cNvPr id="7" name="Date Placeholder 3"/>
          <p:cNvSpPr>
            <a:spLocks noGrp="1"/>
          </p:cNvSpPr>
          <p:nvPr>
            <p:ph type="dt" sz="half" idx="2"/>
          </p:nvPr>
        </p:nvSpPr>
        <p:spPr>
          <a:xfrm>
            <a:off x="628651" y="4767267"/>
            <a:ext cx="2057400" cy="273844"/>
          </a:xfrm>
          <a:prstGeom prst="rect">
            <a:avLst/>
          </a:prstGeom>
        </p:spPr>
        <p:txBody>
          <a:bodyPr vert="horz" lIns="91440" tIns="45720" rIns="91440" bIns="45720" rtlCol="0" anchor="ctr"/>
          <a:lstStyle>
            <a:lvl1pPr algn="l">
              <a:defRPr sz="675">
                <a:solidFill>
                  <a:schemeClr val="tx1">
                    <a:tint val="75000"/>
                  </a:schemeClr>
                </a:solidFill>
              </a:defRPr>
            </a:lvl1pPr>
          </a:lstStyle>
          <a:p>
            <a:r>
              <a:rPr lang="en-US" dirty="0">
                <a:solidFill>
                  <a:prstClr val="black">
                    <a:tint val="75000"/>
                  </a:prstClr>
                </a:solidFill>
              </a:rPr>
              <a:t>July 2017</a:t>
            </a:r>
          </a:p>
        </p:txBody>
      </p:sp>
    </p:spTree>
    <p:extLst>
      <p:ext uri="{BB962C8B-B14F-4D97-AF65-F5344CB8AC3E}">
        <p14:creationId xmlns:p14="http://schemas.microsoft.com/office/powerpoint/2010/main" val="3279573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dirty="0"/>
              <a:t>July 2017</a:t>
            </a:r>
          </a:p>
        </p:txBody>
      </p:sp>
      <p:sp>
        <p:nvSpPr>
          <p:cNvPr id="5" name="Footer Placeholder 4"/>
          <p:cNvSpPr>
            <a:spLocks noGrp="1"/>
          </p:cNvSpPr>
          <p:nvPr>
            <p:ph type="ftr" sz="quarter" idx="11"/>
          </p:nvPr>
        </p:nvSpPr>
        <p:spPr/>
        <p:txBody>
          <a:bodyPr/>
          <a:lstStyle/>
          <a:p>
            <a:r>
              <a:rPr lang="en-US" dirty="0"/>
              <a:t>Medicare 101</a:t>
            </a:r>
          </a:p>
        </p:txBody>
      </p:sp>
      <p:sp>
        <p:nvSpPr>
          <p:cNvPr id="6" name="Slide Number Placeholder 5"/>
          <p:cNvSpPr>
            <a:spLocks noGrp="1"/>
          </p:cNvSpPr>
          <p:nvPr>
            <p:ph type="sldNum" sz="quarter" idx="12"/>
          </p:nvPr>
        </p:nvSpPr>
        <p:spPr/>
        <p:txBody>
          <a:bodyPr/>
          <a:lstStyle/>
          <a:p>
            <a:fld id="{7B3B7BDD-940E-F142-917B-04B867A4ECC6}" type="slidenum">
              <a:rPr lang="en-US" smtClean="0"/>
              <a:t>‹#›</a:t>
            </a:fld>
            <a:endParaRPr lang="en-US" dirty="0"/>
          </a:p>
        </p:txBody>
      </p:sp>
    </p:spTree>
    <p:extLst>
      <p:ext uri="{BB962C8B-B14F-4D97-AF65-F5344CB8AC3E}">
        <p14:creationId xmlns:p14="http://schemas.microsoft.com/office/powerpoint/2010/main" val="166718379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1" y="862453"/>
            <a:ext cx="3886200" cy="377027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1" y="862453"/>
            <a:ext cx="3886200" cy="377027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dirty="0">
                <a:solidFill>
                  <a:prstClr val="black">
                    <a:tint val="75000"/>
                  </a:prstClr>
                </a:solidFill>
              </a:rPr>
              <a:t>Medicare 101</a:t>
            </a:r>
          </a:p>
        </p:txBody>
      </p:sp>
      <p:sp>
        <p:nvSpPr>
          <p:cNvPr id="7" name="Slide Number Placeholder 6"/>
          <p:cNvSpPr>
            <a:spLocks noGrp="1"/>
          </p:cNvSpPr>
          <p:nvPr>
            <p:ph type="sldNum" sz="quarter" idx="12"/>
          </p:nvPr>
        </p:nvSpPr>
        <p:spPr/>
        <p:txBody>
          <a:bodyPr/>
          <a:lstStyle/>
          <a:p>
            <a:fld id="{D3B75908-2BC4-4CCC-BE4B-63652A0FD379}" type="slidenum">
              <a:rPr lang="en-US" smtClean="0">
                <a:solidFill>
                  <a:prstClr val="black">
                    <a:tint val="75000"/>
                  </a:prstClr>
                </a:solidFill>
              </a:rPr>
              <a:pPr/>
              <a:t>‹#›</a:t>
            </a:fld>
            <a:endParaRPr lang="en-US" dirty="0">
              <a:solidFill>
                <a:prstClr val="black">
                  <a:tint val="75000"/>
                </a:prstClr>
              </a:solidFill>
            </a:endParaRPr>
          </a:p>
        </p:txBody>
      </p:sp>
      <p:sp>
        <p:nvSpPr>
          <p:cNvPr id="8" name="Date Placeholder 3"/>
          <p:cNvSpPr>
            <a:spLocks noGrp="1"/>
          </p:cNvSpPr>
          <p:nvPr>
            <p:ph type="dt" sz="half" idx="13"/>
          </p:nvPr>
        </p:nvSpPr>
        <p:spPr>
          <a:xfrm>
            <a:off x="628651" y="4767267"/>
            <a:ext cx="2057400" cy="273844"/>
          </a:xfrm>
          <a:prstGeom prst="rect">
            <a:avLst/>
          </a:prstGeom>
        </p:spPr>
        <p:txBody>
          <a:bodyPr vert="horz" lIns="91440" tIns="45720" rIns="91440" bIns="45720" rtlCol="0" anchor="ctr"/>
          <a:lstStyle>
            <a:lvl1pPr algn="l">
              <a:defRPr sz="675">
                <a:solidFill>
                  <a:schemeClr val="tx1">
                    <a:tint val="75000"/>
                  </a:schemeClr>
                </a:solidFill>
              </a:defRPr>
            </a:lvl1pPr>
          </a:lstStyle>
          <a:p>
            <a:r>
              <a:rPr lang="en-US" dirty="0">
                <a:solidFill>
                  <a:prstClr val="black">
                    <a:tint val="75000"/>
                  </a:prstClr>
                </a:solidFill>
              </a:rPr>
              <a:t>July 2017</a:t>
            </a:r>
          </a:p>
        </p:txBody>
      </p:sp>
    </p:spTree>
    <p:extLst>
      <p:ext uri="{BB962C8B-B14F-4D97-AF65-F5344CB8AC3E}">
        <p14:creationId xmlns:p14="http://schemas.microsoft.com/office/powerpoint/2010/main" val="228796572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2" y="273847"/>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a:prstGeom prst="rect">
            <a:avLst/>
          </a:prstGeom>
        </p:spPr>
        <p:txBody>
          <a:bodyPr anchor="b"/>
          <a:lstStyle>
            <a:lvl1pPr marL="0" indent="0">
              <a:buNone/>
              <a:defRPr sz="1351" b="1"/>
            </a:lvl1pPr>
            <a:lvl2pPr marL="257162" indent="0">
              <a:buNone/>
              <a:defRPr sz="1125" b="1"/>
            </a:lvl2pPr>
            <a:lvl3pPr marL="514324" indent="0">
              <a:buNone/>
              <a:defRPr sz="1013" b="1"/>
            </a:lvl3pPr>
            <a:lvl4pPr marL="771487" indent="0">
              <a:buNone/>
              <a:defRPr sz="900" b="1"/>
            </a:lvl4pPr>
            <a:lvl5pPr marL="1028649" indent="0">
              <a:buNone/>
              <a:defRPr sz="900" b="1"/>
            </a:lvl5pPr>
            <a:lvl6pPr marL="1285811" indent="0">
              <a:buNone/>
              <a:defRPr sz="900" b="1"/>
            </a:lvl6pPr>
            <a:lvl7pPr marL="1542973" indent="0">
              <a:buNone/>
              <a:defRPr sz="900" b="1"/>
            </a:lvl7pPr>
            <a:lvl8pPr marL="1800135" indent="0">
              <a:buNone/>
              <a:defRPr sz="900" b="1"/>
            </a:lvl8pPr>
            <a:lvl9pPr marL="2057297" indent="0">
              <a:buNone/>
              <a:defRPr sz="900" b="1"/>
            </a:lvl9pPr>
          </a:lstStyle>
          <a:p>
            <a:pPr lvl="0"/>
            <a:r>
              <a:rPr lang="en-US"/>
              <a:t>Click to edit Master text styles</a:t>
            </a:r>
          </a:p>
        </p:txBody>
      </p:sp>
      <p:sp>
        <p:nvSpPr>
          <p:cNvPr id="4" name="Content Placeholder 3"/>
          <p:cNvSpPr>
            <a:spLocks noGrp="1"/>
          </p:cNvSpPr>
          <p:nvPr>
            <p:ph sz="half" idx="2"/>
          </p:nvPr>
        </p:nvSpPr>
        <p:spPr>
          <a:xfrm>
            <a:off x="629842" y="1878807"/>
            <a:ext cx="3868340" cy="276344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4" y="1260872"/>
            <a:ext cx="3887391" cy="617934"/>
          </a:xfrm>
          <a:prstGeom prst="rect">
            <a:avLst/>
          </a:prstGeom>
        </p:spPr>
        <p:txBody>
          <a:bodyPr anchor="b"/>
          <a:lstStyle>
            <a:lvl1pPr marL="0" indent="0">
              <a:buNone/>
              <a:defRPr sz="1351" b="1"/>
            </a:lvl1pPr>
            <a:lvl2pPr marL="257162" indent="0">
              <a:buNone/>
              <a:defRPr sz="1125" b="1"/>
            </a:lvl2pPr>
            <a:lvl3pPr marL="514324" indent="0">
              <a:buNone/>
              <a:defRPr sz="1013" b="1"/>
            </a:lvl3pPr>
            <a:lvl4pPr marL="771487" indent="0">
              <a:buNone/>
              <a:defRPr sz="900" b="1"/>
            </a:lvl4pPr>
            <a:lvl5pPr marL="1028649" indent="0">
              <a:buNone/>
              <a:defRPr sz="900" b="1"/>
            </a:lvl5pPr>
            <a:lvl6pPr marL="1285811" indent="0">
              <a:buNone/>
              <a:defRPr sz="900" b="1"/>
            </a:lvl6pPr>
            <a:lvl7pPr marL="1542973" indent="0">
              <a:buNone/>
              <a:defRPr sz="900" b="1"/>
            </a:lvl7pPr>
            <a:lvl8pPr marL="1800135" indent="0">
              <a:buNone/>
              <a:defRPr sz="900" b="1"/>
            </a:lvl8pPr>
            <a:lvl9pPr marL="2057297"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29154" y="1878807"/>
            <a:ext cx="3887391" cy="276344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r>
              <a:rPr lang="en-US" dirty="0">
                <a:solidFill>
                  <a:prstClr val="black">
                    <a:tint val="75000"/>
                  </a:prstClr>
                </a:solidFill>
              </a:rPr>
              <a:t>Medicare 101</a:t>
            </a:r>
          </a:p>
        </p:txBody>
      </p:sp>
      <p:sp>
        <p:nvSpPr>
          <p:cNvPr id="9" name="Slide Number Placeholder 8"/>
          <p:cNvSpPr>
            <a:spLocks noGrp="1"/>
          </p:cNvSpPr>
          <p:nvPr>
            <p:ph type="sldNum" sz="quarter" idx="12"/>
          </p:nvPr>
        </p:nvSpPr>
        <p:spPr/>
        <p:txBody>
          <a:bodyPr/>
          <a:lstStyle/>
          <a:p>
            <a:fld id="{D3B75908-2BC4-4CCC-BE4B-63652A0FD379}" type="slidenum">
              <a:rPr lang="en-US" smtClean="0">
                <a:solidFill>
                  <a:prstClr val="black">
                    <a:tint val="75000"/>
                  </a:prstClr>
                </a:solidFill>
              </a:rPr>
              <a:pPr/>
              <a:t>‹#›</a:t>
            </a:fld>
            <a:endParaRPr lang="en-US" dirty="0">
              <a:solidFill>
                <a:prstClr val="black">
                  <a:tint val="75000"/>
                </a:prstClr>
              </a:solidFill>
            </a:endParaRPr>
          </a:p>
        </p:txBody>
      </p:sp>
      <p:sp>
        <p:nvSpPr>
          <p:cNvPr id="10" name="Date Placeholder 3"/>
          <p:cNvSpPr>
            <a:spLocks noGrp="1"/>
          </p:cNvSpPr>
          <p:nvPr>
            <p:ph type="dt" sz="half" idx="13"/>
          </p:nvPr>
        </p:nvSpPr>
        <p:spPr>
          <a:xfrm>
            <a:off x="628651" y="4767267"/>
            <a:ext cx="2057400" cy="273844"/>
          </a:xfrm>
          <a:prstGeom prst="rect">
            <a:avLst/>
          </a:prstGeom>
        </p:spPr>
        <p:txBody>
          <a:bodyPr vert="horz" lIns="91440" tIns="45720" rIns="91440" bIns="45720" rtlCol="0" anchor="ctr"/>
          <a:lstStyle>
            <a:lvl1pPr algn="l">
              <a:defRPr sz="675">
                <a:solidFill>
                  <a:schemeClr val="tx1">
                    <a:tint val="75000"/>
                  </a:schemeClr>
                </a:solidFill>
              </a:defRPr>
            </a:lvl1pPr>
          </a:lstStyle>
          <a:p>
            <a:r>
              <a:rPr lang="en-US" dirty="0">
                <a:solidFill>
                  <a:prstClr val="black">
                    <a:tint val="75000"/>
                  </a:prstClr>
                </a:solidFill>
              </a:rPr>
              <a:t>July 2017</a:t>
            </a:r>
          </a:p>
        </p:txBody>
      </p:sp>
    </p:spTree>
    <p:extLst>
      <p:ext uri="{BB962C8B-B14F-4D97-AF65-F5344CB8AC3E}">
        <p14:creationId xmlns:p14="http://schemas.microsoft.com/office/powerpoint/2010/main" val="300777580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dirty="0">
                <a:solidFill>
                  <a:prstClr val="black">
                    <a:tint val="75000"/>
                  </a:prstClr>
                </a:solidFill>
              </a:rPr>
              <a:t>Medicare 101</a:t>
            </a:r>
          </a:p>
        </p:txBody>
      </p:sp>
      <p:sp>
        <p:nvSpPr>
          <p:cNvPr id="5" name="Slide Number Placeholder 4"/>
          <p:cNvSpPr>
            <a:spLocks noGrp="1"/>
          </p:cNvSpPr>
          <p:nvPr>
            <p:ph type="sldNum" sz="quarter" idx="12"/>
          </p:nvPr>
        </p:nvSpPr>
        <p:spPr/>
        <p:txBody>
          <a:bodyPr/>
          <a:lstStyle/>
          <a:p>
            <a:fld id="{D3B75908-2BC4-4CCC-BE4B-63652A0FD379}" type="slidenum">
              <a:rPr lang="en-US" smtClean="0">
                <a:solidFill>
                  <a:prstClr val="black">
                    <a:tint val="75000"/>
                  </a:prstClr>
                </a:solidFill>
              </a:rPr>
              <a:pPr/>
              <a:t>‹#›</a:t>
            </a:fld>
            <a:endParaRPr lang="en-US" dirty="0">
              <a:solidFill>
                <a:prstClr val="black">
                  <a:tint val="75000"/>
                </a:prstClr>
              </a:solidFill>
            </a:endParaRPr>
          </a:p>
        </p:txBody>
      </p:sp>
      <p:sp>
        <p:nvSpPr>
          <p:cNvPr id="6" name="Date Placeholder 3"/>
          <p:cNvSpPr>
            <a:spLocks noGrp="1"/>
          </p:cNvSpPr>
          <p:nvPr>
            <p:ph type="dt" sz="half" idx="2"/>
          </p:nvPr>
        </p:nvSpPr>
        <p:spPr>
          <a:xfrm>
            <a:off x="628651" y="4767267"/>
            <a:ext cx="2057400" cy="273844"/>
          </a:xfrm>
          <a:prstGeom prst="rect">
            <a:avLst/>
          </a:prstGeom>
        </p:spPr>
        <p:txBody>
          <a:bodyPr vert="horz" lIns="91440" tIns="45720" rIns="91440" bIns="45720" rtlCol="0" anchor="ctr"/>
          <a:lstStyle>
            <a:lvl1pPr algn="l">
              <a:defRPr sz="675">
                <a:solidFill>
                  <a:schemeClr val="tx1">
                    <a:tint val="75000"/>
                  </a:schemeClr>
                </a:solidFill>
              </a:defRPr>
            </a:lvl1pPr>
          </a:lstStyle>
          <a:p>
            <a:r>
              <a:rPr lang="en-US" dirty="0">
                <a:solidFill>
                  <a:prstClr val="black">
                    <a:tint val="75000"/>
                  </a:prstClr>
                </a:solidFill>
              </a:rPr>
              <a:t>July 2017</a:t>
            </a:r>
          </a:p>
        </p:txBody>
      </p:sp>
    </p:spTree>
    <p:extLst>
      <p:ext uri="{BB962C8B-B14F-4D97-AF65-F5344CB8AC3E}">
        <p14:creationId xmlns:p14="http://schemas.microsoft.com/office/powerpoint/2010/main" val="203990460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solidFill>
                  <a:prstClr val="black">
                    <a:tint val="75000"/>
                  </a:prstClr>
                </a:solidFill>
              </a:rPr>
              <a:t>Medicare 101</a:t>
            </a:r>
          </a:p>
        </p:txBody>
      </p:sp>
      <p:sp>
        <p:nvSpPr>
          <p:cNvPr id="4" name="Slide Number Placeholder 3"/>
          <p:cNvSpPr>
            <a:spLocks noGrp="1"/>
          </p:cNvSpPr>
          <p:nvPr>
            <p:ph type="sldNum" sz="quarter" idx="12"/>
          </p:nvPr>
        </p:nvSpPr>
        <p:spPr/>
        <p:txBody>
          <a:bodyPr/>
          <a:lstStyle/>
          <a:p>
            <a:fld id="{D3B75908-2BC4-4CCC-BE4B-63652A0FD379}" type="slidenum">
              <a:rPr lang="en-US" smtClean="0">
                <a:solidFill>
                  <a:prstClr val="black">
                    <a:tint val="75000"/>
                  </a:prstClr>
                </a:solidFill>
              </a:rPr>
              <a:pPr/>
              <a:t>‹#›</a:t>
            </a:fld>
            <a:endParaRPr lang="en-US" dirty="0">
              <a:solidFill>
                <a:prstClr val="black">
                  <a:tint val="75000"/>
                </a:prstClr>
              </a:solidFill>
            </a:endParaRPr>
          </a:p>
        </p:txBody>
      </p:sp>
      <p:sp>
        <p:nvSpPr>
          <p:cNvPr id="5" name="Date Placeholder 3"/>
          <p:cNvSpPr>
            <a:spLocks noGrp="1"/>
          </p:cNvSpPr>
          <p:nvPr>
            <p:ph type="dt" sz="half" idx="2"/>
          </p:nvPr>
        </p:nvSpPr>
        <p:spPr>
          <a:xfrm>
            <a:off x="628651" y="4767267"/>
            <a:ext cx="2057400" cy="273844"/>
          </a:xfrm>
          <a:prstGeom prst="rect">
            <a:avLst/>
          </a:prstGeom>
        </p:spPr>
        <p:txBody>
          <a:bodyPr vert="horz" lIns="91440" tIns="45720" rIns="91440" bIns="45720" rtlCol="0" anchor="ctr"/>
          <a:lstStyle>
            <a:lvl1pPr algn="l">
              <a:defRPr sz="675">
                <a:solidFill>
                  <a:schemeClr val="tx1">
                    <a:tint val="75000"/>
                  </a:schemeClr>
                </a:solidFill>
              </a:defRPr>
            </a:lvl1pPr>
          </a:lstStyle>
          <a:p>
            <a:r>
              <a:rPr lang="en-US" dirty="0">
                <a:solidFill>
                  <a:prstClr val="black">
                    <a:tint val="75000"/>
                  </a:prstClr>
                </a:solidFill>
              </a:rPr>
              <a:t>July 2017</a:t>
            </a:r>
          </a:p>
        </p:txBody>
      </p:sp>
    </p:spTree>
    <p:extLst>
      <p:ext uri="{BB962C8B-B14F-4D97-AF65-F5344CB8AC3E}">
        <p14:creationId xmlns:p14="http://schemas.microsoft.com/office/powerpoint/2010/main" val="51942821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9" cy="1200150"/>
          </a:xfrm>
        </p:spPr>
        <p:txBody>
          <a:bodyPr anchor="b"/>
          <a:lstStyle>
            <a:lvl1pPr>
              <a:defRPr sz="1800"/>
            </a:lvl1pPr>
          </a:lstStyle>
          <a:p>
            <a:r>
              <a:rPr lang="en-US"/>
              <a:t>Click to edit Master title style</a:t>
            </a:r>
          </a:p>
        </p:txBody>
      </p:sp>
      <p:sp>
        <p:nvSpPr>
          <p:cNvPr id="3" name="Content Placeholder 2"/>
          <p:cNvSpPr>
            <a:spLocks noGrp="1"/>
          </p:cNvSpPr>
          <p:nvPr>
            <p:ph idx="1"/>
          </p:nvPr>
        </p:nvSpPr>
        <p:spPr>
          <a:xfrm>
            <a:off x="3887391" y="740576"/>
            <a:ext cx="4629151" cy="3655219"/>
          </a:xfrm>
          <a:prstGeom prst="rect">
            <a:avLst/>
          </a:prstGeom>
        </p:spPr>
        <p:txBody>
          <a:bodyPr/>
          <a:lstStyle>
            <a:lvl1pPr>
              <a:defRPr sz="1800"/>
            </a:lvl1pPr>
            <a:lvl2pPr>
              <a:defRPr sz="1575"/>
            </a:lvl2pPr>
            <a:lvl3pPr>
              <a:defRPr sz="1351"/>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2"/>
            <a:ext cx="2949179" cy="2858691"/>
          </a:xfrm>
          <a:prstGeom prst="rect">
            <a:avLst/>
          </a:prstGeom>
        </p:spPr>
        <p:txBody>
          <a:bodyPr/>
          <a:lstStyle>
            <a:lvl1pPr marL="0" indent="0">
              <a:buNone/>
              <a:defRPr sz="900"/>
            </a:lvl1pPr>
            <a:lvl2pPr marL="257162" indent="0">
              <a:buNone/>
              <a:defRPr sz="788"/>
            </a:lvl2pPr>
            <a:lvl3pPr marL="514324" indent="0">
              <a:buNone/>
              <a:defRPr sz="675"/>
            </a:lvl3pPr>
            <a:lvl4pPr marL="771487" indent="0">
              <a:buNone/>
              <a:defRPr sz="563"/>
            </a:lvl4pPr>
            <a:lvl5pPr marL="1028649" indent="0">
              <a:buNone/>
              <a:defRPr sz="563"/>
            </a:lvl5pPr>
            <a:lvl6pPr marL="1285811" indent="0">
              <a:buNone/>
              <a:defRPr sz="563"/>
            </a:lvl6pPr>
            <a:lvl7pPr marL="1542973" indent="0">
              <a:buNone/>
              <a:defRPr sz="563"/>
            </a:lvl7pPr>
            <a:lvl8pPr marL="1800135" indent="0">
              <a:buNone/>
              <a:defRPr sz="563"/>
            </a:lvl8pPr>
            <a:lvl9pPr marL="2057297" indent="0">
              <a:buNone/>
              <a:defRPr sz="563"/>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solidFill>
                  <a:prstClr val="black">
                    <a:tint val="75000"/>
                  </a:prstClr>
                </a:solidFill>
              </a:rPr>
              <a:t>Medicare 101</a:t>
            </a:r>
          </a:p>
        </p:txBody>
      </p:sp>
      <p:sp>
        <p:nvSpPr>
          <p:cNvPr id="7" name="Slide Number Placeholder 6"/>
          <p:cNvSpPr>
            <a:spLocks noGrp="1"/>
          </p:cNvSpPr>
          <p:nvPr>
            <p:ph type="sldNum" sz="quarter" idx="12"/>
          </p:nvPr>
        </p:nvSpPr>
        <p:spPr/>
        <p:txBody>
          <a:bodyPr/>
          <a:lstStyle/>
          <a:p>
            <a:fld id="{D3B75908-2BC4-4CCC-BE4B-63652A0FD379}" type="slidenum">
              <a:rPr lang="en-US" smtClean="0">
                <a:solidFill>
                  <a:prstClr val="black">
                    <a:tint val="75000"/>
                  </a:prstClr>
                </a:solidFill>
              </a:rPr>
              <a:pPr/>
              <a:t>‹#›</a:t>
            </a:fld>
            <a:endParaRPr lang="en-US" dirty="0">
              <a:solidFill>
                <a:prstClr val="black">
                  <a:tint val="75000"/>
                </a:prstClr>
              </a:solidFill>
            </a:endParaRPr>
          </a:p>
        </p:txBody>
      </p:sp>
      <p:sp>
        <p:nvSpPr>
          <p:cNvPr id="8" name="Date Placeholder 3"/>
          <p:cNvSpPr>
            <a:spLocks noGrp="1"/>
          </p:cNvSpPr>
          <p:nvPr>
            <p:ph type="dt" sz="half" idx="13"/>
          </p:nvPr>
        </p:nvSpPr>
        <p:spPr>
          <a:xfrm>
            <a:off x="628651" y="4767267"/>
            <a:ext cx="2057400" cy="273844"/>
          </a:xfrm>
          <a:prstGeom prst="rect">
            <a:avLst/>
          </a:prstGeom>
        </p:spPr>
        <p:txBody>
          <a:bodyPr vert="horz" lIns="91440" tIns="45720" rIns="91440" bIns="45720" rtlCol="0" anchor="ctr"/>
          <a:lstStyle>
            <a:lvl1pPr algn="l">
              <a:defRPr sz="675">
                <a:solidFill>
                  <a:schemeClr val="tx1">
                    <a:tint val="75000"/>
                  </a:schemeClr>
                </a:solidFill>
              </a:defRPr>
            </a:lvl1pPr>
          </a:lstStyle>
          <a:p>
            <a:r>
              <a:rPr lang="en-US" dirty="0">
                <a:solidFill>
                  <a:prstClr val="black">
                    <a:tint val="75000"/>
                  </a:prstClr>
                </a:solidFill>
              </a:rPr>
              <a:t>July 2017</a:t>
            </a:r>
          </a:p>
        </p:txBody>
      </p:sp>
    </p:spTree>
    <p:extLst>
      <p:ext uri="{BB962C8B-B14F-4D97-AF65-F5344CB8AC3E}">
        <p14:creationId xmlns:p14="http://schemas.microsoft.com/office/powerpoint/2010/main" val="400275507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9" cy="1200150"/>
          </a:xfrm>
        </p:spPr>
        <p:txBody>
          <a:bodyPr anchor="b"/>
          <a:lstStyle>
            <a:lvl1pPr>
              <a:defRPr sz="1800"/>
            </a:lvl1pPr>
          </a:lstStyle>
          <a:p>
            <a:r>
              <a:rPr lang="en-US"/>
              <a:t>Click to edit Master title style</a:t>
            </a:r>
          </a:p>
        </p:txBody>
      </p:sp>
      <p:sp>
        <p:nvSpPr>
          <p:cNvPr id="3" name="Picture Placeholder 2"/>
          <p:cNvSpPr>
            <a:spLocks noGrp="1"/>
          </p:cNvSpPr>
          <p:nvPr>
            <p:ph type="pic" idx="1"/>
          </p:nvPr>
        </p:nvSpPr>
        <p:spPr>
          <a:xfrm>
            <a:off x="3887391" y="740576"/>
            <a:ext cx="4629151" cy="3655219"/>
          </a:xfrm>
          <a:prstGeom prst="rect">
            <a:avLst/>
          </a:prstGeom>
        </p:spPr>
        <p:txBody>
          <a:bodyPr/>
          <a:lstStyle>
            <a:lvl1pPr marL="0" indent="0">
              <a:buNone/>
              <a:defRPr sz="1800"/>
            </a:lvl1pPr>
            <a:lvl2pPr marL="257162" indent="0">
              <a:buNone/>
              <a:defRPr sz="1575"/>
            </a:lvl2pPr>
            <a:lvl3pPr marL="514324" indent="0">
              <a:buNone/>
              <a:defRPr sz="1351"/>
            </a:lvl3pPr>
            <a:lvl4pPr marL="771487" indent="0">
              <a:buNone/>
              <a:defRPr sz="1125"/>
            </a:lvl4pPr>
            <a:lvl5pPr marL="1028649" indent="0">
              <a:buNone/>
              <a:defRPr sz="1125"/>
            </a:lvl5pPr>
            <a:lvl6pPr marL="1285811" indent="0">
              <a:buNone/>
              <a:defRPr sz="1125"/>
            </a:lvl6pPr>
            <a:lvl7pPr marL="1542973" indent="0">
              <a:buNone/>
              <a:defRPr sz="1125"/>
            </a:lvl7pPr>
            <a:lvl8pPr marL="1800135" indent="0">
              <a:buNone/>
              <a:defRPr sz="1125"/>
            </a:lvl8pPr>
            <a:lvl9pPr marL="2057297" indent="0">
              <a:buNone/>
              <a:defRPr sz="1125"/>
            </a:lvl9pPr>
          </a:lstStyle>
          <a:p>
            <a:endParaRPr lang="en-US" dirty="0"/>
          </a:p>
        </p:txBody>
      </p:sp>
      <p:sp>
        <p:nvSpPr>
          <p:cNvPr id="4" name="Text Placeholder 3"/>
          <p:cNvSpPr>
            <a:spLocks noGrp="1"/>
          </p:cNvSpPr>
          <p:nvPr>
            <p:ph type="body" sz="half" idx="2"/>
          </p:nvPr>
        </p:nvSpPr>
        <p:spPr>
          <a:xfrm>
            <a:off x="629841" y="1543052"/>
            <a:ext cx="2949179" cy="2858691"/>
          </a:xfrm>
          <a:prstGeom prst="rect">
            <a:avLst/>
          </a:prstGeom>
        </p:spPr>
        <p:txBody>
          <a:bodyPr/>
          <a:lstStyle>
            <a:lvl1pPr marL="0" indent="0">
              <a:buNone/>
              <a:defRPr sz="900"/>
            </a:lvl1pPr>
            <a:lvl2pPr marL="257162" indent="0">
              <a:buNone/>
              <a:defRPr sz="788"/>
            </a:lvl2pPr>
            <a:lvl3pPr marL="514324" indent="0">
              <a:buNone/>
              <a:defRPr sz="675"/>
            </a:lvl3pPr>
            <a:lvl4pPr marL="771487" indent="0">
              <a:buNone/>
              <a:defRPr sz="563"/>
            </a:lvl4pPr>
            <a:lvl5pPr marL="1028649" indent="0">
              <a:buNone/>
              <a:defRPr sz="563"/>
            </a:lvl5pPr>
            <a:lvl6pPr marL="1285811" indent="0">
              <a:buNone/>
              <a:defRPr sz="563"/>
            </a:lvl6pPr>
            <a:lvl7pPr marL="1542973" indent="0">
              <a:buNone/>
              <a:defRPr sz="563"/>
            </a:lvl7pPr>
            <a:lvl8pPr marL="1800135" indent="0">
              <a:buNone/>
              <a:defRPr sz="563"/>
            </a:lvl8pPr>
            <a:lvl9pPr marL="2057297" indent="0">
              <a:buNone/>
              <a:defRPr sz="563"/>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solidFill>
                  <a:prstClr val="black">
                    <a:tint val="75000"/>
                  </a:prstClr>
                </a:solidFill>
              </a:rPr>
              <a:t>Medicare 101</a:t>
            </a:r>
          </a:p>
        </p:txBody>
      </p:sp>
      <p:sp>
        <p:nvSpPr>
          <p:cNvPr id="7" name="Slide Number Placeholder 6"/>
          <p:cNvSpPr>
            <a:spLocks noGrp="1"/>
          </p:cNvSpPr>
          <p:nvPr>
            <p:ph type="sldNum" sz="quarter" idx="12"/>
          </p:nvPr>
        </p:nvSpPr>
        <p:spPr/>
        <p:txBody>
          <a:bodyPr/>
          <a:lstStyle/>
          <a:p>
            <a:fld id="{D3B75908-2BC4-4CCC-BE4B-63652A0FD37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3062997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1" y="1"/>
            <a:ext cx="7886700" cy="685800"/>
          </a:xfrm>
        </p:spPr>
        <p:txBody>
          <a:bodyPr>
            <a:normAutofit/>
          </a:bodyPr>
          <a:lstStyle>
            <a:lvl1pPr>
              <a:defRPr b="1"/>
            </a:lvl1pPr>
          </a:lstStyle>
          <a:p>
            <a:r>
              <a:rPr lang="en-US" dirty="0"/>
              <a:t>Click to edit Master title style</a:t>
            </a:r>
          </a:p>
        </p:txBody>
      </p:sp>
      <p:sp>
        <p:nvSpPr>
          <p:cNvPr id="3" name="Date Placeholder 2"/>
          <p:cNvSpPr>
            <a:spLocks noGrp="1"/>
          </p:cNvSpPr>
          <p:nvPr>
            <p:ph type="dt" sz="half" idx="10"/>
          </p:nvPr>
        </p:nvSpPr>
        <p:spPr/>
        <p:txBody>
          <a:bodyPr/>
          <a:lstStyle/>
          <a:p>
            <a:r>
              <a:rPr lang="en-US" dirty="0"/>
              <a:t>July 2017</a:t>
            </a:r>
          </a:p>
        </p:txBody>
      </p:sp>
      <p:sp>
        <p:nvSpPr>
          <p:cNvPr id="4" name="Footer Placeholder 3"/>
          <p:cNvSpPr>
            <a:spLocks noGrp="1"/>
          </p:cNvSpPr>
          <p:nvPr>
            <p:ph type="ftr" sz="quarter" idx="11"/>
          </p:nvPr>
        </p:nvSpPr>
        <p:spPr/>
        <p:txBody>
          <a:bodyPr/>
          <a:lstStyle/>
          <a:p>
            <a:r>
              <a:rPr lang="en-US" dirty="0"/>
              <a:t>Medicare 101</a:t>
            </a:r>
          </a:p>
        </p:txBody>
      </p:sp>
      <p:sp>
        <p:nvSpPr>
          <p:cNvPr id="5" name="Slide Number Placeholder 4"/>
          <p:cNvSpPr>
            <a:spLocks noGrp="1"/>
          </p:cNvSpPr>
          <p:nvPr>
            <p:ph type="sldNum" sz="quarter" idx="12"/>
          </p:nvPr>
        </p:nvSpPr>
        <p:spPr/>
        <p:txBody>
          <a:bodyPr/>
          <a:lstStyle/>
          <a:p>
            <a:fld id="{F62912B7-67D0-4C7F-B2EE-F336CB0BE48F}" type="slidenum">
              <a:rPr lang="en-US" smtClean="0"/>
              <a:t>‹#›</a:t>
            </a:fld>
            <a:endParaRPr lang="en-US" dirty="0"/>
          </a:p>
        </p:txBody>
      </p:sp>
    </p:spTree>
    <p:extLst>
      <p:ext uri="{BB962C8B-B14F-4D97-AF65-F5344CB8AC3E}">
        <p14:creationId xmlns:p14="http://schemas.microsoft.com/office/powerpoint/2010/main" val="47295220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2015 Question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28704"/>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p:cNvSpPr txBox="1">
            <a:spLocks/>
          </p:cNvSpPr>
          <p:nvPr userDrawn="1"/>
        </p:nvSpPr>
        <p:spPr>
          <a:xfrm>
            <a:off x="0" y="-21554"/>
            <a:ext cx="9144000" cy="857250"/>
          </a:xfrm>
          <a:prstGeom prst="rect">
            <a:avLst/>
          </a:prstGeom>
          <a:solidFill>
            <a:srgbClr val="FFD004"/>
          </a:solidFill>
          <a:effectLst>
            <a:outerShdw dist="76200" dir="5640000" algn="tl" rotWithShape="0">
              <a:srgbClr val="084A9C"/>
            </a:outerShdw>
          </a:effectLst>
        </p:spPr>
        <p:txBody>
          <a:bodyPr vert="horz" lIns="68580" tIns="34291" rIns="68580" bIns="34291" rtlCol="0" anchor="ctr">
            <a:noAutofit/>
          </a:bodyPr>
          <a:lstStyle>
            <a:lvl1pPr indent="0" algn="ctr" defTabSz="914400" rtl="0" eaLnBrk="1" latinLnBrk="0" hangingPunct="1">
              <a:spcBef>
                <a:spcPts val="0"/>
              </a:spcBef>
              <a:buNone/>
              <a:defRPr sz="4400" b="1" kern="1200">
                <a:solidFill>
                  <a:schemeClr val="tx1"/>
                </a:solidFill>
                <a:latin typeface="+mj-lt"/>
                <a:ea typeface="+mj-ea"/>
                <a:cs typeface="+mj-cs"/>
              </a:defRPr>
            </a:lvl1pPr>
          </a:lstStyle>
          <a:p>
            <a:pPr>
              <a:defRPr/>
            </a:pPr>
            <a:endParaRPr lang="en-US" sz="2700" dirty="0">
              <a:solidFill>
                <a:sysClr val="windowText" lastClr="000000"/>
              </a:solidFill>
            </a:endParaRPr>
          </a:p>
        </p:txBody>
      </p:sp>
      <p:sp>
        <p:nvSpPr>
          <p:cNvPr id="8" name="Date Placeholder 3"/>
          <p:cNvSpPr>
            <a:spLocks noGrp="1"/>
          </p:cNvSpPr>
          <p:nvPr>
            <p:ph type="dt" sz="half" idx="2"/>
          </p:nvPr>
        </p:nvSpPr>
        <p:spPr>
          <a:xfrm>
            <a:off x="457200" y="4755360"/>
            <a:ext cx="2133600" cy="273844"/>
          </a:xfrm>
          <a:prstGeom prst="rect">
            <a:avLst/>
          </a:prstGeom>
        </p:spPr>
        <p:txBody>
          <a:bodyPr vert="horz" lIns="91440" tIns="45720" rIns="91440" bIns="45720" rtlCol="0" anchor="ctr"/>
          <a:lstStyle>
            <a:lvl1pPr algn="l">
              <a:defRPr sz="900">
                <a:solidFill>
                  <a:schemeClr val="tx1"/>
                </a:solidFill>
              </a:defRPr>
            </a:lvl1pPr>
          </a:lstStyle>
          <a:p>
            <a:r>
              <a:rPr lang="en-US" dirty="0">
                <a:solidFill>
                  <a:prstClr val="black"/>
                </a:solidFill>
              </a:rPr>
              <a:t>July 2017</a:t>
            </a:r>
          </a:p>
        </p:txBody>
      </p:sp>
      <p:sp>
        <p:nvSpPr>
          <p:cNvPr id="9" name="Footer Placeholder 4"/>
          <p:cNvSpPr>
            <a:spLocks noGrp="1"/>
          </p:cNvSpPr>
          <p:nvPr>
            <p:ph type="ftr" sz="quarter" idx="3"/>
          </p:nvPr>
        </p:nvSpPr>
        <p:spPr>
          <a:xfrm>
            <a:off x="2590800" y="4755360"/>
            <a:ext cx="3962400" cy="273844"/>
          </a:xfrm>
          <a:prstGeom prst="rect">
            <a:avLst/>
          </a:prstGeom>
        </p:spPr>
        <p:txBody>
          <a:bodyPr vert="horz" lIns="91440" tIns="45720" rIns="91440" bIns="45720" rtlCol="0" anchor="ctr"/>
          <a:lstStyle>
            <a:lvl1pPr algn="ctr">
              <a:defRPr sz="900">
                <a:solidFill>
                  <a:schemeClr val="tx1"/>
                </a:solidFill>
              </a:defRPr>
            </a:lvl1pPr>
          </a:lstStyle>
          <a:p>
            <a:r>
              <a:rPr lang="en-US" dirty="0">
                <a:solidFill>
                  <a:prstClr val="black"/>
                </a:solidFill>
              </a:rPr>
              <a:t>Medicare 101</a:t>
            </a:r>
          </a:p>
        </p:txBody>
      </p:sp>
      <p:sp>
        <p:nvSpPr>
          <p:cNvPr id="10" name="Slide Number Placeholder 5"/>
          <p:cNvSpPr>
            <a:spLocks noGrp="1"/>
          </p:cNvSpPr>
          <p:nvPr>
            <p:ph type="sldNum" sz="quarter" idx="4"/>
          </p:nvPr>
        </p:nvSpPr>
        <p:spPr>
          <a:xfrm>
            <a:off x="6553200" y="4755360"/>
            <a:ext cx="2133600" cy="273844"/>
          </a:xfrm>
          <a:prstGeom prst="rect">
            <a:avLst/>
          </a:prstGeom>
        </p:spPr>
        <p:txBody>
          <a:bodyPr vert="horz" lIns="91440" tIns="45720" rIns="91440" bIns="45720" rtlCol="0" anchor="ctr"/>
          <a:lstStyle>
            <a:lvl1pPr algn="r">
              <a:defRPr sz="900">
                <a:solidFill>
                  <a:schemeClr val="tx1"/>
                </a:solidFill>
              </a:defRPr>
            </a:lvl1pPr>
          </a:lstStyle>
          <a:p>
            <a:fld id="{78C0CC3C-85F1-4D86-9B70-8D9F8B17F046}" type="slidenum">
              <a:rPr lang="en-US" smtClean="0">
                <a:solidFill>
                  <a:prstClr val="black"/>
                </a:solidFill>
              </a:rPr>
              <a:pPr/>
              <a:t>‹#›</a:t>
            </a:fld>
            <a:endParaRPr lang="en-US" dirty="0">
              <a:solidFill>
                <a:prstClr val="black"/>
              </a:solidFill>
            </a:endParaRPr>
          </a:p>
        </p:txBody>
      </p:sp>
      <p:sp>
        <p:nvSpPr>
          <p:cNvPr id="11" name="Title 1"/>
          <p:cNvSpPr>
            <a:spLocks noGrp="1"/>
          </p:cNvSpPr>
          <p:nvPr>
            <p:ph type="title"/>
          </p:nvPr>
        </p:nvSpPr>
        <p:spPr>
          <a:xfrm>
            <a:off x="0" y="0"/>
            <a:ext cx="9144000" cy="857250"/>
          </a:xfrm>
        </p:spPr>
        <p:txBody>
          <a:bodyPr>
            <a:normAutofit/>
          </a:bodyPr>
          <a:lstStyle>
            <a:lvl1pPr>
              <a:defRPr sz="2700" b="1" baseline="0">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60086703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28651" y="1369219"/>
            <a:ext cx="7886700" cy="3263504"/>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5"/>
          <p:cNvSpPr>
            <a:spLocks noGrp="1"/>
          </p:cNvSpPr>
          <p:nvPr>
            <p:ph type="ftr" sz="quarter" idx="11"/>
          </p:nvPr>
        </p:nvSpPr>
        <p:spPr>
          <a:xfrm>
            <a:off x="3028951" y="4767267"/>
            <a:ext cx="3086100" cy="273844"/>
          </a:xfrm>
        </p:spPr>
        <p:txBody>
          <a:bodyPr/>
          <a:lstStyle/>
          <a:p>
            <a:r>
              <a:rPr lang="en-US" dirty="0">
                <a:solidFill>
                  <a:prstClr val="black">
                    <a:tint val="75000"/>
                  </a:prstClr>
                </a:solidFill>
              </a:rPr>
              <a:t>Medicare 101</a:t>
            </a:r>
          </a:p>
        </p:txBody>
      </p:sp>
      <p:sp>
        <p:nvSpPr>
          <p:cNvPr id="5" name="Slide Number Placeholder 6"/>
          <p:cNvSpPr>
            <a:spLocks noGrp="1"/>
          </p:cNvSpPr>
          <p:nvPr>
            <p:ph type="sldNum" sz="quarter" idx="12"/>
          </p:nvPr>
        </p:nvSpPr>
        <p:spPr>
          <a:xfrm>
            <a:off x="6457951" y="4767267"/>
            <a:ext cx="2057400" cy="273844"/>
          </a:xfrm>
        </p:spPr>
        <p:txBody>
          <a:bodyPr/>
          <a:lstStyle/>
          <a:p>
            <a:fld id="{D3B75908-2BC4-4CCC-BE4B-63652A0FD379}" type="slidenum">
              <a:rPr lang="en-US" smtClean="0">
                <a:solidFill>
                  <a:prstClr val="black">
                    <a:tint val="75000"/>
                  </a:prstClr>
                </a:solidFill>
              </a:rPr>
              <a:pPr/>
              <a:t>‹#›</a:t>
            </a:fld>
            <a:endParaRPr lang="en-US" dirty="0">
              <a:solidFill>
                <a:prstClr val="black">
                  <a:tint val="75000"/>
                </a:prstClr>
              </a:solidFill>
            </a:endParaRPr>
          </a:p>
        </p:txBody>
      </p:sp>
      <p:sp>
        <p:nvSpPr>
          <p:cNvPr id="6" name="Date Placeholder 3"/>
          <p:cNvSpPr>
            <a:spLocks noGrp="1"/>
          </p:cNvSpPr>
          <p:nvPr>
            <p:ph type="dt" sz="half" idx="13"/>
          </p:nvPr>
        </p:nvSpPr>
        <p:spPr>
          <a:xfrm>
            <a:off x="628651" y="4767267"/>
            <a:ext cx="2057400" cy="273844"/>
          </a:xfrm>
          <a:prstGeom prst="rect">
            <a:avLst/>
          </a:prstGeom>
        </p:spPr>
        <p:txBody>
          <a:bodyPr vert="horz" lIns="91440" tIns="45720" rIns="91440" bIns="45720" rtlCol="0" anchor="ctr"/>
          <a:lstStyle>
            <a:lvl1pPr algn="l">
              <a:defRPr sz="675">
                <a:solidFill>
                  <a:schemeClr val="tx1">
                    <a:tint val="75000"/>
                  </a:schemeClr>
                </a:solidFill>
              </a:defRPr>
            </a:lvl1pPr>
          </a:lstStyle>
          <a:p>
            <a:r>
              <a:rPr lang="en-US" dirty="0">
                <a:solidFill>
                  <a:prstClr val="black">
                    <a:tint val="75000"/>
                  </a:prstClr>
                </a:solidFill>
              </a:rPr>
              <a:t>July 2017</a:t>
            </a:r>
          </a:p>
        </p:txBody>
      </p:sp>
    </p:spTree>
    <p:extLst>
      <p:ext uri="{BB962C8B-B14F-4D97-AF65-F5344CB8AC3E}">
        <p14:creationId xmlns:p14="http://schemas.microsoft.com/office/powerpoint/2010/main" val="376899363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1" y="910579"/>
            <a:ext cx="3886200" cy="3722144"/>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1" y="910579"/>
            <a:ext cx="3886200" cy="3722144"/>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r>
              <a:rPr lang="en-US" dirty="0">
                <a:solidFill>
                  <a:prstClr val="black">
                    <a:tint val="75000"/>
                  </a:prstClr>
                </a:solidFill>
              </a:rPr>
              <a:t>Medicare 101</a:t>
            </a:r>
          </a:p>
        </p:txBody>
      </p:sp>
      <p:sp>
        <p:nvSpPr>
          <p:cNvPr id="7" name="Slide Number Placeholder 6"/>
          <p:cNvSpPr>
            <a:spLocks noGrp="1"/>
          </p:cNvSpPr>
          <p:nvPr>
            <p:ph type="sldNum" sz="quarter" idx="12"/>
          </p:nvPr>
        </p:nvSpPr>
        <p:spPr/>
        <p:txBody>
          <a:bodyPr/>
          <a:lstStyle/>
          <a:p>
            <a:fld id="{D3B75908-2BC4-4CCC-BE4B-63652A0FD379}" type="slidenum">
              <a:rPr lang="en-US" smtClean="0">
                <a:solidFill>
                  <a:prstClr val="black">
                    <a:tint val="75000"/>
                  </a:prstClr>
                </a:solidFill>
              </a:rPr>
              <a:pPr/>
              <a:t>‹#›</a:t>
            </a:fld>
            <a:endParaRPr lang="en-US" dirty="0">
              <a:solidFill>
                <a:prstClr val="black">
                  <a:tint val="75000"/>
                </a:prstClr>
              </a:solidFill>
            </a:endParaRPr>
          </a:p>
        </p:txBody>
      </p:sp>
      <p:sp>
        <p:nvSpPr>
          <p:cNvPr id="8" name="Date Placeholder 3"/>
          <p:cNvSpPr>
            <a:spLocks noGrp="1"/>
          </p:cNvSpPr>
          <p:nvPr>
            <p:ph type="dt" sz="half" idx="13"/>
          </p:nvPr>
        </p:nvSpPr>
        <p:spPr>
          <a:xfrm>
            <a:off x="628651" y="4767267"/>
            <a:ext cx="2057400" cy="273844"/>
          </a:xfrm>
          <a:prstGeom prst="rect">
            <a:avLst/>
          </a:prstGeom>
        </p:spPr>
        <p:txBody>
          <a:bodyPr vert="horz" lIns="91440" tIns="45720" rIns="91440" bIns="45720" rtlCol="0" anchor="ctr"/>
          <a:lstStyle>
            <a:lvl1pPr algn="l">
              <a:defRPr sz="675">
                <a:solidFill>
                  <a:schemeClr val="tx1">
                    <a:tint val="75000"/>
                  </a:schemeClr>
                </a:solidFill>
              </a:defRPr>
            </a:lvl1pPr>
          </a:lstStyle>
          <a:p>
            <a:r>
              <a:rPr lang="en-US" dirty="0">
                <a:solidFill>
                  <a:prstClr val="black">
                    <a:tint val="75000"/>
                  </a:prstClr>
                </a:solidFill>
              </a:rPr>
              <a:t>July 2017</a:t>
            </a:r>
          </a:p>
        </p:txBody>
      </p:sp>
    </p:spTree>
    <p:extLst>
      <p:ext uri="{BB962C8B-B14F-4D97-AF65-F5344CB8AC3E}">
        <p14:creationId xmlns:p14="http://schemas.microsoft.com/office/powerpoint/2010/main" val="33372006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dirty="0"/>
              <a:t>July 2017</a:t>
            </a:r>
          </a:p>
        </p:txBody>
      </p:sp>
      <p:sp>
        <p:nvSpPr>
          <p:cNvPr id="5" name="Footer Placeholder 4"/>
          <p:cNvSpPr>
            <a:spLocks noGrp="1"/>
          </p:cNvSpPr>
          <p:nvPr>
            <p:ph type="ftr" sz="quarter" idx="11"/>
          </p:nvPr>
        </p:nvSpPr>
        <p:spPr/>
        <p:txBody>
          <a:bodyPr/>
          <a:lstStyle/>
          <a:p>
            <a:r>
              <a:rPr lang="en-US" dirty="0"/>
              <a:t>Medicare 101</a:t>
            </a:r>
          </a:p>
        </p:txBody>
      </p:sp>
      <p:sp>
        <p:nvSpPr>
          <p:cNvPr id="6" name="Slide Number Placeholder 5"/>
          <p:cNvSpPr>
            <a:spLocks noGrp="1"/>
          </p:cNvSpPr>
          <p:nvPr>
            <p:ph type="sldNum" sz="quarter" idx="12"/>
          </p:nvPr>
        </p:nvSpPr>
        <p:spPr/>
        <p:txBody>
          <a:bodyPr/>
          <a:lstStyle/>
          <a:p>
            <a:fld id="{7B3B7BDD-940E-F142-917B-04B867A4ECC6}" type="slidenum">
              <a:rPr lang="en-US" smtClean="0"/>
              <a:t>‹#›</a:t>
            </a:fld>
            <a:endParaRPr lang="en-US" dirty="0"/>
          </a:p>
        </p:txBody>
      </p:sp>
    </p:spTree>
    <p:extLst>
      <p:ext uri="{BB962C8B-B14F-4D97-AF65-F5344CB8AC3E}">
        <p14:creationId xmlns:p14="http://schemas.microsoft.com/office/powerpoint/2010/main" val="304119807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2" y="273847"/>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a:prstGeom prst="rect">
            <a:avLst/>
          </a:prstGeom>
        </p:spPr>
        <p:txBody>
          <a:bodyPr anchor="b"/>
          <a:lstStyle>
            <a:lvl1pPr marL="0" indent="0">
              <a:buNone/>
              <a:defRPr sz="1351" b="1"/>
            </a:lvl1pPr>
            <a:lvl2pPr marL="257162" indent="0">
              <a:buNone/>
              <a:defRPr sz="1125" b="1"/>
            </a:lvl2pPr>
            <a:lvl3pPr marL="514324" indent="0">
              <a:buNone/>
              <a:defRPr sz="1013" b="1"/>
            </a:lvl3pPr>
            <a:lvl4pPr marL="771487" indent="0">
              <a:buNone/>
              <a:defRPr sz="900" b="1"/>
            </a:lvl4pPr>
            <a:lvl5pPr marL="1028649" indent="0">
              <a:buNone/>
              <a:defRPr sz="900" b="1"/>
            </a:lvl5pPr>
            <a:lvl6pPr marL="1285811" indent="0">
              <a:buNone/>
              <a:defRPr sz="900" b="1"/>
            </a:lvl6pPr>
            <a:lvl7pPr marL="1542973" indent="0">
              <a:buNone/>
              <a:defRPr sz="900" b="1"/>
            </a:lvl7pPr>
            <a:lvl8pPr marL="1800135" indent="0">
              <a:buNone/>
              <a:defRPr sz="900" b="1"/>
            </a:lvl8pPr>
            <a:lvl9pPr marL="2057297" indent="0">
              <a:buNone/>
              <a:defRPr sz="900" b="1"/>
            </a:lvl9pPr>
          </a:lstStyle>
          <a:p>
            <a:pPr lvl="0"/>
            <a:r>
              <a:rPr lang="en-US"/>
              <a:t>Click to edit Master text styles</a:t>
            </a:r>
          </a:p>
        </p:txBody>
      </p:sp>
      <p:sp>
        <p:nvSpPr>
          <p:cNvPr id="4" name="Content Placeholder 3"/>
          <p:cNvSpPr>
            <a:spLocks noGrp="1"/>
          </p:cNvSpPr>
          <p:nvPr>
            <p:ph sz="half" idx="2"/>
          </p:nvPr>
        </p:nvSpPr>
        <p:spPr>
          <a:xfrm>
            <a:off x="629842" y="1878807"/>
            <a:ext cx="3868340" cy="276344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4" y="1260872"/>
            <a:ext cx="3887391" cy="617934"/>
          </a:xfrm>
          <a:prstGeom prst="rect">
            <a:avLst/>
          </a:prstGeom>
        </p:spPr>
        <p:txBody>
          <a:bodyPr anchor="b"/>
          <a:lstStyle>
            <a:lvl1pPr marL="0" indent="0">
              <a:buNone/>
              <a:defRPr sz="1351" b="1"/>
            </a:lvl1pPr>
            <a:lvl2pPr marL="257162" indent="0">
              <a:buNone/>
              <a:defRPr sz="1125" b="1"/>
            </a:lvl2pPr>
            <a:lvl3pPr marL="514324" indent="0">
              <a:buNone/>
              <a:defRPr sz="1013" b="1"/>
            </a:lvl3pPr>
            <a:lvl4pPr marL="771487" indent="0">
              <a:buNone/>
              <a:defRPr sz="900" b="1"/>
            </a:lvl4pPr>
            <a:lvl5pPr marL="1028649" indent="0">
              <a:buNone/>
              <a:defRPr sz="900" b="1"/>
            </a:lvl5pPr>
            <a:lvl6pPr marL="1285811" indent="0">
              <a:buNone/>
              <a:defRPr sz="900" b="1"/>
            </a:lvl6pPr>
            <a:lvl7pPr marL="1542973" indent="0">
              <a:buNone/>
              <a:defRPr sz="900" b="1"/>
            </a:lvl7pPr>
            <a:lvl8pPr marL="1800135" indent="0">
              <a:buNone/>
              <a:defRPr sz="900" b="1"/>
            </a:lvl8pPr>
            <a:lvl9pPr marL="2057297"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29154" y="1878807"/>
            <a:ext cx="3887391" cy="276344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r>
              <a:rPr lang="en-US" dirty="0">
                <a:solidFill>
                  <a:prstClr val="black">
                    <a:tint val="75000"/>
                  </a:prstClr>
                </a:solidFill>
              </a:rPr>
              <a:t>Medicare 101</a:t>
            </a:r>
          </a:p>
        </p:txBody>
      </p:sp>
      <p:sp>
        <p:nvSpPr>
          <p:cNvPr id="9" name="Slide Number Placeholder 8"/>
          <p:cNvSpPr>
            <a:spLocks noGrp="1"/>
          </p:cNvSpPr>
          <p:nvPr>
            <p:ph type="sldNum" sz="quarter" idx="12"/>
          </p:nvPr>
        </p:nvSpPr>
        <p:spPr/>
        <p:txBody>
          <a:bodyPr/>
          <a:lstStyle/>
          <a:p>
            <a:fld id="{D3B75908-2BC4-4CCC-BE4B-63652A0FD379}" type="slidenum">
              <a:rPr lang="en-US" smtClean="0">
                <a:solidFill>
                  <a:prstClr val="black">
                    <a:tint val="75000"/>
                  </a:prstClr>
                </a:solidFill>
              </a:rPr>
              <a:pPr/>
              <a:t>‹#›</a:t>
            </a:fld>
            <a:endParaRPr lang="en-US" dirty="0">
              <a:solidFill>
                <a:prstClr val="black">
                  <a:tint val="75000"/>
                </a:prstClr>
              </a:solidFill>
            </a:endParaRPr>
          </a:p>
        </p:txBody>
      </p:sp>
      <p:sp>
        <p:nvSpPr>
          <p:cNvPr id="10" name="Date Placeholder 3"/>
          <p:cNvSpPr>
            <a:spLocks noGrp="1"/>
          </p:cNvSpPr>
          <p:nvPr>
            <p:ph type="dt" sz="half" idx="13"/>
          </p:nvPr>
        </p:nvSpPr>
        <p:spPr>
          <a:xfrm>
            <a:off x="628651" y="4767267"/>
            <a:ext cx="2057400" cy="273844"/>
          </a:xfrm>
          <a:prstGeom prst="rect">
            <a:avLst/>
          </a:prstGeom>
        </p:spPr>
        <p:txBody>
          <a:bodyPr vert="horz" lIns="91440" tIns="45720" rIns="91440" bIns="45720" rtlCol="0" anchor="ctr"/>
          <a:lstStyle>
            <a:lvl1pPr algn="l">
              <a:defRPr sz="675">
                <a:solidFill>
                  <a:schemeClr val="tx1">
                    <a:tint val="75000"/>
                  </a:schemeClr>
                </a:solidFill>
              </a:defRPr>
            </a:lvl1pPr>
          </a:lstStyle>
          <a:p>
            <a:r>
              <a:rPr lang="en-US" dirty="0">
                <a:solidFill>
                  <a:prstClr val="black">
                    <a:tint val="75000"/>
                  </a:prstClr>
                </a:solidFill>
              </a:rPr>
              <a:t>July 2017</a:t>
            </a:r>
          </a:p>
        </p:txBody>
      </p:sp>
    </p:spTree>
    <p:extLst>
      <p:ext uri="{BB962C8B-B14F-4D97-AF65-F5344CB8AC3E}">
        <p14:creationId xmlns:p14="http://schemas.microsoft.com/office/powerpoint/2010/main" val="225114042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dirty="0">
                <a:solidFill>
                  <a:prstClr val="black">
                    <a:tint val="75000"/>
                  </a:prstClr>
                </a:solidFill>
              </a:rPr>
              <a:t>Medicare 101</a:t>
            </a:r>
          </a:p>
        </p:txBody>
      </p:sp>
      <p:sp>
        <p:nvSpPr>
          <p:cNvPr id="5" name="Slide Number Placeholder 4"/>
          <p:cNvSpPr>
            <a:spLocks noGrp="1"/>
          </p:cNvSpPr>
          <p:nvPr>
            <p:ph type="sldNum" sz="quarter" idx="12"/>
          </p:nvPr>
        </p:nvSpPr>
        <p:spPr/>
        <p:txBody>
          <a:bodyPr/>
          <a:lstStyle/>
          <a:p>
            <a:fld id="{D3B75908-2BC4-4CCC-BE4B-63652A0FD379}" type="slidenum">
              <a:rPr lang="en-US" smtClean="0">
                <a:solidFill>
                  <a:prstClr val="black">
                    <a:tint val="75000"/>
                  </a:prstClr>
                </a:solidFill>
              </a:rPr>
              <a:pPr/>
              <a:t>‹#›</a:t>
            </a:fld>
            <a:endParaRPr lang="en-US" dirty="0">
              <a:solidFill>
                <a:prstClr val="black">
                  <a:tint val="75000"/>
                </a:prstClr>
              </a:solidFill>
            </a:endParaRPr>
          </a:p>
        </p:txBody>
      </p:sp>
      <p:sp>
        <p:nvSpPr>
          <p:cNvPr id="6" name="Date Placeholder 3"/>
          <p:cNvSpPr>
            <a:spLocks noGrp="1"/>
          </p:cNvSpPr>
          <p:nvPr>
            <p:ph type="dt" sz="half" idx="2"/>
          </p:nvPr>
        </p:nvSpPr>
        <p:spPr>
          <a:xfrm>
            <a:off x="628651" y="4767267"/>
            <a:ext cx="2057400" cy="273844"/>
          </a:xfrm>
          <a:prstGeom prst="rect">
            <a:avLst/>
          </a:prstGeom>
        </p:spPr>
        <p:txBody>
          <a:bodyPr vert="horz" lIns="91440" tIns="45720" rIns="91440" bIns="45720" rtlCol="0" anchor="ctr"/>
          <a:lstStyle>
            <a:lvl1pPr algn="l">
              <a:defRPr sz="675">
                <a:solidFill>
                  <a:schemeClr val="tx1">
                    <a:tint val="75000"/>
                  </a:schemeClr>
                </a:solidFill>
              </a:defRPr>
            </a:lvl1pPr>
          </a:lstStyle>
          <a:p>
            <a:r>
              <a:rPr lang="en-US" dirty="0">
                <a:solidFill>
                  <a:prstClr val="black">
                    <a:tint val="75000"/>
                  </a:prstClr>
                </a:solidFill>
              </a:rPr>
              <a:t>July 2017</a:t>
            </a:r>
          </a:p>
        </p:txBody>
      </p:sp>
    </p:spTree>
    <p:extLst>
      <p:ext uri="{BB962C8B-B14F-4D97-AF65-F5344CB8AC3E}">
        <p14:creationId xmlns:p14="http://schemas.microsoft.com/office/powerpoint/2010/main" val="310323578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solidFill>
                  <a:prstClr val="black">
                    <a:tint val="75000"/>
                  </a:prstClr>
                </a:solidFill>
              </a:rPr>
              <a:t>Medicare 101</a:t>
            </a:r>
          </a:p>
        </p:txBody>
      </p:sp>
      <p:sp>
        <p:nvSpPr>
          <p:cNvPr id="4" name="Slide Number Placeholder 3"/>
          <p:cNvSpPr>
            <a:spLocks noGrp="1"/>
          </p:cNvSpPr>
          <p:nvPr>
            <p:ph type="sldNum" sz="quarter" idx="12"/>
          </p:nvPr>
        </p:nvSpPr>
        <p:spPr/>
        <p:txBody>
          <a:bodyPr/>
          <a:lstStyle/>
          <a:p>
            <a:fld id="{D3B75908-2BC4-4CCC-BE4B-63652A0FD379}" type="slidenum">
              <a:rPr lang="en-US" smtClean="0">
                <a:solidFill>
                  <a:prstClr val="black">
                    <a:tint val="75000"/>
                  </a:prstClr>
                </a:solidFill>
              </a:rPr>
              <a:pPr/>
              <a:t>‹#›</a:t>
            </a:fld>
            <a:endParaRPr lang="en-US" dirty="0">
              <a:solidFill>
                <a:prstClr val="black">
                  <a:tint val="75000"/>
                </a:prstClr>
              </a:solidFill>
            </a:endParaRPr>
          </a:p>
        </p:txBody>
      </p:sp>
      <p:sp>
        <p:nvSpPr>
          <p:cNvPr id="5" name="Date Placeholder 3"/>
          <p:cNvSpPr>
            <a:spLocks noGrp="1"/>
          </p:cNvSpPr>
          <p:nvPr>
            <p:ph type="dt" sz="half" idx="2"/>
          </p:nvPr>
        </p:nvSpPr>
        <p:spPr>
          <a:xfrm>
            <a:off x="628651" y="4767267"/>
            <a:ext cx="2057400" cy="273844"/>
          </a:xfrm>
          <a:prstGeom prst="rect">
            <a:avLst/>
          </a:prstGeom>
        </p:spPr>
        <p:txBody>
          <a:bodyPr vert="horz" lIns="91440" tIns="45720" rIns="91440" bIns="45720" rtlCol="0" anchor="ctr"/>
          <a:lstStyle>
            <a:lvl1pPr algn="l">
              <a:defRPr sz="675">
                <a:solidFill>
                  <a:schemeClr val="tx1">
                    <a:tint val="75000"/>
                  </a:schemeClr>
                </a:solidFill>
              </a:defRPr>
            </a:lvl1pPr>
          </a:lstStyle>
          <a:p>
            <a:r>
              <a:rPr lang="en-US" dirty="0">
                <a:solidFill>
                  <a:prstClr val="black">
                    <a:tint val="75000"/>
                  </a:prstClr>
                </a:solidFill>
              </a:rPr>
              <a:t>July 2017</a:t>
            </a:r>
          </a:p>
        </p:txBody>
      </p:sp>
    </p:spTree>
    <p:extLst>
      <p:ext uri="{BB962C8B-B14F-4D97-AF65-F5344CB8AC3E}">
        <p14:creationId xmlns:p14="http://schemas.microsoft.com/office/powerpoint/2010/main" val="383178384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9" cy="1200150"/>
          </a:xfrm>
        </p:spPr>
        <p:txBody>
          <a:bodyPr anchor="b"/>
          <a:lstStyle>
            <a:lvl1pPr>
              <a:defRPr sz="1800"/>
            </a:lvl1pPr>
          </a:lstStyle>
          <a:p>
            <a:r>
              <a:rPr lang="en-US"/>
              <a:t>Click to edit Master title style</a:t>
            </a:r>
          </a:p>
        </p:txBody>
      </p:sp>
      <p:sp>
        <p:nvSpPr>
          <p:cNvPr id="3" name="Content Placeholder 2"/>
          <p:cNvSpPr>
            <a:spLocks noGrp="1"/>
          </p:cNvSpPr>
          <p:nvPr>
            <p:ph idx="1"/>
          </p:nvPr>
        </p:nvSpPr>
        <p:spPr>
          <a:xfrm>
            <a:off x="3887391" y="740576"/>
            <a:ext cx="4629151" cy="3655219"/>
          </a:xfrm>
          <a:prstGeom prst="rect">
            <a:avLst/>
          </a:prstGeom>
        </p:spPr>
        <p:txBody>
          <a:bodyPr/>
          <a:lstStyle>
            <a:lvl1pPr>
              <a:defRPr sz="1800"/>
            </a:lvl1pPr>
            <a:lvl2pPr>
              <a:defRPr sz="1575"/>
            </a:lvl2pPr>
            <a:lvl3pPr>
              <a:defRPr sz="1351"/>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2"/>
            <a:ext cx="2949179" cy="2858691"/>
          </a:xfrm>
          <a:prstGeom prst="rect">
            <a:avLst/>
          </a:prstGeom>
        </p:spPr>
        <p:txBody>
          <a:bodyPr/>
          <a:lstStyle>
            <a:lvl1pPr marL="0" indent="0">
              <a:buNone/>
              <a:defRPr sz="900"/>
            </a:lvl1pPr>
            <a:lvl2pPr marL="257162" indent="0">
              <a:buNone/>
              <a:defRPr sz="788"/>
            </a:lvl2pPr>
            <a:lvl3pPr marL="514324" indent="0">
              <a:buNone/>
              <a:defRPr sz="675"/>
            </a:lvl3pPr>
            <a:lvl4pPr marL="771487" indent="0">
              <a:buNone/>
              <a:defRPr sz="563"/>
            </a:lvl4pPr>
            <a:lvl5pPr marL="1028649" indent="0">
              <a:buNone/>
              <a:defRPr sz="563"/>
            </a:lvl5pPr>
            <a:lvl6pPr marL="1285811" indent="0">
              <a:buNone/>
              <a:defRPr sz="563"/>
            </a:lvl6pPr>
            <a:lvl7pPr marL="1542973" indent="0">
              <a:buNone/>
              <a:defRPr sz="563"/>
            </a:lvl7pPr>
            <a:lvl8pPr marL="1800135" indent="0">
              <a:buNone/>
              <a:defRPr sz="563"/>
            </a:lvl8pPr>
            <a:lvl9pPr marL="2057297" indent="0">
              <a:buNone/>
              <a:defRPr sz="563"/>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solidFill>
                  <a:prstClr val="black">
                    <a:tint val="75000"/>
                  </a:prstClr>
                </a:solidFill>
              </a:rPr>
              <a:t>Medicare 101</a:t>
            </a:r>
          </a:p>
        </p:txBody>
      </p:sp>
      <p:sp>
        <p:nvSpPr>
          <p:cNvPr id="7" name="Slide Number Placeholder 6"/>
          <p:cNvSpPr>
            <a:spLocks noGrp="1"/>
          </p:cNvSpPr>
          <p:nvPr>
            <p:ph type="sldNum" sz="quarter" idx="12"/>
          </p:nvPr>
        </p:nvSpPr>
        <p:spPr/>
        <p:txBody>
          <a:bodyPr/>
          <a:lstStyle/>
          <a:p>
            <a:fld id="{D3B75908-2BC4-4CCC-BE4B-63652A0FD379}" type="slidenum">
              <a:rPr lang="en-US" smtClean="0">
                <a:solidFill>
                  <a:prstClr val="black">
                    <a:tint val="75000"/>
                  </a:prstClr>
                </a:solidFill>
              </a:rPr>
              <a:pPr/>
              <a:t>‹#›</a:t>
            </a:fld>
            <a:endParaRPr lang="en-US" dirty="0">
              <a:solidFill>
                <a:prstClr val="black">
                  <a:tint val="75000"/>
                </a:prstClr>
              </a:solidFill>
            </a:endParaRPr>
          </a:p>
        </p:txBody>
      </p:sp>
      <p:sp>
        <p:nvSpPr>
          <p:cNvPr id="8" name="Date Placeholder 3"/>
          <p:cNvSpPr>
            <a:spLocks noGrp="1"/>
          </p:cNvSpPr>
          <p:nvPr>
            <p:ph type="dt" sz="half" idx="13"/>
          </p:nvPr>
        </p:nvSpPr>
        <p:spPr>
          <a:xfrm>
            <a:off x="628651" y="4767267"/>
            <a:ext cx="2057400" cy="273844"/>
          </a:xfrm>
          <a:prstGeom prst="rect">
            <a:avLst/>
          </a:prstGeom>
        </p:spPr>
        <p:txBody>
          <a:bodyPr vert="horz" lIns="91440" tIns="45720" rIns="91440" bIns="45720" rtlCol="0" anchor="ctr"/>
          <a:lstStyle>
            <a:lvl1pPr algn="l">
              <a:defRPr sz="675">
                <a:solidFill>
                  <a:schemeClr val="tx1">
                    <a:tint val="75000"/>
                  </a:schemeClr>
                </a:solidFill>
              </a:defRPr>
            </a:lvl1pPr>
          </a:lstStyle>
          <a:p>
            <a:r>
              <a:rPr lang="en-US" dirty="0">
                <a:solidFill>
                  <a:prstClr val="black">
                    <a:tint val="75000"/>
                  </a:prstClr>
                </a:solidFill>
              </a:rPr>
              <a:t>July 2017</a:t>
            </a:r>
          </a:p>
        </p:txBody>
      </p:sp>
    </p:spTree>
    <p:extLst>
      <p:ext uri="{BB962C8B-B14F-4D97-AF65-F5344CB8AC3E}">
        <p14:creationId xmlns:p14="http://schemas.microsoft.com/office/powerpoint/2010/main" val="412303486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9" cy="1200150"/>
          </a:xfrm>
        </p:spPr>
        <p:txBody>
          <a:bodyPr anchor="b"/>
          <a:lstStyle>
            <a:lvl1pPr>
              <a:defRPr sz="1800"/>
            </a:lvl1pPr>
          </a:lstStyle>
          <a:p>
            <a:r>
              <a:rPr lang="en-US"/>
              <a:t>Click to edit Master title style</a:t>
            </a:r>
          </a:p>
        </p:txBody>
      </p:sp>
      <p:sp>
        <p:nvSpPr>
          <p:cNvPr id="3" name="Picture Placeholder 2"/>
          <p:cNvSpPr>
            <a:spLocks noGrp="1"/>
          </p:cNvSpPr>
          <p:nvPr>
            <p:ph type="pic" idx="1"/>
          </p:nvPr>
        </p:nvSpPr>
        <p:spPr>
          <a:xfrm>
            <a:off x="3887391" y="740576"/>
            <a:ext cx="4629151" cy="3655219"/>
          </a:xfrm>
          <a:prstGeom prst="rect">
            <a:avLst/>
          </a:prstGeom>
        </p:spPr>
        <p:txBody>
          <a:bodyPr/>
          <a:lstStyle>
            <a:lvl1pPr marL="0" indent="0">
              <a:buNone/>
              <a:defRPr sz="1800"/>
            </a:lvl1pPr>
            <a:lvl2pPr marL="257162" indent="0">
              <a:buNone/>
              <a:defRPr sz="1575"/>
            </a:lvl2pPr>
            <a:lvl3pPr marL="514324" indent="0">
              <a:buNone/>
              <a:defRPr sz="1351"/>
            </a:lvl3pPr>
            <a:lvl4pPr marL="771487" indent="0">
              <a:buNone/>
              <a:defRPr sz="1125"/>
            </a:lvl4pPr>
            <a:lvl5pPr marL="1028649" indent="0">
              <a:buNone/>
              <a:defRPr sz="1125"/>
            </a:lvl5pPr>
            <a:lvl6pPr marL="1285811" indent="0">
              <a:buNone/>
              <a:defRPr sz="1125"/>
            </a:lvl6pPr>
            <a:lvl7pPr marL="1542973" indent="0">
              <a:buNone/>
              <a:defRPr sz="1125"/>
            </a:lvl7pPr>
            <a:lvl8pPr marL="1800135" indent="0">
              <a:buNone/>
              <a:defRPr sz="1125"/>
            </a:lvl8pPr>
            <a:lvl9pPr marL="2057297" indent="0">
              <a:buNone/>
              <a:defRPr sz="1125"/>
            </a:lvl9pPr>
          </a:lstStyle>
          <a:p>
            <a:endParaRPr lang="en-US" dirty="0"/>
          </a:p>
        </p:txBody>
      </p:sp>
      <p:sp>
        <p:nvSpPr>
          <p:cNvPr id="4" name="Text Placeholder 3"/>
          <p:cNvSpPr>
            <a:spLocks noGrp="1"/>
          </p:cNvSpPr>
          <p:nvPr>
            <p:ph type="body" sz="half" idx="2"/>
          </p:nvPr>
        </p:nvSpPr>
        <p:spPr>
          <a:xfrm>
            <a:off x="629841" y="1543052"/>
            <a:ext cx="2949179" cy="2858691"/>
          </a:xfrm>
          <a:prstGeom prst="rect">
            <a:avLst/>
          </a:prstGeom>
        </p:spPr>
        <p:txBody>
          <a:bodyPr/>
          <a:lstStyle>
            <a:lvl1pPr marL="0" indent="0">
              <a:buNone/>
              <a:defRPr sz="900"/>
            </a:lvl1pPr>
            <a:lvl2pPr marL="257162" indent="0">
              <a:buNone/>
              <a:defRPr sz="788"/>
            </a:lvl2pPr>
            <a:lvl3pPr marL="514324" indent="0">
              <a:buNone/>
              <a:defRPr sz="675"/>
            </a:lvl3pPr>
            <a:lvl4pPr marL="771487" indent="0">
              <a:buNone/>
              <a:defRPr sz="563"/>
            </a:lvl4pPr>
            <a:lvl5pPr marL="1028649" indent="0">
              <a:buNone/>
              <a:defRPr sz="563"/>
            </a:lvl5pPr>
            <a:lvl6pPr marL="1285811" indent="0">
              <a:buNone/>
              <a:defRPr sz="563"/>
            </a:lvl6pPr>
            <a:lvl7pPr marL="1542973" indent="0">
              <a:buNone/>
              <a:defRPr sz="563"/>
            </a:lvl7pPr>
            <a:lvl8pPr marL="1800135" indent="0">
              <a:buNone/>
              <a:defRPr sz="563"/>
            </a:lvl8pPr>
            <a:lvl9pPr marL="2057297" indent="0">
              <a:buNone/>
              <a:defRPr sz="563"/>
            </a:lvl9pPr>
          </a:lstStyle>
          <a:p>
            <a:pPr lvl="0"/>
            <a:r>
              <a:rPr lang="en-US"/>
              <a:t>Click to edit Master text styles</a:t>
            </a:r>
          </a:p>
        </p:txBody>
      </p:sp>
      <p:sp>
        <p:nvSpPr>
          <p:cNvPr id="8" name="Footer Placeholder 5"/>
          <p:cNvSpPr>
            <a:spLocks noGrp="1"/>
          </p:cNvSpPr>
          <p:nvPr>
            <p:ph type="ftr" sz="quarter" idx="11"/>
          </p:nvPr>
        </p:nvSpPr>
        <p:spPr>
          <a:xfrm>
            <a:off x="3028951" y="4767267"/>
            <a:ext cx="3086100" cy="273844"/>
          </a:xfrm>
        </p:spPr>
        <p:txBody>
          <a:bodyPr/>
          <a:lstStyle/>
          <a:p>
            <a:r>
              <a:rPr lang="en-US" dirty="0">
                <a:solidFill>
                  <a:prstClr val="black">
                    <a:tint val="75000"/>
                  </a:prstClr>
                </a:solidFill>
              </a:rPr>
              <a:t>Medicare 101</a:t>
            </a:r>
          </a:p>
        </p:txBody>
      </p:sp>
      <p:sp>
        <p:nvSpPr>
          <p:cNvPr id="9" name="Slide Number Placeholder 6"/>
          <p:cNvSpPr>
            <a:spLocks noGrp="1"/>
          </p:cNvSpPr>
          <p:nvPr>
            <p:ph type="sldNum" sz="quarter" idx="12"/>
          </p:nvPr>
        </p:nvSpPr>
        <p:spPr>
          <a:xfrm>
            <a:off x="6457951" y="4767267"/>
            <a:ext cx="2057400" cy="273844"/>
          </a:xfrm>
        </p:spPr>
        <p:txBody>
          <a:bodyPr/>
          <a:lstStyle/>
          <a:p>
            <a:fld id="{D3B75908-2BC4-4CCC-BE4B-63652A0FD379}" type="slidenum">
              <a:rPr lang="en-US" smtClean="0">
                <a:solidFill>
                  <a:prstClr val="black">
                    <a:tint val="75000"/>
                  </a:prstClr>
                </a:solidFill>
              </a:rPr>
              <a:pPr/>
              <a:t>‹#›</a:t>
            </a:fld>
            <a:endParaRPr lang="en-US" dirty="0">
              <a:solidFill>
                <a:prstClr val="black">
                  <a:tint val="75000"/>
                </a:prstClr>
              </a:solidFill>
            </a:endParaRPr>
          </a:p>
        </p:txBody>
      </p:sp>
      <p:sp>
        <p:nvSpPr>
          <p:cNvPr id="10" name="Date Placeholder 3"/>
          <p:cNvSpPr>
            <a:spLocks noGrp="1"/>
          </p:cNvSpPr>
          <p:nvPr>
            <p:ph type="dt" sz="half" idx="13"/>
          </p:nvPr>
        </p:nvSpPr>
        <p:spPr>
          <a:xfrm>
            <a:off x="628651" y="4767267"/>
            <a:ext cx="2057400" cy="273844"/>
          </a:xfrm>
          <a:prstGeom prst="rect">
            <a:avLst/>
          </a:prstGeom>
        </p:spPr>
        <p:txBody>
          <a:bodyPr vert="horz" lIns="91440" tIns="45720" rIns="91440" bIns="45720" rtlCol="0" anchor="ctr"/>
          <a:lstStyle>
            <a:lvl1pPr algn="l">
              <a:defRPr sz="675">
                <a:solidFill>
                  <a:schemeClr val="tx1">
                    <a:tint val="75000"/>
                  </a:schemeClr>
                </a:solidFill>
              </a:defRPr>
            </a:lvl1pPr>
          </a:lstStyle>
          <a:p>
            <a:r>
              <a:rPr lang="en-US" dirty="0">
                <a:solidFill>
                  <a:prstClr val="black">
                    <a:tint val="75000"/>
                  </a:prstClr>
                </a:solidFill>
              </a:rPr>
              <a:t>July 2017</a:t>
            </a:r>
          </a:p>
        </p:txBody>
      </p:sp>
    </p:spTree>
    <p:extLst>
      <p:ext uri="{BB962C8B-B14F-4D97-AF65-F5344CB8AC3E}">
        <p14:creationId xmlns:p14="http://schemas.microsoft.com/office/powerpoint/2010/main" val="10181059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1" y="1"/>
            <a:ext cx="7886700" cy="685800"/>
          </a:xfrm>
        </p:spPr>
        <p:txBody>
          <a:bodyPr>
            <a:normAutofit/>
          </a:bodyPr>
          <a:lstStyle>
            <a:lvl1pPr>
              <a:defRPr b="1"/>
            </a:lvl1pPr>
          </a:lstStyle>
          <a:p>
            <a:r>
              <a:rPr lang="en-US" dirty="0"/>
              <a:t>Click to edit Master title style</a:t>
            </a:r>
          </a:p>
        </p:txBody>
      </p:sp>
      <p:sp>
        <p:nvSpPr>
          <p:cNvPr id="3" name="Date Placeholder 2"/>
          <p:cNvSpPr>
            <a:spLocks noGrp="1"/>
          </p:cNvSpPr>
          <p:nvPr>
            <p:ph type="dt" sz="half" idx="10"/>
          </p:nvPr>
        </p:nvSpPr>
        <p:spPr/>
        <p:txBody>
          <a:bodyPr/>
          <a:lstStyle/>
          <a:p>
            <a:r>
              <a:rPr lang="en-US" dirty="0"/>
              <a:t>July 2017</a:t>
            </a:r>
          </a:p>
        </p:txBody>
      </p:sp>
      <p:sp>
        <p:nvSpPr>
          <p:cNvPr id="4" name="Footer Placeholder 3"/>
          <p:cNvSpPr>
            <a:spLocks noGrp="1"/>
          </p:cNvSpPr>
          <p:nvPr>
            <p:ph type="ftr" sz="quarter" idx="11"/>
          </p:nvPr>
        </p:nvSpPr>
        <p:spPr/>
        <p:txBody>
          <a:bodyPr/>
          <a:lstStyle/>
          <a:p>
            <a:r>
              <a:rPr lang="en-US" dirty="0"/>
              <a:t>Medicare 101</a:t>
            </a:r>
          </a:p>
        </p:txBody>
      </p:sp>
      <p:sp>
        <p:nvSpPr>
          <p:cNvPr id="5" name="Slide Number Placeholder 4"/>
          <p:cNvSpPr>
            <a:spLocks noGrp="1"/>
          </p:cNvSpPr>
          <p:nvPr>
            <p:ph type="sldNum" sz="quarter" idx="12"/>
          </p:nvPr>
        </p:nvSpPr>
        <p:spPr/>
        <p:txBody>
          <a:bodyPr/>
          <a:lstStyle/>
          <a:p>
            <a:fld id="{F62912B7-67D0-4C7F-B2EE-F336CB0BE48F}" type="slidenum">
              <a:rPr lang="en-US" smtClean="0"/>
              <a:t>‹#›</a:t>
            </a:fld>
            <a:endParaRPr lang="en-US" dirty="0"/>
          </a:p>
        </p:txBody>
      </p:sp>
    </p:spTree>
    <p:extLst>
      <p:ext uri="{BB962C8B-B14F-4D97-AF65-F5344CB8AC3E}">
        <p14:creationId xmlns:p14="http://schemas.microsoft.com/office/powerpoint/2010/main" val="172181751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2015 Question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28704"/>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p:cNvSpPr txBox="1">
            <a:spLocks/>
          </p:cNvSpPr>
          <p:nvPr userDrawn="1"/>
        </p:nvSpPr>
        <p:spPr>
          <a:xfrm>
            <a:off x="0" y="-21554"/>
            <a:ext cx="9144000" cy="857250"/>
          </a:xfrm>
          <a:prstGeom prst="rect">
            <a:avLst/>
          </a:prstGeom>
          <a:solidFill>
            <a:srgbClr val="FFD004"/>
          </a:solidFill>
          <a:effectLst>
            <a:outerShdw dist="76200" dir="5640000" algn="tl" rotWithShape="0">
              <a:srgbClr val="084A9C"/>
            </a:outerShdw>
          </a:effectLst>
        </p:spPr>
        <p:txBody>
          <a:bodyPr vert="horz" lIns="68580" tIns="34291" rIns="68580" bIns="34291" rtlCol="0" anchor="ctr">
            <a:noAutofit/>
          </a:bodyPr>
          <a:lstStyle>
            <a:lvl1pPr indent="0" algn="ctr" defTabSz="914400" rtl="0" eaLnBrk="1" latinLnBrk="0" hangingPunct="1">
              <a:spcBef>
                <a:spcPts val="0"/>
              </a:spcBef>
              <a:buNone/>
              <a:defRPr sz="4400" b="1" kern="1200">
                <a:solidFill>
                  <a:schemeClr val="tx1"/>
                </a:solidFill>
                <a:latin typeface="+mj-lt"/>
                <a:ea typeface="+mj-ea"/>
                <a:cs typeface="+mj-cs"/>
              </a:defRPr>
            </a:lvl1pPr>
          </a:lstStyle>
          <a:p>
            <a:pPr>
              <a:defRPr/>
            </a:pPr>
            <a:endParaRPr lang="en-US" sz="2700" dirty="0">
              <a:solidFill>
                <a:sysClr val="windowText" lastClr="000000"/>
              </a:solidFill>
            </a:endParaRPr>
          </a:p>
        </p:txBody>
      </p:sp>
      <p:sp>
        <p:nvSpPr>
          <p:cNvPr id="8" name="Date Placeholder 3"/>
          <p:cNvSpPr>
            <a:spLocks noGrp="1"/>
          </p:cNvSpPr>
          <p:nvPr>
            <p:ph type="dt" sz="half" idx="2"/>
          </p:nvPr>
        </p:nvSpPr>
        <p:spPr>
          <a:xfrm>
            <a:off x="457200" y="4755360"/>
            <a:ext cx="2133600" cy="273844"/>
          </a:xfrm>
          <a:prstGeom prst="rect">
            <a:avLst/>
          </a:prstGeom>
        </p:spPr>
        <p:txBody>
          <a:bodyPr vert="horz" lIns="91440" tIns="45720" rIns="91440" bIns="45720" rtlCol="0" anchor="ctr"/>
          <a:lstStyle>
            <a:lvl1pPr algn="l">
              <a:defRPr sz="900">
                <a:solidFill>
                  <a:schemeClr val="tx1"/>
                </a:solidFill>
              </a:defRPr>
            </a:lvl1pPr>
          </a:lstStyle>
          <a:p>
            <a:r>
              <a:rPr lang="en-US" dirty="0">
                <a:solidFill>
                  <a:prstClr val="black"/>
                </a:solidFill>
              </a:rPr>
              <a:t>July 2017</a:t>
            </a:r>
          </a:p>
        </p:txBody>
      </p:sp>
      <p:sp>
        <p:nvSpPr>
          <p:cNvPr id="9" name="Footer Placeholder 4"/>
          <p:cNvSpPr>
            <a:spLocks noGrp="1"/>
          </p:cNvSpPr>
          <p:nvPr>
            <p:ph type="ftr" sz="quarter" idx="3"/>
          </p:nvPr>
        </p:nvSpPr>
        <p:spPr>
          <a:xfrm>
            <a:off x="2590800" y="4755360"/>
            <a:ext cx="3962400" cy="273844"/>
          </a:xfrm>
          <a:prstGeom prst="rect">
            <a:avLst/>
          </a:prstGeom>
        </p:spPr>
        <p:txBody>
          <a:bodyPr vert="horz" lIns="91440" tIns="45720" rIns="91440" bIns="45720" rtlCol="0" anchor="ctr"/>
          <a:lstStyle>
            <a:lvl1pPr algn="ctr">
              <a:defRPr sz="900">
                <a:solidFill>
                  <a:schemeClr val="tx1"/>
                </a:solidFill>
              </a:defRPr>
            </a:lvl1pPr>
          </a:lstStyle>
          <a:p>
            <a:r>
              <a:rPr lang="en-US" dirty="0">
                <a:solidFill>
                  <a:prstClr val="black"/>
                </a:solidFill>
              </a:rPr>
              <a:t>Medicare 101</a:t>
            </a:r>
          </a:p>
        </p:txBody>
      </p:sp>
      <p:sp>
        <p:nvSpPr>
          <p:cNvPr id="10" name="Slide Number Placeholder 5"/>
          <p:cNvSpPr>
            <a:spLocks noGrp="1"/>
          </p:cNvSpPr>
          <p:nvPr>
            <p:ph type="sldNum" sz="quarter" idx="4"/>
          </p:nvPr>
        </p:nvSpPr>
        <p:spPr>
          <a:xfrm>
            <a:off x="6553200" y="4755360"/>
            <a:ext cx="2133600" cy="273844"/>
          </a:xfrm>
          <a:prstGeom prst="rect">
            <a:avLst/>
          </a:prstGeom>
        </p:spPr>
        <p:txBody>
          <a:bodyPr vert="horz" lIns="91440" tIns="45720" rIns="91440" bIns="45720" rtlCol="0" anchor="ctr"/>
          <a:lstStyle>
            <a:lvl1pPr algn="r">
              <a:defRPr sz="900">
                <a:solidFill>
                  <a:schemeClr val="tx1"/>
                </a:solidFill>
              </a:defRPr>
            </a:lvl1pPr>
          </a:lstStyle>
          <a:p>
            <a:fld id="{78C0CC3C-85F1-4D86-9B70-8D9F8B17F046}" type="slidenum">
              <a:rPr lang="en-US" smtClean="0">
                <a:solidFill>
                  <a:prstClr val="black"/>
                </a:solidFill>
              </a:rPr>
              <a:pPr/>
              <a:t>‹#›</a:t>
            </a:fld>
            <a:endParaRPr lang="en-US" dirty="0">
              <a:solidFill>
                <a:prstClr val="black"/>
              </a:solidFill>
            </a:endParaRPr>
          </a:p>
        </p:txBody>
      </p:sp>
      <p:sp>
        <p:nvSpPr>
          <p:cNvPr id="11" name="Title 1"/>
          <p:cNvSpPr>
            <a:spLocks noGrp="1"/>
          </p:cNvSpPr>
          <p:nvPr>
            <p:ph type="title"/>
          </p:nvPr>
        </p:nvSpPr>
        <p:spPr>
          <a:xfrm>
            <a:off x="0" y="0"/>
            <a:ext cx="9144000" cy="857250"/>
          </a:xfrm>
        </p:spPr>
        <p:txBody>
          <a:bodyPr>
            <a:normAutofit/>
          </a:bodyPr>
          <a:lstStyle>
            <a:lvl1pPr>
              <a:defRPr sz="2700" b="1" baseline="0">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348287065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dirty="0">
                <a:solidFill>
                  <a:prstClr val="black">
                    <a:tint val="75000"/>
                  </a:prstClr>
                </a:solidFill>
              </a:rPr>
              <a:t>July 2017</a:t>
            </a:r>
          </a:p>
        </p:txBody>
      </p:sp>
      <p:sp>
        <p:nvSpPr>
          <p:cNvPr id="5" name="Footer Placeholder 4"/>
          <p:cNvSpPr>
            <a:spLocks noGrp="1"/>
          </p:cNvSpPr>
          <p:nvPr>
            <p:ph type="ftr" sz="quarter" idx="11"/>
          </p:nvPr>
        </p:nvSpPr>
        <p:spPr/>
        <p:txBody>
          <a:bodyPr/>
          <a:lstStyle/>
          <a:p>
            <a:r>
              <a:rPr lang="en-US" dirty="0">
                <a:solidFill>
                  <a:prstClr val="black">
                    <a:tint val="75000"/>
                  </a:prstClr>
                </a:solidFill>
              </a:rPr>
              <a:t>Medicare 101</a:t>
            </a:r>
          </a:p>
        </p:txBody>
      </p:sp>
      <p:sp>
        <p:nvSpPr>
          <p:cNvPr id="6" name="Slide Number Placeholder 5"/>
          <p:cNvSpPr>
            <a:spLocks noGrp="1"/>
          </p:cNvSpPr>
          <p:nvPr>
            <p:ph type="sldNum" sz="quarter" idx="12"/>
          </p:nvPr>
        </p:nvSpPr>
        <p:spPr/>
        <p:txBody>
          <a:bodyPr/>
          <a:lstStyle/>
          <a:p>
            <a:fld id="{7B3B7BDD-940E-F142-917B-04B867A4ECC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7968297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dirty="0">
                <a:solidFill>
                  <a:prstClr val="black">
                    <a:tint val="75000"/>
                  </a:prstClr>
                </a:solidFill>
              </a:rPr>
              <a:t>July 2017</a:t>
            </a:r>
          </a:p>
        </p:txBody>
      </p:sp>
      <p:sp>
        <p:nvSpPr>
          <p:cNvPr id="5" name="Footer Placeholder 4"/>
          <p:cNvSpPr>
            <a:spLocks noGrp="1"/>
          </p:cNvSpPr>
          <p:nvPr>
            <p:ph type="ftr" sz="quarter" idx="11"/>
          </p:nvPr>
        </p:nvSpPr>
        <p:spPr/>
        <p:txBody>
          <a:bodyPr/>
          <a:lstStyle/>
          <a:p>
            <a:r>
              <a:rPr lang="en-US" dirty="0">
                <a:solidFill>
                  <a:prstClr val="black">
                    <a:tint val="75000"/>
                  </a:prstClr>
                </a:solidFill>
              </a:rPr>
              <a:t>Medicare 101</a:t>
            </a:r>
          </a:p>
        </p:txBody>
      </p:sp>
      <p:sp>
        <p:nvSpPr>
          <p:cNvPr id="6" name="Slide Number Placeholder 5"/>
          <p:cNvSpPr>
            <a:spLocks noGrp="1"/>
          </p:cNvSpPr>
          <p:nvPr>
            <p:ph type="sldNum" sz="quarter" idx="12"/>
          </p:nvPr>
        </p:nvSpPr>
        <p:spPr/>
        <p:txBody>
          <a:bodyPr/>
          <a:lstStyle/>
          <a:p>
            <a:fld id="{7B3B7BDD-940E-F142-917B-04B867A4ECC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758234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dirty="0"/>
              <a:t>July 2017</a:t>
            </a:r>
          </a:p>
        </p:txBody>
      </p:sp>
      <p:sp>
        <p:nvSpPr>
          <p:cNvPr id="5" name="Footer Placeholder 4"/>
          <p:cNvSpPr>
            <a:spLocks noGrp="1"/>
          </p:cNvSpPr>
          <p:nvPr>
            <p:ph type="ftr" sz="quarter" idx="11"/>
          </p:nvPr>
        </p:nvSpPr>
        <p:spPr/>
        <p:txBody>
          <a:bodyPr/>
          <a:lstStyle/>
          <a:p>
            <a:r>
              <a:rPr lang="en-US" dirty="0"/>
              <a:t>Medicare 101</a:t>
            </a:r>
          </a:p>
        </p:txBody>
      </p:sp>
      <p:sp>
        <p:nvSpPr>
          <p:cNvPr id="6" name="Slide Number Placeholder 5"/>
          <p:cNvSpPr>
            <a:spLocks noGrp="1"/>
          </p:cNvSpPr>
          <p:nvPr>
            <p:ph type="sldNum" sz="quarter" idx="12"/>
          </p:nvPr>
        </p:nvSpPr>
        <p:spPr/>
        <p:txBody>
          <a:bodyPr/>
          <a:lstStyle/>
          <a:p>
            <a:fld id="{7B3B7BDD-940E-F142-917B-04B867A4ECC6}" type="slidenum">
              <a:rPr lang="en-US" smtClean="0"/>
              <a:t>‹#›</a:t>
            </a:fld>
            <a:endParaRPr lang="en-US" dirty="0"/>
          </a:p>
        </p:txBody>
      </p:sp>
      <p:sp>
        <p:nvSpPr>
          <p:cNvPr id="7" name="Title 2"/>
          <p:cNvSpPr txBox="1">
            <a:spLocks/>
          </p:cNvSpPr>
          <p:nvPr userDrawn="1"/>
        </p:nvSpPr>
        <p:spPr>
          <a:xfrm>
            <a:off x="0" y="0"/>
            <a:ext cx="9144000" cy="1085850"/>
          </a:xfrm>
          <a:prstGeom prst="rect">
            <a:avLst/>
          </a:prstGeom>
        </p:spPr>
        <p:txBody>
          <a:bodyPr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2700" dirty="0"/>
          </a:p>
        </p:txBody>
      </p:sp>
      <p:sp>
        <p:nvSpPr>
          <p:cNvPr id="8" name="Title 1"/>
          <p:cNvSpPr>
            <a:spLocks noGrp="1"/>
          </p:cNvSpPr>
          <p:nvPr>
            <p:ph type="title"/>
          </p:nvPr>
        </p:nvSpPr>
        <p:spPr>
          <a:xfrm>
            <a:off x="628651" y="200025"/>
            <a:ext cx="7886700" cy="685800"/>
          </a:xfrm>
          <a:prstGeom prst="rect">
            <a:avLst/>
          </a:prstGeom>
        </p:spPr>
        <p:txBody>
          <a:bodyPr/>
          <a:lstStyle>
            <a:lvl1pPr>
              <a:defRPr>
                <a:solidFill>
                  <a:schemeClr val="tx2">
                    <a:lumMod val="75000"/>
                  </a:schemeClr>
                </a:solidFill>
              </a:defRPr>
            </a:lvl1pPr>
          </a:lstStyle>
          <a:p>
            <a:endParaRPr lang="en-US" dirty="0"/>
          </a:p>
        </p:txBody>
      </p:sp>
    </p:spTree>
    <p:extLst>
      <p:ext uri="{BB962C8B-B14F-4D97-AF65-F5344CB8AC3E}">
        <p14:creationId xmlns:p14="http://schemas.microsoft.com/office/powerpoint/2010/main" val="29949698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image" Target="../media/image11.jpeg"/><Relationship Id="rId5" Type="http://schemas.openxmlformats.org/officeDocument/2006/relationships/slideLayout" Target="../slideLayouts/slideLayout18.xml"/><Relationship Id="rId10" Type="http://schemas.openxmlformats.org/officeDocument/2006/relationships/theme" Target="../theme/theme10.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11.xml.rels><?xml version="1.0" encoding="UTF-8" standalone="yes"?>
<Relationships xmlns="http://schemas.openxmlformats.org/package/2006/relationships"><Relationship Id="rId3" Type="http://schemas.openxmlformats.org/officeDocument/2006/relationships/theme" Target="../theme/theme11.xml"/><Relationship Id="rId2" Type="http://schemas.openxmlformats.org/officeDocument/2006/relationships/slideLayout" Target="../slideLayouts/slideLayout24.xml"/><Relationship Id="rId1" Type="http://schemas.openxmlformats.org/officeDocument/2006/relationships/slideLayout" Target="../slideLayouts/slideLayout23.xml"/><Relationship Id="rId4" Type="http://schemas.openxmlformats.org/officeDocument/2006/relationships/image" Target="../media/image11.jpe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16.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12.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image" Target="../media/image16.png"/><Relationship Id="rId5" Type="http://schemas.openxmlformats.org/officeDocument/2006/relationships/slideLayout" Target="../slideLayouts/slideLayout40.xml"/><Relationship Id="rId10" Type="http://schemas.openxmlformats.org/officeDocument/2006/relationships/theme" Target="../theme/theme13.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14.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slideLayout" Target="../slideLayouts/slideLayout46.xml"/><Relationship Id="rId1" Type="http://schemas.openxmlformats.org/officeDocument/2006/relationships/slideLayout" Target="../slideLayouts/slideLayout45.xml"/><Relationship Id="rId5" Type="http://schemas.openxmlformats.org/officeDocument/2006/relationships/image" Target="../media/image18.png"/><Relationship Id="rId4"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3" Type="http://schemas.openxmlformats.org/officeDocument/2006/relationships/slideLayout" Target="../slideLayouts/slideLayout50.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image" Target="../media/image18.png"/><Relationship Id="rId5" Type="http://schemas.openxmlformats.org/officeDocument/2006/relationships/theme" Target="../theme/theme15.xml"/><Relationship Id="rId4" Type="http://schemas.openxmlformats.org/officeDocument/2006/relationships/slideLayout" Target="../slideLayouts/slideLayout51.xml"/></Relationships>
</file>

<file path=ppt/slideMasters/_rels/slideMaster16.xml.rels><?xml version="1.0" encoding="UTF-8" standalone="yes"?>
<Relationships xmlns="http://schemas.openxmlformats.org/package/2006/relationships"><Relationship Id="rId8" Type="http://schemas.openxmlformats.org/officeDocument/2006/relationships/theme" Target="../theme/theme16.xml"/><Relationship Id="rId3" Type="http://schemas.openxmlformats.org/officeDocument/2006/relationships/slideLayout" Target="../slideLayouts/slideLayout54.xml"/><Relationship Id="rId7" Type="http://schemas.openxmlformats.org/officeDocument/2006/relationships/slideLayout" Target="../slideLayouts/slideLayout58.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5" Type="http://schemas.openxmlformats.org/officeDocument/2006/relationships/slideLayout" Target="../slideLayouts/slideLayout56.xml"/><Relationship Id="rId4" Type="http://schemas.openxmlformats.org/officeDocument/2006/relationships/slideLayout" Target="../slideLayouts/slideLayout55.xml"/><Relationship Id="rId9" Type="http://schemas.openxmlformats.org/officeDocument/2006/relationships/image" Target="../media/image19.png"/></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image" Target="../media/image20.png"/><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theme" Target="../theme/theme17.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image" Target="../media/image19.png"/><Relationship Id="rId5" Type="http://schemas.openxmlformats.org/officeDocument/2006/relationships/slideLayout" Target="../slideLayouts/slideLayout73.xml"/><Relationship Id="rId10" Type="http://schemas.openxmlformats.org/officeDocument/2006/relationships/theme" Target="../theme/theme1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image" Target="../media/image19.png"/><Relationship Id="rId5" Type="http://schemas.openxmlformats.org/officeDocument/2006/relationships/slideLayout" Target="../slideLayouts/slideLayout82.xml"/><Relationship Id="rId10" Type="http://schemas.openxmlformats.org/officeDocument/2006/relationships/theme" Target="../theme/theme19.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1.gif"/><Relationship Id="rId5" Type="http://schemas.openxmlformats.org/officeDocument/2006/relationships/image" Target="../media/image3.gif"/><Relationship Id="rId4" Type="http://schemas.openxmlformats.org/officeDocument/2006/relationships/theme" Target="../theme/theme2.xml"/></Relationships>
</file>

<file path=ppt/slideMasters/_rels/slideMaster20.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theme" Target="../theme/theme20.xml"/><Relationship Id="rId1" Type="http://schemas.openxmlformats.org/officeDocument/2006/relationships/slideLayout" Target="../slideLayouts/slideLayout87.xml"/><Relationship Id="rId5" Type="http://schemas.openxmlformats.org/officeDocument/2006/relationships/image" Target="../media/image21.jpeg"/><Relationship Id="rId4" Type="http://schemas.openxmlformats.org/officeDocument/2006/relationships/image" Target="../media/image1.gif"/></Relationships>
</file>

<file path=ppt/slideMasters/_rels/slideMaster2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theme" Target="../theme/theme21.xml"/><Relationship Id="rId1" Type="http://schemas.openxmlformats.org/officeDocument/2006/relationships/slideLayout" Target="../slideLayouts/slideLayout88.xml"/><Relationship Id="rId5" Type="http://schemas.openxmlformats.org/officeDocument/2006/relationships/image" Target="../media/image22.png"/><Relationship Id="rId4" Type="http://schemas.openxmlformats.org/officeDocument/2006/relationships/image" Target="../media/image1.gif"/></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image" Target="../media/image1.gif"/><Relationship Id="rId4" Type="http://schemas.openxmlformats.org/officeDocument/2006/relationships/image" Target="../media/image3.gif"/></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4.xml"/><Relationship Id="rId1" Type="http://schemas.openxmlformats.org/officeDocument/2006/relationships/slideLayout" Target="../slideLayouts/slideLayout7.xml"/><Relationship Id="rId5" Type="http://schemas.openxmlformats.org/officeDocument/2006/relationships/image" Target="../media/image1.gif"/><Relationship Id="rId4" Type="http://schemas.openxmlformats.org/officeDocument/2006/relationships/image" Target="../media/image5.gif"/></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image" Target="../media/image6.jpeg"/><Relationship Id="rId5" Type="http://schemas.openxmlformats.org/officeDocument/2006/relationships/image" Target="../media/image1.gif"/><Relationship Id="rId4" Type="http://schemas.openxmlformats.org/officeDocument/2006/relationships/image" Target="../media/image5.gif"/></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6.xml"/><Relationship Id="rId1" Type="http://schemas.openxmlformats.org/officeDocument/2006/relationships/slideLayout" Target="../slideLayouts/slideLayout10.xml"/><Relationship Id="rId5" Type="http://schemas.openxmlformats.org/officeDocument/2006/relationships/image" Target="../media/image1.gif"/><Relationship Id="rId4" Type="http://schemas.openxmlformats.org/officeDocument/2006/relationships/image" Target="../media/image5.gif"/></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theme" Target="../theme/theme7.xml"/><Relationship Id="rId1" Type="http://schemas.openxmlformats.org/officeDocument/2006/relationships/slideLayout" Target="../slideLayouts/slideLayout11.xml"/><Relationship Id="rId5" Type="http://schemas.openxmlformats.org/officeDocument/2006/relationships/image" Target="../media/image8.jpeg"/><Relationship Id="rId4" Type="http://schemas.openxmlformats.org/officeDocument/2006/relationships/image" Target="../media/image1.gif"/></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theme" Target="../theme/theme8.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1.gif"/></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theme" Target="../theme/theme9.xml"/><Relationship Id="rId1"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image" Target="../media/image1.gi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yellowdots.gif"/>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993958"/>
            <a:ext cx="9144000" cy="69273"/>
          </a:xfrm>
          <a:prstGeom prst="rect">
            <a:avLst/>
          </a:prstGeom>
        </p:spPr>
      </p:pic>
      <p:pic>
        <p:nvPicPr>
          <p:cNvPr id="10" name="Picture 9"/>
          <p:cNvPicPr>
            <a:picLocks noChangeAspect="1"/>
          </p:cNvPicPr>
          <p:nvPr userDrawn="1"/>
        </p:nvPicPr>
        <p:blipFill rotWithShape="1">
          <a:blip r:embed="rId4" cstate="email">
            <a:extLst>
              <a:ext uri="{28A0092B-C50C-407E-A947-70E740481C1C}">
                <a14:useLocalDpi xmlns:a14="http://schemas.microsoft.com/office/drawing/2010/main"/>
              </a:ext>
            </a:extLst>
          </a:blip>
          <a:srcRect l="2909" t="3922" r="2763" b="4612"/>
          <a:stretch/>
        </p:blipFill>
        <p:spPr>
          <a:xfrm>
            <a:off x="480883" y="1611085"/>
            <a:ext cx="4646288" cy="3161228"/>
          </a:xfrm>
          <a:prstGeom prst="rect">
            <a:avLst/>
          </a:prstGeom>
        </p:spPr>
      </p:pic>
    </p:spTree>
    <p:extLst>
      <p:ext uri="{BB962C8B-B14F-4D97-AF65-F5344CB8AC3E}">
        <p14:creationId xmlns:p14="http://schemas.microsoft.com/office/powerpoint/2010/main" val="1167924668"/>
      </p:ext>
    </p:extLst>
  </p:cSld>
  <p:clrMap bg1="lt1" tx1="dk1" bg2="lt2" tx2="dk2" accent1="accent1" accent2="accent2" accent3="accent3" accent4="accent4" accent5="accent5" accent6="accent6" hlink="hlink" folHlink="folHlink"/>
  <p:sldLayoutIdLst>
    <p:sldLayoutId id="2147483807" r:id="rId1"/>
  </p:sldLayoutIdLst>
  <p:hf hdr="0"/>
  <p:txStyles>
    <p:titleStyle>
      <a:lvl1pPr algn="ctr" defTabSz="342883" rtl="0" eaLnBrk="1" latinLnBrk="0" hangingPunct="1">
        <a:spcBef>
          <a:spcPct val="0"/>
        </a:spcBef>
        <a:buNone/>
        <a:defRPr sz="3300" kern="1200">
          <a:solidFill>
            <a:schemeClr val="tx1"/>
          </a:solidFill>
          <a:latin typeface="+mj-lt"/>
          <a:ea typeface="+mj-ea"/>
          <a:cs typeface="+mj-cs"/>
        </a:defRPr>
      </a:lvl1pPr>
    </p:titleStyle>
    <p:bodyStyle>
      <a:lvl1pPr marL="257162" indent="-257162" algn="l" defTabSz="342883" rtl="0" eaLnBrk="1" latinLnBrk="0" hangingPunct="1">
        <a:spcBef>
          <a:spcPct val="20000"/>
        </a:spcBef>
        <a:buFont typeface="Arial"/>
        <a:buChar char="•"/>
        <a:defRPr sz="2400" kern="1200">
          <a:solidFill>
            <a:schemeClr val="tx1"/>
          </a:solidFill>
          <a:latin typeface="+mn-lt"/>
          <a:ea typeface="+mn-ea"/>
          <a:cs typeface="+mn-cs"/>
        </a:defRPr>
      </a:lvl1pPr>
      <a:lvl2pPr marL="557185" indent="-214303" algn="l" defTabSz="342883" rtl="0" eaLnBrk="1" latinLnBrk="0" hangingPunct="1">
        <a:spcBef>
          <a:spcPct val="20000"/>
        </a:spcBef>
        <a:buFont typeface="Arial"/>
        <a:buChar char="–"/>
        <a:defRPr sz="2100" kern="1200">
          <a:solidFill>
            <a:schemeClr val="tx1"/>
          </a:solidFill>
          <a:latin typeface="+mn-lt"/>
          <a:ea typeface="+mn-ea"/>
          <a:cs typeface="+mn-cs"/>
        </a:defRPr>
      </a:lvl2pPr>
      <a:lvl3pPr marL="857207" indent="-171442" algn="l" defTabSz="342883" rtl="0" eaLnBrk="1" latinLnBrk="0" hangingPunct="1">
        <a:spcBef>
          <a:spcPct val="20000"/>
        </a:spcBef>
        <a:buFont typeface="Arial"/>
        <a:buChar char="•"/>
        <a:defRPr sz="1800" kern="1200">
          <a:solidFill>
            <a:schemeClr val="tx1"/>
          </a:solidFill>
          <a:latin typeface="+mn-lt"/>
          <a:ea typeface="+mn-ea"/>
          <a:cs typeface="+mn-cs"/>
        </a:defRPr>
      </a:lvl3pPr>
      <a:lvl4pPr marL="1200090" indent="-171442" algn="l" defTabSz="342883" rtl="0" eaLnBrk="1" latinLnBrk="0" hangingPunct="1">
        <a:spcBef>
          <a:spcPct val="20000"/>
        </a:spcBef>
        <a:buFont typeface="Arial"/>
        <a:buChar char="–"/>
        <a:defRPr sz="1500" kern="1200">
          <a:solidFill>
            <a:schemeClr val="tx1"/>
          </a:solidFill>
          <a:latin typeface="+mn-lt"/>
          <a:ea typeface="+mn-ea"/>
          <a:cs typeface="+mn-cs"/>
        </a:defRPr>
      </a:lvl4pPr>
      <a:lvl5pPr marL="1542973" indent="-171442" algn="l" defTabSz="342883" rtl="0" eaLnBrk="1" latinLnBrk="0" hangingPunct="1">
        <a:spcBef>
          <a:spcPct val="20000"/>
        </a:spcBef>
        <a:buFont typeface="Arial"/>
        <a:buChar char="»"/>
        <a:defRPr sz="1500" kern="1200">
          <a:solidFill>
            <a:schemeClr val="tx1"/>
          </a:solidFill>
          <a:latin typeface="+mn-lt"/>
          <a:ea typeface="+mn-ea"/>
          <a:cs typeface="+mn-cs"/>
        </a:defRPr>
      </a:lvl5pPr>
      <a:lvl6pPr marL="1885856" indent="-171442" algn="l" defTabSz="342883" rtl="0" eaLnBrk="1" latinLnBrk="0" hangingPunct="1">
        <a:spcBef>
          <a:spcPct val="20000"/>
        </a:spcBef>
        <a:buFont typeface="Arial"/>
        <a:buChar char="•"/>
        <a:defRPr sz="1500" kern="1200">
          <a:solidFill>
            <a:schemeClr val="tx1"/>
          </a:solidFill>
          <a:latin typeface="+mn-lt"/>
          <a:ea typeface="+mn-ea"/>
          <a:cs typeface="+mn-cs"/>
        </a:defRPr>
      </a:lvl6pPr>
      <a:lvl7pPr marL="2228739" indent="-171442" algn="l" defTabSz="342883" rtl="0" eaLnBrk="1" latinLnBrk="0" hangingPunct="1">
        <a:spcBef>
          <a:spcPct val="20000"/>
        </a:spcBef>
        <a:buFont typeface="Arial"/>
        <a:buChar char="•"/>
        <a:defRPr sz="1500" kern="1200">
          <a:solidFill>
            <a:schemeClr val="tx1"/>
          </a:solidFill>
          <a:latin typeface="+mn-lt"/>
          <a:ea typeface="+mn-ea"/>
          <a:cs typeface="+mn-cs"/>
        </a:defRPr>
      </a:lvl7pPr>
      <a:lvl8pPr marL="2571622" indent="-171442" algn="l" defTabSz="342883" rtl="0" eaLnBrk="1" latinLnBrk="0" hangingPunct="1">
        <a:spcBef>
          <a:spcPct val="20000"/>
        </a:spcBef>
        <a:buFont typeface="Arial"/>
        <a:buChar char="•"/>
        <a:defRPr sz="1500" kern="1200">
          <a:solidFill>
            <a:schemeClr val="tx1"/>
          </a:solidFill>
          <a:latin typeface="+mn-lt"/>
          <a:ea typeface="+mn-ea"/>
          <a:cs typeface="+mn-cs"/>
        </a:defRPr>
      </a:lvl8pPr>
      <a:lvl9pPr marL="2914504" indent="-171442" algn="l" defTabSz="342883"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83" rtl="0" eaLnBrk="1" latinLnBrk="0" hangingPunct="1">
        <a:defRPr sz="1351" kern="1200">
          <a:solidFill>
            <a:schemeClr val="tx1"/>
          </a:solidFill>
          <a:latin typeface="+mn-lt"/>
          <a:ea typeface="+mn-ea"/>
          <a:cs typeface="+mn-cs"/>
        </a:defRPr>
      </a:lvl1pPr>
      <a:lvl2pPr marL="342883" algn="l" defTabSz="342883" rtl="0" eaLnBrk="1" latinLnBrk="0" hangingPunct="1">
        <a:defRPr sz="1351" kern="1200">
          <a:solidFill>
            <a:schemeClr val="tx1"/>
          </a:solidFill>
          <a:latin typeface="+mn-lt"/>
          <a:ea typeface="+mn-ea"/>
          <a:cs typeface="+mn-cs"/>
        </a:defRPr>
      </a:lvl2pPr>
      <a:lvl3pPr marL="685766" algn="l" defTabSz="342883" rtl="0" eaLnBrk="1" latinLnBrk="0" hangingPunct="1">
        <a:defRPr sz="1351" kern="1200">
          <a:solidFill>
            <a:schemeClr val="tx1"/>
          </a:solidFill>
          <a:latin typeface="+mn-lt"/>
          <a:ea typeface="+mn-ea"/>
          <a:cs typeface="+mn-cs"/>
        </a:defRPr>
      </a:lvl3pPr>
      <a:lvl4pPr marL="1028649" algn="l" defTabSz="342883" rtl="0" eaLnBrk="1" latinLnBrk="0" hangingPunct="1">
        <a:defRPr sz="1351" kern="1200">
          <a:solidFill>
            <a:schemeClr val="tx1"/>
          </a:solidFill>
          <a:latin typeface="+mn-lt"/>
          <a:ea typeface="+mn-ea"/>
          <a:cs typeface="+mn-cs"/>
        </a:defRPr>
      </a:lvl4pPr>
      <a:lvl5pPr marL="1371532" algn="l" defTabSz="342883" rtl="0" eaLnBrk="1" latinLnBrk="0" hangingPunct="1">
        <a:defRPr sz="1351" kern="1200">
          <a:solidFill>
            <a:schemeClr val="tx1"/>
          </a:solidFill>
          <a:latin typeface="+mn-lt"/>
          <a:ea typeface="+mn-ea"/>
          <a:cs typeface="+mn-cs"/>
        </a:defRPr>
      </a:lvl5pPr>
      <a:lvl6pPr marL="1714414" algn="l" defTabSz="342883" rtl="0" eaLnBrk="1" latinLnBrk="0" hangingPunct="1">
        <a:defRPr sz="1351" kern="1200">
          <a:solidFill>
            <a:schemeClr val="tx1"/>
          </a:solidFill>
          <a:latin typeface="+mn-lt"/>
          <a:ea typeface="+mn-ea"/>
          <a:cs typeface="+mn-cs"/>
        </a:defRPr>
      </a:lvl6pPr>
      <a:lvl7pPr marL="2057297" algn="l" defTabSz="342883" rtl="0" eaLnBrk="1" latinLnBrk="0" hangingPunct="1">
        <a:defRPr sz="1351" kern="1200">
          <a:solidFill>
            <a:schemeClr val="tx1"/>
          </a:solidFill>
          <a:latin typeface="+mn-lt"/>
          <a:ea typeface="+mn-ea"/>
          <a:cs typeface="+mn-cs"/>
        </a:defRPr>
      </a:lvl7pPr>
      <a:lvl8pPr marL="2400180" algn="l" defTabSz="342883" rtl="0" eaLnBrk="1" latinLnBrk="0" hangingPunct="1">
        <a:defRPr sz="1351" kern="1200">
          <a:solidFill>
            <a:schemeClr val="tx1"/>
          </a:solidFill>
          <a:latin typeface="+mn-lt"/>
          <a:ea typeface="+mn-ea"/>
          <a:cs typeface="+mn-cs"/>
        </a:defRPr>
      </a:lvl8pPr>
      <a:lvl9pPr marL="2743063" algn="l" defTabSz="342883" rtl="0" eaLnBrk="1" latinLnBrk="0" hangingPunct="1">
        <a:defRPr sz="1351"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65127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028701"/>
            <a:ext cx="8229600" cy="356592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755360"/>
            <a:ext cx="2133600" cy="273844"/>
          </a:xfrm>
          <a:prstGeom prst="rect">
            <a:avLst/>
          </a:prstGeom>
        </p:spPr>
        <p:txBody>
          <a:bodyPr vert="horz" lIns="91440" tIns="45720" rIns="91440" bIns="45720" rtlCol="0" anchor="ctr"/>
          <a:lstStyle>
            <a:lvl1pPr algn="l">
              <a:defRPr sz="900">
                <a:solidFill>
                  <a:schemeClr val="tx1"/>
                </a:solidFill>
              </a:defRPr>
            </a:lvl1pPr>
          </a:lstStyle>
          <a:p>
            <a:r>
              <a:rPr lang="en-US" dirty="0">
                <a:solidFill>
                  <a:prstClr val="black"/>
                </a:solidFill>
              </a:rPr>
              <a:t>July 2017</a:t>
            </a:r>
          </a:p>
        </p:txBody>
      </p:sp>
      <p:sp>
        <p:nvSpPr>
          <p:cNvPr id="5" name="Footer Placeholder 4"/>
          <p:cNvSpPr>
            <a:spLocks noGrp="1"/>
          </p:cNvSpPr>
          <p:nvPr>
            <p:ph type="ftr" sz="quarter" idx="3"/>
          </p:nvPr>
        </p:nvSpPr>
        <p:spPr>
          <a:xfrm>
            <a:off x="3124200" y="4755360"/>
            <a:ext cx="2895600" cy="273844"/>
          </a:xfrm>
          <a:prstGeom prst="rect">
            <a:avLst/>
          </a:prstGeom>
        </p:spPr>
        <p:txBody>
          <a:bodyPr vert="horz" lIns="91440" tIns="45720" rIns="91440" bIns="45720" rtlCol="0" anchor="ctr"/>
          <a:lstStyle>
            <a:lvl1pPr algn="ctr">
              <a:defRPr sz="900">
                <a:solidFill>
                  <a:schemeClr val="tx1"/>
                </a:solidFill>
              </a:defRPr>
            </a:lvl1pPr>
          </a:lstStyle>
          <a:p>
            <a:r>
              <a:rPr lang="en-US" dirty="0">
                <a:solidFill>
                  <a:prstClr val="black"/>
                </a:solidFill>
              </a:rPr>
              <a:t>Medicare 101</a:t>
            </a:r>
          </a:p>
        </p:txBody>
      </p:sp>
      <p:sp>
        <p:nvSpPr>
          <p:cNvPr id="6" name="Slide Number Placeholder 5"/>
          <p:cNvSpPr>
            <a:spLocks noGrp="1"/>
          </p:cNvSpPr>
          <p:nvPr>
            <p:ph type="sldNum" sz="quarter" idx="4"/>
          </p:nvPr>
        </p:nvSpPr>
        <p:spPr>
          <a:xfrm>
            <a:off x="6553200" y="4755360"/>
            <a:ext cx="2133600" cy="273844"/>
          </a:xfrm>
          <a:prstGeom prst="rect">
            <a:avLst/>
          </a:prstGeom>
        </p:spPr>
        <p:txBody>
          <a:bodyPr vert="horz" lIns="91440" tIns="45720" rIns="91440" bIns="45720" rtlCol="0" anchor="ctr"/>
          <a:lstStyle>
            <a:lvl1pPr algn="r">
              <a:defRPr sz="900">
                <a:solidFill>
                  <a:schemeClr val="tx1"/>
                </a:solidFill>
              </a:defRPr>
            </a:lvl1pPr>
          </a:lstStyle>
          <a:p>
            <a:fld id="{78C0CC3C-85F1-4D86-9B70-8D9F8B17F046}"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5768923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hdr="0"/>
  <p:txStyles>
    <p:titleStyle>
      <a:lvl1pPr algn="ctr" defTabSz="685766" rtl="0" eaLnBrk="1" latinLnBrk="0" hangingPunct="1">
        <a:spcBef>
          <a:spcPct val="0"/>
        </a:spcBef>
        <a:buNone/>
        <a:defRPr sz="2700" b="1" i="0" u="none" kern="1200">
          <a:solidFill>
            <a:schemeClr val="tx1"/>
          </a:solidFill>
          <a:latin typeface="+mj-lt"/>
          <a:ea typeface="+mj-ea"/>
          <a:cs typeface="+mj-cs"/>
        </a:defRPr>
      </a:lvl1pPr>
    </p:titleStyle>
    <p:bodyStyle>
      <a:lvl1pPr marL="257162" indent="-257162" algn="l" defTabSz="685766" rtl="0" eaLnBrk="1" latinLnBrk="0" hangingPunct="1">
        <a:spcBef>
          <a:spcPct val="20000"/>
        </a:spcBef>
        <a:buFont typeface="Wingdings" pitchFamily="2" charset="2"/>
        <a:buChar char="§"/>
        <a:defRPr sz="2100" kern="1200">
          <a:solidFill>
            <a:schemeClr val="tx1"/>
          </a:solidFill>
          <a:latin typeface="+mn-lt"/>
          <a:ea typeface="+mn-ea"/>
          <a:cs typeface="+mn-cs"/>
        </a:defRPr>
      </a:lvl1pPr>
      <a:lvl2pPr marL="557185" indent="-214303" algn="l" defTabSz="685766" rtl="0" eaLnBrk="1" latinLnBrk="0" hangingPunct="1">
        <a:spcBef>
          <a:spcPct val="20000"/>
        </a:spcBef>
        <a:buFont typeface="Arial" pitchFamily="34" charset="0"/>
        <a:buChar char="•"/>
        <a:defRPr sz="1800" b="0" i="0" u="none" kern="1200">
          <a:solidFill>
            <a:schemeClr val="tx1"/>
          </a:solidFill>
          <a:latin typeface="+mn-lt"/>
          <a:ea typeface="+mn-ea"/>
          <a:cs typeface="+mn-cs"/>
        </a:defRPr>
      </a:lvl2pPr>
      <a:lvl3pPr marL="857207" indent="-171442" algn="l" defTabSz="685766" rtl="0" eaLnBrk="1" latinLnBrk="0" hangingPunct="1">
        <a:spcBef>
          <a:spcPct val="20000"/>
        </a:spcBef>
        <a:buSzPct val="50000"/>
        <a:buFont typeface="Wingdings" pitchFamily="2" charset="2"/>
        <a:buChar char="q"/>
        <a:defRPr sz="1651" kern="1200">
          <a:solidFill>
            <a:schemeClr val="tx1"/>
          </a:solidFill>
          <a:latin typeface="+mn-lt"/>
          <a:ea typeface="+mn-ea"/>
          <a:cs typeface="+mn-cs"/>
        </a:defRPr>
      </a:lvl3pPr>
      <a:lvl4pPr marL="1200090" indent="-171442" algn="l" defTabSz="685766" rtl="0" eaLnBrk="1" latinLnBrk="0" hangingPunct="1">
        <a:spcBef>
          <a:spcPct val="20000"/>
        </a:spcBef>
        <a:buFont typeface="Wingdings" pitchFamily="2" charset="2"/>
        <a:buChar char="§"/>
        <a:defRPr sz="1651" kern="1200">
          <a:solidFill>
            <a:schemeClr val="tx1"/>
          </a:solidFill>
          <a:latin typeface="+mn-lt"/>
          <a:ea typeface="+mn-ea"/>
          <a:cs typeface="+mn-cs"/>
        </a:defRPr>
      </a:lvl4pPr>
      <a:lvl5pPr marL="1542973" indent="-171442" algn="l" defTabSz="685766" rtl="0" eaLnBrk="1" latinLnBrk="0" hangingPunct="1">
        <a:spcBef>
          <a:spcPct val="20000"/>
        </a:spcBef>
        <a:buFont typeface="Arial" pitchFamily="34" charset="0"/>
        <a:buChar char="•"/>
        <a:defRPr sz="1651" kern="1200">
          <a:solidFill>
            <a:schemeClr val="tx1"/>
          </a:solidFill>
          <a:latin typeface="+mn-lt"/>
          <a:ea typeface="+mn-ea"/>
          <a:cs typeface="+mn-cs"/>
        </a:defRPr>
      </a:lvl5pPr>
      <a:lvl6pPr marL="1885856" indent="-171442" algn="l" defTabSz="685766"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39" indent="-171442" algn="l" defTabSz="685766"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22" indent="-171442" algn="l" defTabSz="685766"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04" indent="-171442" algn="l" defTabSz="685766"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66" rtl="0" eaLnBrk="1" latinLnBrk="0" hangingPunct="1">
        <a:defRPr sz="1351" kern="1200">
          <a:solidFill>
            <a:schemeClr val="tx1"/>
          </a:solidFill>
          <a:latin typeface="+mn-lt"/>
          <a:ea typeface="+mn-ea"/>
          <a:cs typeface="+mn-cs"/>
        </a:defRPr>
      </a:lvl1pPr>
      <a:lvl2pPr marL="342883" algn="l" defTabSz="685766" rtl="0" eaLnBrk="1" latinLnBrk="0" hangingPunct="1">
        <a:defRPr sz="1351" kern="1200">
          <a:solidFill>
            <a:schemeClr val="tx1"/>
          </a:solidFill>
          <a:latin typeface="+mn-lt"/>
          <a:ea typeface="+mn-ea"/>
          <a:cs typeface="+mn-cs"/>
        </a:defRPr>
      </a:lvl2pPr>
      <a:lvl3pPr marL="685766" algn="l" defTabSz="685766" rtl="0" eaLnBrk="1" latinLnBrk="0" hangingPunct="1">
        <a:defRPr sz="1351" kern="1200">
          <a:solidFill>
            <a:schemeClr val="tx1"/>
          </a:solidFill>
          <a:latin typeface="+mn-lt"/>
          <a:ea typeface="+mn-ea"/>
          <a:cs typeface="+mn-cs"/>
        </a:defRPr>
      </a:lvl3pPr>
      <a:lvl4pPr marL="1028649" algn="l" defTabSz="685766" rtl="0" eaLnBrk="1" latinLnBrk="0" hangingPunct="1">
        <a:defRPr sz="1351" kern="1200">
          <a:solidFill>
            <a:schemeClr val="tx1"/>
          </a:solidFill>
          <a:latin typeface="+mn-lt"/>
          <a:ea typeface="+mn-ea"/>
          <a:cs typeface="+mn-cs"/>
        </a:defRPr>
      </a:lvl4pPr>
      <a:lvl5pPr marL="1371532" algn="l" defTabSz="685766" rtl="0" eaLnBrk="1" latinLnBrk="0" hangingPunct="1">
        <a:defRPr sz="1351" kern="1200">
          <a:solidFill>
            <a:schemeClr val="tx1"/>
          </a:solidFill>
          <a:latin typeface="+mn-lt"/>
          <a:ea typeface="+mn-ea"/>
          <a:cs typeface="+mn-cs"/>
        </a:defRPr>
      </a:lvl5pPr>
      <a:lvl6pPr marL="1714414" algn="l" defTabSz="685766" rtl="0" eaLnBrk="1" latinLnBrk="0" hangingPunct="1">
        <a:defRPr sz="1351" kern="1200">
          <a:solidFill>
            <a:schemeClr val="tx1"/>
          </a:solidFill>
          <a:latin typeface="+mn-lt"/>
          <a:ea typeface="+mn-ea"/>
          <a:cs typeface="+mn-cs"/>
        </a:defRPr>
      </a:lvl6pPr>
      <a:lvl7pPr marL="2057297" algn="l" defTabSz="685766" rtl="0" eaLnBrk="1" latinLnBrk="0" hangingPunct="1">
        <a:defRPr sz="1351" kern="1200">
          <a:solidFill>
            <a:schemeClr val="tx1"/>
          </a:solidFill>
          <a:latin typeface="+mn-lt"/>
          <a:ea typeface="+mn-ea"/>
          <a:cs typeface="+mn-cs"/>
        </a:defRPr>
      </a:lvl7pPr>
      <a:lvl8pPr marL="2400180" algn="l" defTabSz="685766" rtl="0" eaLnBrk="1" latinLnBrk="0" hangingPunct="1">
        <a:defRPr sz="1351" kern="1200">
          <a:solidFill>
            <a:schemeClr val="tx1"/>
          </a:solidFill>
          <a:latin typeface="+mn-lt"/>
          <a:ea typeface="+mn-ea"/>
          <a:cs typeface="+mn-cs"/>
        </a:defRPr>
      </a:lvl8pPr>
      <a:lvl9pPr marL="2743063" algn="l" defTabSz="685766" rtl="0" eaLnBrk="1" latinLnBrk="0" hangingPunct="1">
        <a:defRPr sz="1351"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65127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028701"/>
            <a:ext cx="8229600" cy="356592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755360"/>
            <a:ext cx="2133600" cy="273844"/>
          </a:xfrm>
          <a:prstGeom prst="rect">
            <a:avLst/>
          </a:prstGeom>
        </p:spPr>
        <p:txBody>
          <a:bodyPr vert="horz" lIns="91440" tIns="45720" rIns="91440" bIns="45720" rtlCol="0" anchor="ctr"/>
          <a:lstStyle>
            <a:lvl1pPr algn="l">
              <a:defRPr sz="900">
                <a:solidFill>
                  <a:schemeClr val="tx1"/>
                </a:solidFill>
              </a:defRPr>
            </a:lvl1pPr>
          </a:lstStyle>
          <a:p>
            <a:r>
              <a:rPr lang="en-US" dirty="0">
                <a:solidFill>
                  <a:prstClr val="black"/>
                </a:solidFill>
              </a:rPr>
              <a:t>July 2017</a:t>
            </a:r>
          </a:p>
        </p:txBody>
      </p:sp>
      <p:sp>
        <p:nvSpPr>
          <p:cNvPr id="5" name="Footer Placeholder 4"/>
          <p:cNvSpPr>
            <a:spLocks noGrp="1"/>
          </p:cNvSpPr>
          <p:nvPr>
            <p:ph type="ftr" sz="quarter" idx="3"/>
          </p:nvPr>
        </p:nvSpPr>
        <p:spPr>
          <a:xfrm>
            <a:off x="2590800" y="4755360"/>
            <a:ext cx="3962400" cy="273844"/>
          </a:xfrm>
          <a:prstGeom prst="rect">
            <a:avLst/>
          </a:prstGeom>
        </p:spPr>
        <p:txBody>
          <a:bodyPr vert="horz" lIns="91440" tIns="45720" rIns="91440" bIns="45720" rtlCol="0" anchor="ctr"/>
          <a:lstStyle>
            <a:lvl1pPr algn="ctr">
              <a:defRPr sz="900">
                <a:solidFill>
                  <a:schemeClr val="tx1"/>
                </a:solidFill>
              </a:defRPr>
            </a:lvl1pPr>
          </a:lstStyle>
          <a:p>
            <a:r>
              <a:rPr lang="en-US" dirty="0">
                <a:solidFill>
                  <a:prstClr val="black"/>
                </a:solidFill>
              </a:rPr>
              <a:t>Medicare 101</a:t>
            </a:r>
          </a:p>
        </p:txBody>
      </p:sp>
      <p:sp>
        <p:nvSpPr>
          <p:cNvPr id="6" name="Slide Number Placeholder 3"/>
          <p:cNvSpPr>
            <a:spLocks noGrp="1"/>
          </p:cNvSpPr>
          <p:nvPr>
            <p:ph type="sldNum" sz="quarter" idx="4"/>
          </p:nvPr>
        </p:nvSpPr>
        <p:spPr>
          <a:xfrm>
            <a:off x="6553200" y="4755360"/>
            <a:ext cx="2133600" cy="273844"/>
          </a:xfrm>
          <a:prstGeom prst="rect">
            <a:avLst/>
          </a:prstGeom>
        </p:spPr>
        <p:txBody>
          <a:bodyPr/>
          <a:lstStyle>
            <a:lvl1pPr algn="r">
              <a:defRPr sz="900"/>
            </a:lvl1pPr>
          </a:lstStyle>
          <a:p>
            <a:fld id="{78C0CC3C-85F1-4D86-9B70-8D9F8B17F046}"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302831433"/>
      </p:ext>
    </p:extLst>
  </p:cSld>
  <p:clrMap bg1="lt1" tx1="dk1" bg2="lt2" tx2="dk2" accent1="accent1" accent2="accent2" accent3="accent3" accent4="accent4" accent5="accent5" accent6="accent6" hlink="hlink" folHlink="folHlink"/>
  <p:sldLayoutIdLst>
    <p:sldLayoutId id="2147483671" r:id="rId1"/>
    <p:sldLayoutId id="2147483820" r:id="rId2"/>
  </p:sldLayoutIdLst>
  <p:hf hdr="0"/>
  <p:txStyles>
    <p:titleStyle>
      <a:lvl1pPr algn="ctr" defTabSz="685766" rtl="0" eaLnBrk="1" latinLnBrk="0" hangingPunct="1">
        <a:spcBef>
          <a:spcPct val="0"/>
        </a:spcBef>
        <a:buNone/>
        <a:defRPr sz="2700" b="1" i="0" u="none" kern="1200">
          <a:solidFill>
            <a:schemeClr val="tx1"/>
          </a:solidFill>
          <a:latin typeface="+mj-lt"/>
          <a:ea typeface="+mj-ea"/>
          <a:cs typeface="+mj-cs"/>
        </a:defRPr>
      </a:lvl1pPr>
    </p:titleStyle>
    <p:bodyStyle>
      <a:lvl1pPr marL="257162" indent="-257162" algn="l" defTabSz="685766" rtl="0" eaLnBrk="1" latinLnBrk="0" hangingPunct="1">
        <a:spcBef>
          <a:spcPct val="20000"/>
        </a:spcBef>
        <a:buFont typeface="Wingdings" pitchFamily="2" charset="2"/>
        <a:buChar char="§"/>
        <a:defRPr sz="2100" kern="1200">
          <a:solidFill>
            <a:schemeClr val="tx1"/>
          </a:solidFill>
          <a:latin typeface="+mn-lt"/>
          <a:ea typeface="+mn-ea"/>
          <a:cs typeface="+mn-cs"/>
        </a:defRPr>
      </a:lvl1pPr>
      <a:lvl2pPr marL="557185" indent="-214303" algn="l" defTabSz="685766" rtl="0" eaLnBrk="1" latinLnBrk="0" hangingPunct="1">
        <a:spcBef>
          <a:spcPct val="20000"/>
        </a:spcBef>
        <a:buFont typeface="Arial" pitchFamily="34" charset="0"/>
        <a:buChar char="•"/>
        <a:defRPr sz="1800" b="0" i="0" u="none" kern="1200">
          <a:solidFill>
            <a:schemeClr val="tx1"/>
          </a:solidFill>
          <a:latin typeface="+mn-lt"/>
          <a:ea typeface="+mn-ea"/>
          <a:cs typeface="+mn-cs"/>
        </a:defRPr>
      </a:lvl2pPr>
      <a:lvl3pPr marL="857207" indent="-171442" algn="l" defTabSz="685766" rtl="0" eaLnBrk="1" latinLnBrk="0" hangingPunct="1">
        <a:spcBef>
          <a:spcPct val="20000"/>
        </a:spcBef>
        <a:buSzPct val="50000"/>
        <a:buFont typeface="Wingdings" pitchFamily="2" charset="2"/>
        <a:buChar char="q"/>
        <a:defRPr sz="1651" kern="1200">
          <a:solidFill>
            <a:schemeClr val="tx1"/>
          </a:solidFill>
          <a:latin typeface="+mn-lt"/>
          <a:ea typeface="+mn-ea"/>
          <a:cs typeface="+mn-cs"/>
        </a:defRPr>
      </a:lvl3pPr>
      <a:lvl4pPr marL="1200090" indent="-171442" algn="l" defTabSz="685766" rtl="0" eaLnBrk="1" latinLnBrk="0" hangingPunct="1">
        <a:spcBef>
          <a:spcPct val="20000"/>
        </a:spcBef>
        <a:buFont typeface="Wingdings" pitchFamily="2" charset="2"/>
        <a:buChar char="§"/>
        <a:defRPr sz="1651" kern="1200">
          <a:solidFill>
            <a:schemeClr val="tx1"/>
          </a:solidFill>
          <a:latin typeface="+mn-lt"/>
          <a:ea typeface="+mn-ea"/>
          <a:cs typeface="+mn-cs"/>
        </a:defRPr>
      </a:lvl4pPr>
      <a:lvl5pPr marL="1542973" indent="-171442" algn="l" defTabSz="685766" rtl="0" eaLnBrk="1" latinLnBrk="0" hangingPunct="1">
        <a:spcBef>
          <a:spcPct val="20000"/>
        </a:spcBef>
        <a:buFont typeface="Arial" pitchFamily="34" charset="0"/>
        <a:buChar char="•"/>
        <a:defRPr sz="1651" kern="1200">
          <a:solidFill>
            <a:schemeClr val="tx1"/>
          </a:solidFill>
          <a:latin typeface="+mn-lt"/>
          <a:ea typeface="+mn-ea"/>
          <a:cs typeface="+mn-cs"/>
        </a:defRPr>
      </a:lvl5pPr>
      <a:lvl6pPr marL="1885856" indent="-171442" algn="l" defTabSz="685766"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39" indent="-171442" algn="l" defTabSz="685766"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22" indent="-171442" algn="l" defTabSz="685766"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04" indent="-171442" algn="l" defTabSz="685766"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66" rtl="0" eaLnBrk="1" latinLnBrk="0" hangingPunct="1">
        <a:defRPr sz="1351" kern="1200">
          <a:solidFill>
            <a:schemeClr val="tx1"/>
          </a:solidFill>
          <a:latin typeface="+mn-lt"/>
          <a:ea typeface="+mn-ea"/>
          <a:cs typeface="+mn-cs"/>
        </a:defRPr>
      </a:lvl1pPr>
      <a:lvl2pPr marL="342883" algn="l" defTabSz="685766" rtl="0" eaLnBrk="1" latinLnBrk="0" hangingPunct="1">
        <a:defRPr sz="1351" kern="1200">
          <a:solidFill>
            <a:schemeClr val="tx1"/>
          </a:solidFill>
          <a:latin typeface="+mn-lt"/>
          <a:ea typeface="+mn-ea"/>
          <a:cs typeface="+mn-cs"/>
        </a:defRPr>
      </a:lvl2pPr>
      <a:lvl3pPr marL="685766" algn="l" defTabSz="685766" rtl="0" eaLnBrk="1" latinLnBrk="0" hangingPunct="1">
        <a:defRPr sz="1351" kern="1200">
          <a:solidFill>
            <a:schemeClr val="tx1"/>
          </a:solidFill>
          <a:latin typeface="+mn-lt"/>
          <a:ea typeface="+mn-ea"/>
          <a:cs typeface="+mn-cs"/>
        </a:defRPr>
      </a:lvl3pPr>
      <a:lvl4pPr marL="1028649" algn="l" defTabSz="685766" rtl="0" eaLnBrk="1" latinLnBrk="0" hangingPunct="1">
        <a:defRPr sz="1351" kern="1200">
          <a:solidFill>
            <a:schemeClr val="tx1"/>
          </a:solidFill>
          <a:latin typeface="+mn-lt"/>
          <a:ea typeface="+mn-ea"/>
          <a:cs typeface="+mn-cs"/>
        </a:defRPr>
      </a:lvl4pPr>
      <a:lvl5pPr marL="1371532" algn="l" defTabSz="685766" rtl="0" eaLnBrk="1" latinLnBrk="0" hangingPunct="1">
        <a:defRPr sz="1351" kern="1200">
          <a:solidFill>
            <a:schemeClr val="tx1"/>
          </a:solidFill>
          <a:latin typeface="+mn-lt"/>
          <a:ea typeface="+mn-ea"/>
          <a:cs typeface="+mn-cs"/>
        </a:defRPr>
      </a:lvl5pPr>
      <a:lvl6pPr marL="1714414" algn="l" defTabSz="685766" rtl="0" eaLnBrk="1" latinLnBrk="0" hangingPunct="1">
        <a:defRPr sz="1351" kern="1200">
          <a:solidFill>
            <a:schemeClr val="tx1"/>
          </a:solidFill>
          <a:latin typeface="+mn-lt"/>
          <a:ea typeface="+mn-ea"/>
          <a:cs typeface="+mn-cs"/>
        </a:defRPr>
      </a:lvl6pPr>
      <a:lvl7pPr marL="2057297" algn="l" defTabSz="685766" rtl="0" eaLnBrk="1" latinLnBrk="0" hangingPunct="1">
        <a:defRPr sz="1351" kern="1200">
          <a:solidFill>
            <a:schemeClr val="tx1"/>
          </a:solidFill>
          <a:latin typeface="+mn-lt"/>
          <a:ea typeface="+mn-ea"/>
          <a:cs typeface="+mn-cs"/>
        </a:defRPr>
      </a:lvl7pPr>
      <a:lvl8pPr marL="2400180" algn="l" defTabSz="685766" rtl="0" eaLnBrk="1" latinLnBrk="0" hangingPunct="1">
        <a:defRPr sz="1351" kern="1200">
          <a:solidFill>
            <a:schemeClr val="tx1"/>
          </a:solidFill>
          <a:latin typeface="+mn-lt"/>
          <a:ea typeface="+mn-ea"/>
          <a:cs typeface="+mn-cs"/>
        </a:defRPr>
      </a:lvl8pPr>
      <a:lvl9pPr marL="2743063" algn="l" defTabSz="685766" rtl="0" eaLnBrk="1" latinLnBrk="0" hangingPunct="1">
        <a:defRPr sz="1351"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1" y="3"/>
            <a:ext cx="7886700" cy="770021"/>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1" y="878312"/>
            <a:ext cx="7886700" cy="3754417"/>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1" y="4767267"/>
            <a:ext cx="2057400" cy="273844"/>
          </a:xfrm>
          <a:prstGeom prst="rect">
            <a:avLst/>
          </a:prstGeom>
        </p:spPr>
        <p:txBody>
          <a:bodyPr vert="horz" lIns="91440" tIns="45720" rIns="91440" bIns="45720" rtlCol="0" anchor="ctr"/>
          <a:lstStyle>
            <a:lvl1pPr algn="l">
              <a:defRPr sz="675">
                <a:solidFill>
                  <a:schemeClr val="tx1">
                    <a:tint val="75000"/>
                  </a:schemeClr>
                </a:solidFill>
              </a:defRPr>
            </a:lvl1pPr>
          </a:lstStyle>
          <a:p>
            <a:r>
              <a:rPr lang="en-US" dirty="0">
                <a:solidFill>
                  <a:prstClr val="black">
                    <a:tint val="75000"/>
                  </a:prstClr>
                </a:solidFill>
              </a:rPr>
              <a:t>July 2017</a:t>
            </a:r>
          </a:p>
        </p:txBody>
      </p:sp>
      <p:sp>
        <p:nvSpPr>
          <p:cNvPr id="5" name="Footer Placeholder 4"/>
          <p:cNvSpPr>
            <a:spLocks noGrp="1"/>
          </p:cNvSpPr>
          <p:nvPr>
            <p:ph type="ftr" sz="quarter" idx="3"/>
          </p:nvPr>
        </p:nvSpPr>
        <p:spPr>
          <a:xfrm>
            <a:off x="3028951" y="4767267"/>
            <a:ext cx="3086100" cy="273844"/>
          </a:xfrm>
          <a:prstGeom prst="rect">
            <a:avLst/>
          </a:prstGeom>
        </p:spPr>
        <p:txBody>
          <a:bodyPr vert="horz" lIns="91440" tIns="45720" rIns="91440" bIns="45720" rtlCol="0" anchor="ctr"/>
          <a:lstStyle>
            <a:lvl1pPr algn="ctr">
              <a:defRPr sz="675">
                <a:solidFill>
                  <a:schemeClr val="tx1">
                    <a:tint val="75000"/>
                  </a:schemeClr>
                </a:solidFill>
              </a:defRPr>
            </a:lvl1pPr>
          </a:lstStyle>
          <a:p>
            <a:r>
              <a:rPr lang="en-US" dirty="0">
                <a:solidFill>
                  <a:prstClr val="black">
                    <a:tint val="75000"/>
                  </a:prstClr>
                </a:solidFill>
              </a:rPr>
              <a:t>Medicare 101</a:t>
            </a:r>
          </a:p>
        </p:txBody>
      </p:sp>
      <p:sp>
        <p:nvSpPr>
          <p:cNvPr id="6" name="Slide Number Placeholder 5"/>
          <p:cNvSpPr>
            <a:spLocks noGrp="1"/>
          </p:cNvSpPr>
          <p:nvPr>
            <p:ph type="sldNum" sz="quarter" idx="4"/>
          </p:nvPr>
        </p:nvSpPr>
        <p:spPr>
          <a:xfrm>
            <a:off x="6457951" y="4767267"/>
            <a:ext cx="2057400" cy="273844"/>
          </a:xfrm>
          <a:prstGeom prst="rect">
            <a:avLst/>
          </a:prstGeom>
        </p:spPr>
        <p:txBody>
          <a:bodyPr vert="horz" lIns="91440" tIns="45720" rIns="91440" bIns="45720" rtlCol="0" anchor="ctr"/>
          <a:lstStyle>
            <a:lvl1pPr algn="r">
              <a:defRPr sz="675">
                <a:solidFill>
                  <a:schemeClr val="tx1">
                    <a:tint val="75000"/>
                  </a:schemeClr>
                </a:solidFill>
              </a:defRPr>
            </a:lvl1pPr>
          </a:lstStyle>
          <a:p>
            <a:fld id="{D60A6685-DBF6-4C41-A0CC-AA9EA7A85A2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317724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821" r:id="rId11"/>
  </p:sldLayoutIdLst>
  <p:hf hdr="0"/>
  <p:txStyles>
    <p:titleStyle>
      <a:lvl1pPr algn="ctr" defTabSz="514324" rtl="0" eaLnBrk="1" latinLnBrk="0" hangingPunct="1">
        <a:lnSpc>
          <a:spcPct val="90000"/>
        </a:lnSpc>
        <a:spcBef>
          <a:spcPct val="0"/>
        </a:spcBef>
        <a:buNone/>
        <a:defRPr sz="2700" b="1" kern="1200">
          <a:solidFill>
            <a:schemeClr val="tx1"/>
          </a:solidFill>
          <a:latin typeface="+mn-lt"/>
          <a:ea typeface="+mj-ea"/>
          <a:cs typeface="+mj-cs"/>
        </a:defRPr>
      </a:lvl1pPr>
    </p:titleStyle>
    <p:bodyStyle>
      <a:lvl1pPr marL="199123" indent="-199123" algn="l" defTabSz="514324" rtl="0" eaLnBrk="1" latinLnBrk="0" hangingPunct="1">
        <a:lnSpc>
          <a:spcPct val="100000"/>
        </a:lnSpc>
        <a:spcBef>
          <a:spcPts val="451"/>
        </a:spcBef>
        <a:buFont typeface="Wingdings" panose="05000000000000000000" pitchFamily="2" charset="2"/>
        <a:buChar char="§"/>
        <a:defRPr sz="2400" kern="1200">
          <a:solidFill>
            <a:schemeClr val="tx1"/>
          </a:solidFill>
          <a:latin typeface="+mn-lt"/>
          <a:ea typeface="+mn-ea"/>
          <a:cs typeface="+mn-cs"/>
        </a:defRPr>
      </a:lvl1pPr>
      <a:lvl2pPr marL="350919" indent="-128582" algn="l" defTabSz="514324" rtl="0" eaLnBrk="1" latinLnBrk="0" hangingPunct="1">
        <a:lnSpc>
          <a:spcPct val="100000"/>
        </a:lnSpc>
        <a:spcBef>
          <a:spcPts val="451"/>
        </a:spcBef>
        <a:buFont typeface="Arial" panose="020B0604020202020204" pitchFamily="34" charset="0"/>
        <a:buChar char="•"/>
        <a:defRPr sz="2100" kern="1200">
          <a:solidFill>
            <a:schemeClr val="tx1"/>
          </a:solidFill>
          <a:latin typeface="+mn-lt"/>
          <a:ea typeface="+mn-ea"/>
          <a:cs typeface="+mn-cs"/>
        </a:defRPr>
      </a:lvl2pPr>
      <a:lvl3pPr marL="479501" indent="-126795" algn="l" defTabSz="514324" rtl="0" eaLnBrk="1" latinLnBrk="0" hangingPunct="1">
        <a:lnSpc>
          <a:spcPct val="100000"/>
        </a:lnSpc>
        <a:spcBef>
          <a:spcPts val="451"/>
        </a:spcBef>
        <a:buSzPct val="50000"/>
        <a:buFont typeface="Wingdings" panose="05000000000000000000" pitchFamily="2" charset="2"/>
        <a:buChar char="q"/>
        <a:defRPr sz="2100" i="0" kern="1200">
          <a:solidFill>
            <a:schemeClr val="tx1"/>
          </a:solidFill>
          <a:latin typeface="+mn-lt"/>
          <a:ea typeface="+mn-ea"/>
          <a:cs typeface="+mn-cs"/>
        </a:defRPr>
      </a:lvl3pPr>
      <a:lvl4pPr marL="514324" indent="198230" algn="l" defTabSz="514324" rtl="0" eaLnBrk="1" latinLnBrk="0" hangingPunct="1">
        <a:lnSpc>
          <a:spcPct val="100000"/>
        </a:lnSpc>
        <a:spcBef>
          <a:spcPts val="451"/>
        </a:spcBef>
        <a:buFont typeface="Calibri" panose="020F0502020204030204" pitchFamily="34" charset="0"/>
        <a:buChar char="–"/>
        <a:defRPr sz="1800" i="0" kern="1200">
          <a:solidFill>
            <a:schemeClr val="tx1"/>
          </a:solidFill>
          <a:latin typeface="+mn-lt"/>
          <a:ea typeface="+mn-ea"/>
          <a:cs typeface="+mn-cs"/>
        </a:defRPr>
      </a:lvl4pPr>
      <a:lvl5pPr marL="865244" indent="-151799" algn="l" defTabSz="514324" rtl="0" eaLnBrk="1" latinLnBrk="0" hangingPunct="1">
        <a:lnSpc>
          <a:spcPct val="100000"/>
        </a:lnSpc>
        <a:spcBef>
          <a:spcPts val="451"/>
        </a:spcBef>
        <a:buFont typeface="Arial" panose="020B0604020202020204" pitchFamily="34" charset="0"/>
        <a:buChar char="•"/>
        <a:defRPr sz="1800" i="0" kern="1200">
          <a:solidFill>
            <a:schemeClr val="tx1"/>
          </a:solidFill>
          <a:latin typeface="+mn-lt"/>
          <a:ea typeface="+mn-ea"/>
          <a:cs typeface="+mn-cs"/>
        </a:defRPr>
      </a:lvl5pPr>
      <a:lvl6pPr marL="1414393" indent="-128582" algn="l" defTabSz="514324"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54" indent="-128582" algn="l" defTabSz="514324"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17" indent="-128582" algn="l" defTabSz="514324"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880" indent="-128582" algn="l" defTabSz="514324"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24" rtl="0" eaLnBrk="1" latinLnBrk="0" hangingPunct="1">
        <a:defRPr sz="1013" kern="1200">
          <a:solidFill>
            <a:schemeClr val="tx1"/>
          </a:solidFill>
          <a:latin typeface="+mn-lt"/>
          <a:ea typeface="+mn-ea"/>
          <a:cs typeface="+mn-cs"/>
        </a:defRPr>
      </a:lvl1pPr>
      <a:lvl2pPr marL="257162" algn="l" defTabSz="514324" rtl="0" eaLnBrk="1" latinLnBrk="0" hangingPunct="1">
        <a:defRPr sz="1013" kern="1200">
          <a:solidFill>
            <a:schemeClr val="tx1"/>
          </a:solidFill>
          <a:latin typeface="+mn-lt"/>
          <a:ea typeface="+mn-ea"/>
          <a:cs typeface="+mn-cs"/>
        </a:defRPr>
      </a:lvl2pPr>
      <a:lvl3pPr marL="514324" algn="l" defTabSz="514324" rtl="0" eaLnBrk="1" latinLnBrk="0" hangingPunct="1">
        <a:defRPr sz="1013" kern="1200">
          <a:solidFill>
            <a:schemeClr val="tx1"/>
          </a:solidFill>
          <a:latin typeface="+mn-lt"/>
          <a:ea typeface="+mn-ea"/>
          <a:cs typeface="+mn-cs"/>
        </a:defRPr>
      </a:lvl3pPr>
      <a:lvl4pPr marL="771487" algn="l" defTabSz="514324" rtl="0" eaLnBrk="1" latinLnBrk="0" hangingPunct="1">
        <a:defRPr sz="1013" kern="1200">
          <a:solidFill>
            <a:schemeClr val="tx1"/>
          </a:solidFill>
          <a:latin typeface="+mn-lt"/>
          <a:ea typeface="+mn-ea"/>
          <a:cs typeface="+mn-cs"/>
        </a:defRPr>
      </a:lvl4pPr>
      <a:lvl5pPr marL="1028649" algn="l" defTabSz="514324" rtl="0" eaLnBrk="1" latinLnBrk="0" hangingPunct="1">
        <a:defRPr sz="1013" kern="1200">
          <a:solidFill>
            <a:schemeClr val="tx1"/>
          </a:solidFill>
          <a:latin typeface="+mn-lt"/>
          <a:ea typeface="+mn-ea"/>
          <a:cs typeface="+mn-cs"/>
        </a:defRPr>
      </a:lvl5pPr>
      <a:lvl6pPr marL="1285811" algn="l" defTabSz="514324" rtl="0" eaLnBrk="1" latinLnBrk="0" hangingPunct="1">
        <a:defRPr sz="1013" kern="1200">
          <a:solidFill>
            <a:schemeClr val="tx1"/>
          </a:solidFill>
          <a:latin typeface="+mn-lt"/>
          <a:ea typeface="+mn-ea"/>
          <a:cs typeface="+mn-cs"/>
        </a:defRPr>
      </a:lvl6pPr>
      <a:lvl7pPr marL="1542973" algn="l" defTabSz="514324" rtl="0" eaLnBrk="1" latinLnBrk="0" hangingPunct="1">
        <a:defRPr sz="1013" kern="1200">
          <a:solidFill>
            <a:schemeClr val="tx1"/>
          </a:solidFill>
          <a:latin typeface="+mn-lt"/>
          <a:ea typeface="+mn-ea"/>
          <a:cs typeface="+mn-cs"/>
        </a:defRPr>
      </a:lvl7pPr>
      <a:lvl8pPr marL="1800135" algn="l" defTabSz="514324" rtl="0" eaLnBrk="1" latinLnBrk="0" hangingPunct="1">
        <a:defRPr sz="1013" kern="1200">
          <a:solidFill>
            <a:schemeClr val="tx1"/>
          </a:solidFill>
          <a:latin typeface="+mn-lt"/>
          <a:ea typeface="+mn-ea"/>
          <a:cs typeface="+mn-cs"/>
        </a:defRPr>
      </a:lvl8pPr>
      <a:lvl9pPr marL="2057297" algn="l" defTabSz="514324" rtl="0" eaLnBrk="1" latinLnBrk="0" hangingPunct="1">
        <a:defRPr sz="1013"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74595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1" y="950498"/>
            <a:ext cx="7886700" cy="368222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1" y="4767267"/>
            <a:ext cx="2057400" cy="273844"/>
          </a:xfrm>
          <a:prstGeom prst="rect">
            <a:avLst/>
          </a:prstGeom>
        </p:spPr>
        <p:txBody>
          <a:bodyPr vert="horz" lIns="91440" tIns="45720" rIns="91440" bIns="45720" rtlCol="0" anchor="ctr"/>
          <a:lstStyle>
            <a:lvl1pPr algn="l">
              <a:defRPr sz="675">
                <a:solidFill>
                  <a:schemeClr val="tx1">
                    <a:tint val="75000"/>
                  </a:schemeClr>
                </a:solidFill>
              </a:defRPr>
            </a:lvl1pPr>
          </a:lstStyle>
          <a:p>
            <a:r>
              <a:rPr lang="en-US" dirty="0">
                <a:solidFill>
                  <a:prstClr val="black">
                    <a:tint val="75000"/>
                  </a:prstClr>
                </a:solidFill>
              </a:rPr>
              <a:t>July 2017</a:t>
            </a:r>
          </a:p>
        </p:txBody>
      </p:sp>
      <p:sp>
        <p:nvSpPr>
          <p:cNvPr id="5" name="Footer Placeholder 4"/>
          <p:cNvSpPr>
            <a:spLocks noGrp="1"/>
          </p:cNvSpPr>
          <p:nvPr>
            <p:ph type="ftr" sz="quarter" idx="3"/>
          </p:nvPr>
        </p:nvSpPr>
        <p:spPr>
          <a:xfrm>
            <a:off x="3028951" y="4767267"/>
            <a:ext cx="3086100" cy="273844"/>
          </a:xfrm>
          <a:prstGeom prst="rect">
            <a:avLst/>
          </a:prstGeom>
        </p:spPr>
        <p:txBody>
          <a:bodyPr vert="horz" lIns="91440" tIns="45720" rIns="91440" bIns="45720" rtlCol="0" anchor="ctr"/>
          <a:lstStyle>
            <a:lvl1pPr algn="ctr">
              <a:defRPr sz="675">
                <a:solidFill>
                  <a:schemeClr val="tx1">
                    <a:tint val="75000"/>
                  </a:schemeClr>
                </a:solidFill>
              </a:defRPr>
            </a:lvl1pPr>
          </a:lstStyle>
          <a:p>
            <a:r>
              <a:rPr lang="en-US" dirty="0">
                <a:solidFill>
                  <a:prstClr val="black">
                    <a:tint val="75000"/>
                  </a:prstClr>
                </a:solidFill>
              </a:rPr>
              <a:t>Medicare 101</a:t>
            </a:r>
          </a:p>
        </p:txBody>
      </p:sp>
      <p:sp>
        <p:nvSpPr>
          <p:cNvPr id="6" name="Slide Number Placeholder 5"/>
          <p:cNvSpPr>
            <a:spLocks noGrp="1"/>
          </p:cNvSpPr>
          <p:nvPr>
            <p:ph type="sldNum" sz="quarter" idx="4"/>
          </p:nvPr>
        </p:nvSpPr>
        <p:spPr>
          <a:xfrm>
            <a:off x="6457951" y="4767267"/>
            <a:ext cx="2057400" cy="273844"/>
          </a:xfrm>
          <a:prstGeom prst="rect">
            <a:avLst/>
          </a:prstGeom>
        </p:spPr>
        <p:txBody>
          <a:bodyPr vert="horz" lIns="91440" tIns="45720" rIns="91440" bIns="45720" rtlCol="0" anchor="ctr"/>
          <a:lstStyle>
            <a:lvl1pPr algn="r">
              <a:defRPr sz="675">
                <a:solidFill>
                  <a:schemeClr val="tx1">
                    <a:tint val="75000"/>
                  </a:schemeClr>
                </a:solidFill>
              </a:defRPr>
            </a:lvl1pPr>
          </a:lstStyle>
          <a:p>
            <a:fld id="{D60A6685-DBF6-4C41-A0CC-AA9EA7A85A2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0919768"/>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Lst>
  <p:hf hdr="0"/>
  <p:txStyles>
    <p:titleStyle>
      <a:lvl1pPr algn="ctr" defTabSz="514324" rtl="0" eaLnBrk="1" latinLnBrk="0" hangingPunct="1">
        <a:lnSpc>
          <a:spcPct val="90000"/>
        </a:lnSpc>
        <a:spcBef>
          <a:spcPct val="0"/>
        </a:spcBef>
        <a:buNone/>
        <a:defRPr sz="2700" b="1" kern="1200">
          <a:solidFill>
            <a:schemeClr val="tx1"/>
          </a:solidFill>
          <a:latin typeface="+mn-lt"/>
          <a:ea typeface="+mj-ea"/>
          <a:cs typeface="+mj-cs"/>
        </a:defRPr>
      </a:lvl1pPr>
    </p:titleStyle>
    <p:bodyStyle>
      <a:lvl1pPr marL="199123" indent="-199123" algn="l" defTabSz="514324" rtl="0" eaLnBrk="1" latinLnBrk="0" hangingPunct="1">
        <a:lnSpc>
          <a:spcPct val="100000"/>
        </a:lnSpc>
        <a:spcBef>
          <a:spcPts val="451"/>
        </a:spcBef>
        <a:buFont typeface="Wingdings" panose="05000000000000000000" pitchFamily="2" charset="2"/>
        <a:buChar char="§"/>
        <a:defRPr sz="2400" kern="1200">
          <a:solidFill>
            <a:schemeClr val="tx1"/>
          </a:solidFill>
          <a:latin typeface="+mn-lt"/>
          <a:ea typeface="+mn-ea"/>
          <a:cs typeface="+mn-cs"/>
        </a:defRPr>
      </a:lvl1pPr>
      <a:lvl2pPr marL="433366" indent="-180966" algn="l" defTabSz="514324" rtl="0" eaLnBrk="1" latinLnBrk="0" hangingPunct="1">
        <a:lnSpc>
          <a:spcPct val="100000"/>
        </a:lnSpc>
        <a:spcBef>
          <a:spcPts val="451"/>
        </a:spcBef>
        <a:buFont typeface="Arial" panose="020B0604020202020204" pitchFamily="34" charset="0"/>
        <a:buChar char="•"/>
        <a:defRPr sz="2100" kern="1200">
          <a:solidFill>
            <a:schemeClr val="tx1"/>
          </a:solidFill>
          <a:latin typeface="+mn-lt"/>
          <a:ea typeface="+mn-ea"/>
          <a:cs typeface="+mn-cs"/>
        </a:defRPr>
      </a:lvl2pPr>
      <a:lvl3pPr marL="685766" indent="-216684" algn="l" defTabSz="514324" rtl="0" eaLnBrk="1" latinLnBrk="0" hangingPunct="1">
        <a:lnSpc>
          <a:spcPct val="100000"/>
        </a:lnSpc>
        <a:spcBef>
          <a:spcPts val="451"/>
        </a:spcBef>
        <a:buSzPct val="50000"/>
        <a:buFont typeface="Wingdings" panose="05000000000000000000" pitchFamily="2" charset="2"/>
        <a:buChar char="q"/>
        <a:defRPr sz="2100" i="0" kern="1200">
          <a:solidFill>
            <a:schemeClr val="tx1"/>
          </a:solidFill>
          <a:latin typeface="+mn-lt"/>
          <a:ea typeface="+mn-ea"/>
          <a:cs typeface="+mn-cs"/>
        </a:defRPr>
      </a:lvl3pPr>
      <a:lvl4pPr marL="685766" indent="216684" algn="l" defTabSz="514324" rtl="0" eaLnBrk="1" latinLnBrk="0" hangingPunct="1">
        <a:lnSpc>
          <a:spcPct val="100000"/>
        </a:lnSpc>
        <a:spcBef>
          <a:spcPts val="451"/>
        </a:spcBef>
        <a:buFont typeface="Calibri" panose="020F0502020204030204" pitchFamily="34" charset="0"/>
        <a:buChar char="–"/>
        <a:defRPr sz="1800" i="0" kern="1200">
          <a:solidFill>
            <a:schemeClr val="tx1"/>
          </a:solidFill>
          <a:latin typeface="+mn-lt"/>
          <a:ea typeface="+mn-ea"/>
          <a:cs typeface="+mn-cs"/>
        </a:defRPr>
      </a:lvl4pPr>
      <a:lvl5pPr marL="1070319" indent="-167870" algn="l" defTabSz="514324" rtl="0" eaLnBrk="1" latinLnBrk="0" hangingPunct="1">
        <a:lnSpc>
          <a:spcPct val="100000"/>
        </a:lnSpc>
        <a:spcBef>
          <a:spcPts val="451"/>
        </a:spcBef>
        <a:buFont typeface="Arial" panose="020B0604020202020204" pitchFamily="34" charset="0"/>
        <a:buChar char="•"/>
        <a:defRPr sz="1800" i="0" kern="1200">
          <a:solidFill>
            <a:schemeClr val="tx1"/>
          </a:solidFill>
          <a:latin typeface="+mn-lt"/>
          <a:ea typeface="+mn-ea"/>
          <a:cs typeface="+mn-cs"/>
        </a:defRPr>
      </a:lvl5pPr>
      <a:lvl6pPr marL="1414393" indent="-128582" algn="l" defTabSz="514324"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54" indent="-128582" algn="l" defTabSz="514324"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17" indent="-128582" algn="l" defTabSz="514324"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880" indent="-128582" algn="l" defTabSz="514324"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24" rtl="0" eaLnBrk="1" latinLnBrk="0" hangingPunct="1">
        <a:defRPr sz="1013" kern="1200">
          <a:solidFill>
            <a:schemeClr val="tx1"/>
          </a:solidFill>
          <a:latin typeface="+mn-lt"/>
          <a:ea typeface="+mn-ea"/>
          <a:cs typeface="+mn-cs"/>
        </a:defRPr>
      </a:lvl1pPr>
      <a:lvl2pPr marL="257162" algn="l" defTabSz="514324" rtl="0" eaLnBrk="1" latinLnBrk="0" hangingPunct="1">
        <a:defRPr sz="1013" kern="1200">
          <a:solidFill>
            <a:schemeClr val="tx1"/>
          </a:solidFill>
          <a:latin typeface="+mn-lt"/>
          <a:ea typeface="+mn-ea"/>
          <a:cs typeface="+mn-cs"/>
        </a:defRPr>
      </a:lvl2pPr>
      <a:lvl3pPr marL="514324" algn="l" defTabSz="514324" rtl="0" eaLnBrk="1" latinLnBrk="0" hangingPunct="1">
        <a:defRPr sz="1013" kern="1200">
          <a:solidFill>
            <a:schemeClr val="tx1"/>
          </a:solidFill>
          <a:latin typeface="+mn-lt"/>
          <a:ea typeface="+mn-ea"/>
          <a:cs typeface="+mn-cs"/>
        </a:defRPr>
      </a:lvl3pPr>
      <a:lvl4pPr marL="771487" algn="l" defTabSz="514324" rtl="0" eaLnBrk="1" latinLnBrk="0" hangingPunct="1">
        <a:defRPr sz="1013" kern="1200">
          <a:solidFill>
            <a:schemeClr val="tx1"/>
          </a:solidFill>
          <a:latin typeface="+mn-lt"/>
          <a:ea typeface="+mn-ea"/>
          <a:cs typeface="+mn-cs"/>
        </a:defRPr>
      </a:lvl4pPr>
      <a:lvl5pPr marL="1028649" algn="l" defTabSz="514324" rtl="0" eaLnBrk="1" latinLnBrk="0" hangingPunct="1">
        <a:defRPr sz="1013" kern="1200">
          <a:solidFill>
            <a:schemeClr val="tx1"/>
          </a:solidFill>
          <a:latin typeface="+mn-lt"/>
          <a:ea typeface="+mn-ea"/>
          <a:cs typeface="+mn-cs"/>
        </a:defRPr>
      </a:lvl5pPr>
      <a:lvl6pPr marL="1285811" algn="l" defTabSz="514324" rtl="0" eaLnBrk="1" latinLnBrk="0" hangingPunct="1">
        <a:defRPr sz="1013" kern="1200">
          <a:solidFill>
            <a:schemeClr val="tx1"/>
          </a:solidFill>
          <a:latin typeface="+mn-lt"/>
          <a:ea typeface="+mn-ea"/>
          <a:cs typeface="+mn-cs"/>
        </a:defRPr>
      </a:lvl6pPr>
      <a:lvl7pPr marL="1542973" algn="l" defTabSz="514324" rtl="0" eaLnBrk="1" latinLnBrk="0" hangingPunct="1">
        <a:defRPr sz="1013" kern="1200">
          <a:solidFill>
            <a:schemeClr val="tx1"/>
          </a:solidFill>
          <a:latin typeface="+mn-lt"/>
          <a:ea typeface="+mn-ea"/>
          <a:cs typeface="+mn-cs"/>
        </a:defRPr>
      </a:lvl7pPr>
      <a:lvl8pPr marL="1800135" algn="l" defTabSz="514324" rtl="0" eaLnBrk="1" latinLnBrk="0" hangingPunct="1">
        <a:defRPr sz="1013" kern="1200">
          <a:solidFill>
            <a:schemeClr val="tx1"/>
          </a:solidFill>
          <a:latin typeface="+mn-lt"/>
          <a:ea typeface="+mn-ea"/>
          <a:cs typeface="+mn-cs"/>
        </a:defRPr>
      </a:lvl8pPr>
      <a:lvl9pPr marL="2057297" algn="l" defTabSz="514324" rtl="0" eaLnBrk="1" latinLnBrk="0" hangingPunct="1">
        <a:defRPr sz="1013"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200154"/>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9949" y="6"/>
            <a:ext cx="9164583" cy="855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Placeholder 1"/>
          <p:cNvSpPr>
            <a:spLocks noGrp="1"/>
          </p:cNvSpPr>
          <p:nvPr>
            <p:ph type="title"/>
          </p:nvPr>
        </p:nvSpPr>
        <p:spPr>
          <a:xfrm>
            <a:off x="578068" y="26400"/>
            <a:ext cx="8229600" cy="802073"/>
          </a:xfrm>
          <a:prstGeom prst="rect">
            <a:avLst/>
          </a:prstGeom>
        </p:spPr>
        <p:txBody>
          <a:bodyPr vert="horz" lIns="91440" tIns="45720" rIns="91440" bIns="45720" rtlCol="0" anchor="ctr">
            <a:normAutofit/>
          </a:bodyPr>
          <a:lstStyle/>
          <a:p>
            <a:r>
              <a:rPr lang="en-US" dirty="0"/>
              <a:t>Click to edit Master title style</a:t>
            </a:r>
          </a:p>
        </p:txBody>
      </p:sp>
      <p:sp>
        <p:nvSpPr>
          <p:cNvPr id="12" name="Date Placeholder 3"/>
          <p:cNvSpPr>
            <a:spLocks noGrp="1"/>
          </p:cNvSpPr>
          <p:nvPr>
            <p:ph type="dt" sz="half" idx="2"/>
          </p:nvPr>
        </p:nvSpPr>
        <p:spPr>
          <a:xfrm>
            <a:off x="457200" y="4755360"/>
            <a:ext cx="2133600" cy="273844"/>
          </a:xfrm>
          <a:prstGeom prst="rect">
            <a:avLst/>
          </a:prstGeom>
        </p:spPr>
        <p:txBody>
          <a:bodyPr vert="horz" lIns="91440" tIns="45720" rIns="91440" bIns="45720" rtlCol="0" anchor="ctr"/>
          <a:lstStyle>
            <a:lvl1pPr algn="l">
              <a:defRPr sz="900">
                <a:solidFill>
                  <a:schemeClr val="tx1"/>
                </a:solidFill>
              </a:defRPr>
            </a:lvl1pPr>
          </a:lstStyle>
          <a:p>
            <a:r>
              <a:rPr lang="en-US" dirty="0">
                <a:solidFill>
                  <a:prstClr val="black"/>
                </a:solidFill>
              </a:rPr>
              <a:t>July 2017</a:t>
            </a:r>
          </a:p>
        </p:txBody>
      </p:sp>
      <p:sp>
        <p:nvSpPr>
          <p:cNvPr id="13" name="Footer Placeholder 4"/>
          <p:cNvSpPr>
            <a:spLocks noGrp="1"/>
          </p:cNvSpPr>
          <p:nvPr>
            <p:ph type="ftr" sz="quarter" idx="3"/>
          </p:nvPr>
        </p:nvSpPr>
        <p:spPr>
          <a:xfrm>
            <a:off x="2590800" y="4755360"/>
            <a:ext cx="3962400" cy="273844"/>
          </a:xfrm>
          <a:prstGeom prst="rect">
            <a:avLst/>
          </a:prstGeom>
        </p:spPr>
        <p:txBody>
          <a:bodyPr vert="horz" lIns="91440" tIns="45720" rIns="91440" bIns="45720" rtlCol="0" anchor="ctr"/>
          <a:lstStyle>
            <a:lvl1pPr algn="ctr">
              <a:defRPr sz="900">
                <a:solidFill>
                  <a:schemeClr val="tx1"/>
                </a:solidFill>
              </a:defRPr>
            </a:lvl1pPr>
          </a:lstStyle>
          <a:p>
            <a:r>
              <a:rPr lang="en-US" dirty="0">
                <a:solidFill>
                  <a:prstClr val="black"/>
                </a:solidFill>
              </a:rPr>
              <a:t>Medicare 101</a:t>
            </a:r>
          </a:p>
        </p:txBody>
      </p:sp>
      <p:sp>
        <p:nvSpPr>
          <p:cNvPr id="14" name="Slide Number Placeholder 5"/>
          <p:cNvSpPr>
            <a:spLocks noGrp="1"/>
          </p:cNvSpPr>
          <p:nvPr>
            <p:ph type="sldNum" sz="quarter" idx="4"/>
          </p:nvPr>
        </p:nvSpPr>
        <p:spPr>
          <a:xfrm>
            <a:off x="6553200" y="4755360"/>
            <a:ext cx="2133600" cy="273844"/>
          </a:xfrm>
          <a:prstGeom prst="rect">
            <a:avLst/>
          </a:prstGeom>
        </p:spPr>
        <p:txBody>
          <a:bodyPr vert="horz" lIns="91440" tIns="45720" rIns="91440" bIns="45720" rtlCol="0" anchor="ctr"/>
          <a:lstStyle>
            <a:lvl1pPr algn="r">
              <a:defRPr sz="900">
                <a:solidFill>
                  <a:schemeClr val="tx1"/>
                </a:solidFill>
              </a:defRPr>
            </a:lvl1pPr>
          </a:lstStyle>
          <a:p>
            <a:fld id="{78C0CC3C-85F1-4D86-9B70-8D9F8B17F046}"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546527994"/>
      </p:ext>
    </p:extLst>
  </p:cSld>
  <p:clrMap bg1="lt1" tx1="dk1" bg2="lt2" tx2="dk2" accent1="accent1" accent2="accent2" accent3="accent3" accent4="accent4" accent5="accent5" accent6="accent6" hlink="hlink" folHlink="folHlink"/>
  <p:sldLayoutIdLst>
    <p:sldLayoutId id="2147483704" r:id="rId1"/>
    <p:sldLayoutId id="2147483822" r:id="rId2"/>
    <p:sldLayoutId id="2147483827" r:id="rId3"/>
  </p:sldLayoutIdLst>
  <p:hf hdr="0"/>
  <p:txStyles>
    <p:titleStyle>
      <a:lvl1pPr algn="ctr" defTabSz="685766" rtl="0" eaLnBrk="1" latinLnBrk="0" hangingPunct="1">
        <a:spcBef>
          <a:spcPct val="0"/>
        </a:spcBef>
        <a:buNone/>
        <a:defRPr sz="3300" kern="1200">
          <a:solidFill>
            <a:schemeClr val="bg1"/>
          </a:solidFill>
          <a:latin typeface="+mj-lt"/>
          <a:ea typeface="+mj-ea"/>
          <a:cs typeface="+mj-cs"/>
        </a:defRPr>
      </a:lvl1pPr>
    </p:titleStyle>
    <p:bodyStyle>
      <a:lvl1pPr marL="257162" indent="-257162" algn="l" defTabSz="685766"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185" indent="-214303" algn="l" defTabSz="685766"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7" indent="-171442" algn="l" defTabSz="685766"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090" indent="-171442" algn="l" defTabSz="685766"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6"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6"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39" indent="-171442" algn="l" defTabSz="685766"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6"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6"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766" rtl="0" eaLnBrk="1" latinLnBrk="0" hangingPunct="1">
        <a:defRPr sz="1351" kern="1200">
          <a:solidFill>
            <a:schemeClr val="tx1"/>
          </a:solidFill>
          <a:latin typeface="+mn-lt"/>
          <a:ea typeface="+mn-ea"/>
          <a:cs typeface="+mn-cs"/>
        </a:defRPr>
      </a:lvl1pPr>
      <a:lvl2pPr marL="342883" algn="l" defTabSz="685766" rtl="0" eaLnBrk="1" latinLnBrk="0" hangingPunct="1">
        <a:defRPr sz="1351" kern="1200">
          <a:solidFill>
            <a:schemeClr val="tx1"/>
          </a:solidFill>
          <a:latin typeface="+mn-lt"/>
          <a:ea typeface="+mn-ea"/>
          <a:cs typeface="+mn-cs"/>
        </a:defRPr>
      </a:lvl2pPr>
      <a:lvl3pPr marL="685766" algn="l" defTabSz="685766" rtl="0" eaLnBrk="1" latinLnBrk="0" hangingPunct="1">
        <a:defRPr sz="1351" kern="1200">
          <a:solidFill>
            <a:schemeClr val="tx1"/>
          </a:solidFill>
          <a:latin typeface="+mn-lt"/>
          <a:ea typeface="+mn-ea"/>
          <a:cs typeface="+mn-cs"/>
        </a:defRPr>
      </a:lvl3pPr>
      <a:lvl4pPr marL="1028649" algn="l" defTabSz="685766" rtl="0" eaLnBrk="1" latinLnBrk="0" hangingPunct="1">
        <a:defRPr sz="1351" kern="1200">
          <a:solidFill>
            <a:schemeClr val="tx1"/>
          </a:solidFill>
          <a:latin typeface="+mn-lt"/>
          <a:ea typeface="+mn-ea"/>
          <a:cs typeface="+mn-cs"/>
        </a:defRPr>
      </a:lvl4pPr>
      <a:lvl5pPr marL="1371532" algn="l" defTabSz="685766" rtl="0" eaLnBrk="1" latinLnBrk="0" hangingPunct="1">
        <a:defRPr sz="1351" kern="1200">
          <a:solidFill>
            <a:schemeClr val="tx1"/>
          </a:solidFill>
          <a:latin typeface="+mn-lt"/>
          <a:ea typeface="+mn-ea"/>
          <a:cs typeface="+mn-cs"/>
        </a:defRPr>
      </a:lvl5pPr>
      <a:lvl6pPr marL="1714414" algn="l" defTabSz="685766" rtl="0" eaLnBrk="1" latinLnBrk="0" hangingPunct="1">
        <a:defRPr sz="1351" kern="1200">
          <a:solidFill>
            <a:schemeClr val="tx1"/>
          </a:solidFill>
          <a:latin typeface="+mn-lt"/>
          <a:ea typeface="+mn-ea"/>
          <a:cs typeface="+mn-cs"/>
        </a:defRPr>
      </a:lvl6pPr>
      <a:lvl7pPr marL="2057297" algn="l" defTabSz="685766" rtl="0" eaLnBrk="1" latinLnBrk="0" hangingPunct="1">
        <a:defRPr sz="1351" kern="1200">
          <a:solidFill>
            <a:schemeClr val="tx1"/>
          </a:solidFill>
          <a:latin typeface="+mn-lt"/>
          <a:ea typeface="+mn-ea"/>
          <a:cs typeface="+mn-cs"/>
        </a:defRPr>
      </a:lvl7pPr>
      <a:lvl8pPr marL="2400180" algn="l" defTabSz="685766" rtl="0" eaLnBrk="1" latinLnBrk="0" hangingPunct="1">
        <a:defRPr sz="1351" kern="1200">
          <a:solidFill>
            <a:schemeClr val="tx1"/>
          </a:solidFill>
          <a:latin typeface="+mn-lt"/>
          <a:ea typeface="+mn-ea"/>
          <a:cs typeface="+mn-cs"/>
        </a:defRPr>
      </a:lvl8pPr>
      <a:lvl9pPr marL="2743063" algn="l" defTabSz="685766" rtl="0" eaLnBrk="1" latinLnBrk="0" hangingPunct="1">
        <a:defRPr sz="1351"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200154"/>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0584" y="6"/>
            <a:ext cx="9164583" cy="855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Placeholder 1"/>
          <p:cNvSpPr>
            <a:spLocks noGrp="1"/>
          </p:cNvSpPr>
          <p:nvPr>
            <p:ph type="title"/>
          </p:nvPr>
        </p:nvSpPr>
        <p:spPr>
          <a:xfrm>
            <a:off x="0" y="26400"/>
            <a:ext cx="9144000" cy="802073"/>
          </a:xfrm>
          <a:prstGeom prst="rect">
            <a:avLst/>
          </a:prstGeom>
        </p:spPr>
        <p:txBody>
          <a:bodyPr vert="horz" lIns="91440" tIns="45720" rIns="91440" bIns="45720" rtlCol="0" anchor="ctr">
            <a:normAutofit/>
          </a:bodyPr>
          <a:lstStyle/>
          <a:p>
            <a:r>
              <a:rPr lang="en-US" dirty="0"/>
              <a:t>Click to edit Master title style</a:t>
            </a:r>
          </a:p>
        </p:txBody>
      </p:sp>
      <p:sp>
        <p:nvSpPr>
          <p:cNvPr id="8" name="Date Placeholder 1"/>
          <p:cNvSpPr>
            <a:spLocks noGrp="1"/>
          </p:cNvSpPr>
          <p:nvPr>
            <p:ph type="dt" sz="half" idx="2"/>
          </p:nvPr>
        </p:nvSpPr>
        <p:spPr>
          <a:xfrm>
            <a:off x="457200" y="4755360"/>
            <a:ext cx="2133600" cy="273844"/>
          </a:xfrm>
          <a:prstGeom prst="rect">
            <a:avLst/>
          </a:prstGeom>
        </p:spPr>
        <p:txBody>
          <a:bodyPr anchor="ctr"/>
          <a:lstStyle>
            <a:lvl1pPr>
              <a:defRPr sz="900">
                <a:solidFill>
                  <a:schemeClr val="tx1"/>
                </a:solidFill>
              </a:defRPr>
            </a:lvl1pPr>
          </a:lstStyle>
          <a:p>
            <a:r>
              <a:rPr lang="en-US" dirty="0">
                <a:solidFill>
                  <a:prstClr val="black"/>
                </a:solidFill>
              </a:rPr>
              <a:t>July 2017</a:t>
            </a:r>
          </a:p>
        </p:txBody>
      </p:sp>
      <p:sp>
        <p:nvSpPr>
          <p:cNvPr id="9" name="Footer Placeholder 2"/>
          <p:cNvSpPr>
            <a:spLocks noGrp="1"/>
          </p:cNvSpPr>
          <p:nvPr>
            <p:ph type="ftr" sz="quarter" idx="3"/>
          </p:nvPr>
        </p:nvSpPr>
        <p:spPr>
          <a:xfrm>
            <a:off x="2590800" y="4755360"/>
            <a:ext cx="3962400" cy="273844"/>
          </a:xfrm>
          <a:prstGeom prst="rect">
            <a:avLst/>
          </a:prstGeom>
        </p:spPr>
        <p:txBody>
          <a:bodyPr anchor="ctr"/>
          <a:lstStyle>
            <a:lvl1pPr>
              <a:defRPr sz="900">
                <a:solidFill>
                  <a:schemeClr val="tx1"/>
                </a:solidFill>
              </a:defRPr>
            </a:lvl1pPr>
          </a:lstStyle>
          <a:p>
            <a:pPr algn="ctr"/>
            <a:r>
              <a:rPr lang="en-US" dirty="0">
                <a:solidFill>
                  <a:prstClr val="black"/>
                </a:solidFill>
              </a:rPr>
              <a:t>Medicare 101</a:t>
            </a:r>
          </a:p>
        </p:txBody>
      </p:sp>
      <p:sp>
        <p:nvSpPr>
          <p:cNvPr id="10" name="Slide Number Placeholder 3"/>
          <p:cNvSpPr>
            <a:spLocks noGrp="1"/>
          </p:cNvSpPr>
          <p:nvPr>
            <p:ph type="sldNum" sz="quarter" idx="4"/>
          </p:nvPr>
        </p:nvSpPr>
        <p:spPr>
          <a:xfrm>
            <a:off x="6553200" y="4755360"/>
            <a:ext cx="2133600" cy="273844"/>
          </a:xfrm>
          <a:prstGeom prst="rect">
            <a:avLst/>
          </a:prstGeom>
        </p:spPr>
        <p:txBody>
          <a:bodyPr anchor="ctr"/>
          <a:lstStyle>
            <a:lvl1pPr>
              <a:defRPr sz="900">
                <a:solidFill>
                  <a:schemeClr val="tx1"/>
                </a:solidFill>
              </a:defRPr>
            </a:lvl1pPr>
          </a:lstStyle>
          <a:p>
            <a:pPr algn="r"/>
            <a:fld id="{78C0CC3C-85F1-4D86-9B70-8D9F8B17F046}" type="slidenum">
              <a:rPr lang="en-US" smtClean="0">
                <a:solidFill>
                  <a:prstClr val="black"/>
                </a:solidFill>
              </a:rPr>
              <a:pPr algn="r"/>
              <a:t>‹#›</a:t>
            </a:fld>
            <a:endParaRPr lang="en-US" dirty="0">
              <a:solidFill>
                <a:prstClr val="black"/>
              </a:solidFill>
            </a:endParaRPr>
          </a:p>
        </p:txBody>
      </p:sp>
    </p:spTree>
    <p:extLst>
      <p:ext uri="{BB962C8B-B14F-4D97-AF65-F5344CB8AC3E}">
        <p14:creationId xmlns:p14="http://schemas.microsoft.com/office/powerpoint/2010/main" val="3828861122"/>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819" r:id="rId4"/>
  </p:sldLayoutIdLst>
  <p:hf hdr="0"/>
  <p:txStyles>
    <p:titleStyle>
      <a:lvl1pPr algn="ctr" defTabSz="685766" rtl="0" eaLnBrk="1" latinLnBrk="0" hangingPunct="1">
        <a:spcBef>
          <a:spcPct val="0"/>
        </a:spcBef>
        <a:buNone/>
        <a:defRPr sz="2700" b="1" kern="1200">
          <a:solidFill>
            <a:schemeClr val="bg1"/>
          </a:solidFill>
          <a:latin typeface="+mj-lt"/>
          <a:ea typeface="+mj-ea"/>
          <a:cs typeface="+mj-cs"/>
        </a:defRPr>
      </a:lvl1pPr>
    </p:titleStyle>
    <p:bodyStyle>
      <a:lvl1pPr marL="257162" indent="-257162" algn="l" defTabSz="685766" rtl="0" eaLnBrk="1" latinLnBrk="0" hangingPunct="1">
        <a:spcBef>
          <a:spcPts val="451"/>
        </a:spcBef>
        <a:buFont typeface="Wingdings" panose="05000000000000000000" pitchFamily="2" charset="2"/>
        <a:buChar char="§"/>
        <a:defRPr sz="2400" kern="1200">
          <a:solidFill>
            <a:schemeClr val="tx1"/>
          </a:solidFill>
          <a:latin typeface="+mn-lt"/>
          <a:ea typeface="+mn-ea"/>
          <a:cs typeface="+mn-cs"/>
        </a:defRPr>
      </a:lvl1pPr>
      <a:lvl2pPr marL="521468" indent="-178585" algn="l" defTabSz="685766" rtl="0" eaLnBrk="1" latinLnBrk="0" hangingPunct="1">
        <a:spcBef>
          <a:spcPts val="451"/>
        </a:spcBef>
        <a:buFont typeface="Arial" panose="020B0604020202020204" pitchFamily="34" charset="0"/>
        <a:buChar char="•"/>
        <a:defRPr sz="2100" kern="1200">
          <a:solidFill>
            <a:schemeClr val="tx1"/>
          </a:solidFill>
          <a:latin typeface="+mn-lt"/>
          <a:ea typeface="+mn-ea"/>
          <a:cs typeface="+mn-cs"/>
        </a:defRPr>
      </a:lvl2pPr>
      <a:lvl3pPr marL="769106" indent="-260591" algn="l" defTabSz="685766" rtl="0" eaLnBrk="1" latinLnBrk="0" hangingPunct="1">
        <a:spcBef>
          <a:spcPts val="451"/>
        </a:spcBef>
        <a:buSzPct val="50000"/>
        <a:buFont typeface="Wingdings" panose="05000000000000000000" pitchFamily="2" charset="2"/>
        <a:buChar char="q"/>
        <a:defRPr sz="1800" kern="1200">
          <a:solidFill>
            <a:schemeClr val="tx1"/>
          </a:solidFill>
          <a:latin typeface="+mn-lt"/>
          <a:ea typeface="+mn-ea"/>
          <a:cs typeface="+mn-cs"/>
        </a:defRPr>
      </a:lvl3pPr>
      <a:lvl4pPr marL="945308" indent="-176205" algn="l" defTabSz="685766" rtl="0" eaLnBrk="1" latinLnBrk="0" hangingPunct="1">
        <a:spcBef>
          <a:spcPct val="20000"/>
        </a:spcBef>
        <a:buSzPct val="50000"/>
        <a:buFont typeface="Courier New" panose="02070309020205020404" pitchFamily="49" charset="0"/>
        <a:buChar char="o"/>
        <a:tabLst>
          <a:tab pos="898878" algn="l"/>
        </a:tabLst>
        <a:defRPr sz="1500" kern="1200">
          <a:solidFill>
            <a:schemeClr val="tx1"/>
          </a:solidFill>
          <a:latin typeface="+mn-lt"/>
          <a:ea typeface="+mn-ea"/>
          <a:cs typeface="+mn-cs"/>
        </a:defRPr>
      </a:lvl4pPr>
      <a:lvl5pPr marL="1285811" indent="-257162" algn="l" defTabSz="685766" rtl="0" eaLnBrk="1" latinLnBrk="0" hangingPunct="1">
        <a:spcBef>
          <a:spcPts val="451"/>
        </a:spcBef>
        <a:buSzPct val="50000"/>
        <a:buFont typeface="Calibri" panose="020F0502020204030204" pitchFamily="34" charset="0"/>
        <a:buChar char="‒"/>
        <a:defRPr sz="1500" kern="1200">
          <a:solidFill>
            <a:schemeClr val="tx1"/>
          </a:solidFill>
          <a:latin typeface="+mn-lt"/>
          <a:ea typeface="+mn-ea"/>
          <a:cs typeface="+mn-cs"/>
        </a:defRPr>
      </a:lvl5pPr>
      <a:lvl6pPr marL="1885856" indent="-171442" algn="l" defTabSz="685766"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39" indent="-171442" algn="l" defTabSz="685766"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6"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6"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766" rtl="0" eaLnBrk="1" latinLnBrk="0" hangingPunct="1">
        <a:defRPr sz="1351" kern="1200">
          <a:solidFill>
            <a:schemeClr val="tx1"/>
          </a:solidFill>
          <a:latin typeface="+mn-lt"/>
          <a:ea typeface="+mn-ea"/>
          <a:cs typeface="+mn-cs"/>
        </a:defRPr>
      </a:lvl1pPr>
      <a:lvl2pPr marL="342883" algn="l" defTabSz="685766" rtl="0" eaLnBrk="1" latinLnBrk="0" hangingPunct="1">
        <a:defRPr sz="1351" kern="1200">
          <a:solidFill>
            <a:schemeClr val="tx1"/>
          </a:solidFill>
          <a:latin typeface="+mn-lt"/>
          <a:ea typeface="+mn-ea"/>
          <a:cs typeface="+mn-cs"/>
        </a:defRPr>
      </a:lvl2pPr>
      <a:lvl3pPr marL="685766" algn="l" defTabSz="685766" rtl="0" eaLnBrk="1" latinLnBrk="0" hangingPunct="1">
        <a:defRPr sz="1351" kern="1200">
          <a:solidFill>
            <a:schemeClr val="tx1"/>
          </a:solidFill>
          <a:latin typeface="+mn-lt"/>
          <a:ea typeface="+mn-ea"/>
          <a:cs typeface="+mn-cs"/>
        </a:defRPr>
      </a:lvl3pPr>
      <a:lvl4pPr marL="1028649" algn="l" defTabSz="685766" rtl="0" eaLnBrk="1" latinLnBrk="0" hangingPunct="1">
        <a:defRPr sz="1351" kern="1200">
          <a:solidFill>
            <a:schemeClr val="tx1"/>
          </a:solidFill>
          <a:latin typeface="+mn-lt"/>
          <a:ea typeface="+mn-ea"/>
          <a:cs typeface="+mn-cs"/>
        </a:defRPr>
      </a:lvl4pPr>
      <a:lvl5pPr marL="1371532" algn="l" defTabSz="685766" rtl="0" eaLnBrk="1" latinLnBrk="0" hangingPunct="1">
        <a:defRPr sz="1351" kern="1200">
          <a:solidFill>
            <a:schemeClr val="tx1"/>
          </a:solidFill>
          <a:latin typeface="+mn-lt"/>
          <a:ea typeface="+mn-ea"/>
          <a:cs typeface="+mn-cs"/>
        </a:defRPr>
      </a:lvl5pPr>
      <a:lvl6pPr marL="1714414" algn="l" defTabSz="685766" rtl="0" eaLnBrk="1" latinLnBrk="0" hangingPunct="1">
        <a:defRPr sz="1351" kern="1200">
          <a:solidFill>
            <a:schemeClr val="tx1"/>
          </a:solidFill>
          <a:latin typeface="+mn-lt"/>
          <a:ea typeface="+mn-ea"/>
          <a:cs typeface="+mn-cs"/>
        </a:defRPr>
      </a:lvl6pPr>
      <a:lvl7pPr marL="2057297" algn="l" defTabSz="685766" rtl="0" eaLnBrk="1" latinLnBrk="0" hangingPunct="1">
        <a:defRPr sz="1351" kern="1200">
          <a:solidFill>
            <a:schemeClr val="tx1"/>
          </a:solidFill>
          <a:latin typeface="+mn-lt"/>
          <a:ea typeface="+mn-ea"/>
          <a:cs typeface="+mn-cs"/>
        </a:defRPr>
      </a:lvl7pPr>
      <a:lvl8pPr marL="2400180" algn="l" defTabSz="685766" rtl="0" eaLnBrk="1" latinLnBrk="0" hangingPunct="1">
        <a:defRPr sz="1351" kern="1200">
          <a:solidFill>
            <a:schemeClr val="tx1"/>
          </a:solidFill>
          <a:latin typeface="+mn-lt"/>
          <a:ea typeface="+mn-ea"/>
          <a:cs typeface="+mn-cs"/>
        </a:defRPr>
      </a:lvl8pPr>
      <a:lvl9pPr marL="2743063" algn="l" defTabSz="685766" rtl="0" eaLnBrk="1" latinLnBrk="0" hangingPunct="1">
        <a:defRPr sz="1351"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8508"/>
            <a:ext cx="9144000" cy="707373"/>
          </a:xfrm>
          <a:prstGeom prst="rect">
            <a:avLst/>
          </a:prstGeom>
        </p:spPr>
        <p:txBody>
          <a:bodyPr vert="horz" lIns="91440" tIns="45720" rIns="91440" bIns="45720" rtlCol="0" anchor="ctr">
            <a:noAutofit/>
          </a:bodyPr>
          <a:lstStyle/>
          <a:p>
            <a:r>
              <a:rPr lang="en-US" dirty="0"/>
              <a:t>Click to edit Master title style</a:t>
            </a:r>
          </a:p>
        </p:txBody>
      </p:sp>
      <p:sp>
        <p:nvSpPr>
          <p:cNvPr id="5" name="Footer Placeholder 4"/>
          <p:cNvSpPr>
            <a:spLocks noGrp="1"/>
          </p:cNvSpPr>
          <p:nvPr>
            <p:ph type="ftr" sz="quarter" idx="3"/>
          </p:nvPr>
        </p:nvSpPr>
        <p:spPr>
          <a:xfrm>
            <a:off x="3028951" y="4767267"/>
            <a:ext cx="3086100" cy="273844"/>
          </a:xfrm>
          <a:prstGeom prst="rect">
            <a:avLst/>
          </a:prstGeom>
        </p:spPr>
        <p:txBody>
          <a:bodyPr vert="horz" lIns="91440" tIns="45720" rIns="91440" bIns="45720" rtlCol="0" anchor="ctr"/>
          <a:lstStyle>
            <a:lvl1pPr algn="ctr">
              <a:defRPr sz="675">
                <a:solidFill>
                  <a:schemeClr val="tx1">
                    <a:tint val="75000"/>
                  </a:schemeClr>
                </a:solidFill>
              </a:defRPr>
            </a:lvl1pPr>
          </a:lstStyle>
          <a:p>
            <a:r>
              <a:rPr lang="en-US" dirty="0">
                <a:solidFill>
                  <a:prstClr val="black">
                    <a:tint val="75000"/>
                  </a:prstClr>
                </a:solidFill>
              </a:rPr>
              <a:t>Medicare 101</a:t>
            </a:r>
          </a:p>
        </p:txBody>
      </p:sp>
      <p:sp>
        <p:nvSpPr>
          <p:cNvPr id="6" name="Slide Number Placeholder 5"/>
          <p:cNvSpPr>
            <a:spLocks noGrp="1"/>
          </p:cNvSpPr>
          <p:nvPr>
            <p:ph type="sldNum" sz="quarter" idx="4"/>
          </p:nvPr>
        </p:nvSpPr>
        <p:spPr>
          <a:xfrm>
            <a:off x="6457951" y="4767267"/>
            <a:ext cx="2057400" cy="273844"/>
          </a:xfrm>
          <a:prstGeom prst="rect">
            <a:avLst/>
          </a:prstGeom>
        </p:spPr>
        <p:txBody>
          <a:bodyPr vert="horz" lIns="91440" tIns="45720" rIns="91440" bIns="45720" rtlCol="0" anchor="ctr"/>
          <a:lstStyle>
            <a:lvl1pPr algn="r">
              <a:defRPr sz="675">
                <a:solidFill>
                  <a:schemeClr val="tx1">
                    <a:tint val="75000"/>
                  </a:schemeClr>
                </a:solidFill>
              </a:defRPr>
            </a:lvl1pPr>
          </a:lstStyle>
          <a:p>
            <a:fld id="{D3B75908-2BC4-4CCC-BE4B-63652A0FD379}" type="slidenum">
              <a:rPr lang="en-US" smtClean="0">
                <a:solidFill>
                  <a:prstClr val="black">
                    <a:tint val="75000"/>
                  </a:prstClr>
                </a:solidFill>
              </a:rPr>
              <a:pPr/>
              <a:t>‹#›</a:t>
            </a:fld>
            <a:endParaRPr lang="en-US" dirty="0">
              <a:solidFill>
                <a:prstClr val="black">
                  <a:tint val="75000"/>
                </a:prstClr>
              </a:solidFill>
            </a:endParaRPr>
          </a:p>
        </p:txBody>
      </p:sp>
      <p:sp>
        <p:nvSpPr>
          <p:cNvPr id="10" name="Text Placeholder 2"/>
          <p:cNvSpPr>
            <a:spLocks noGrp="1"/>
          </p:cNvSpPr>
          <p:nvPr>
            <p:ph type="body" idx="1"/>
          </p:nvPr>
        </p:nvSpPr>
        <p:spPr>
          <a:xfrm>
            <a:off x="628651" y="866278"/>
            <a:ext cx="7886700" cy="376644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3"/>
          <p:cNvSpPr>
            <a:spLocks noGrp="1"/>
          </p:cNvSpPr>
          <p:nvPr>
            <p:ph type="dt" sz="half" idx="2"/>
          </p:nvPr>
        </p:nvSpPr>
        <p:spPr>
          <a:xfrm>
            <a:off x="628651" y="4767267"/>
            <a:ext cx="2057400" cy="273844"/>
          </a:xfrm>
          <a:prstGeom prst="rect">
            <a:avLst/>
          </a:prstGeom>
        </p:spPr>
        <p:txBody>
          <a:bodyPr vert="horz" lIns="91440" tIns="45720" rIns="91440" bIns="45720" rtlCol="0" anchor="ctr"/>
          <a:lstStyle>
            <a:lvl1pPr algn="l">
              <a:defRPr sz="675">
                <a:solidFill>
                  <a:schemeClr val="tx1">
                    <a:tint val="75000"/>
                  </a:schemeClr>
                </a:solidFill>
              </a:defRPr>
            </a:lvl1pPr>
          </a:lstStyle>
          <a:p>
            <a:r>
              <a:rPr lang="en-US" dirty="0">
                <a:solidFill>
                  <a:prstClr val="black">
                    <a:tint val="75000"/>
                  </a:prstClr>
                </a:solidFill>
              </a:rPr>
              <a:t>July 2017</a:t>
            </a:r>
          </a:p>
        </p:txBody>
      </p:sp>
    </p:spTree>
    <p:extLst>
      <p:ext uri="{BB962C8B-B14F-4D97-AF65-F5344CB8AC3E}">
        <p14:creationId xmlns:p14="http://schemas.microsoft.com/office/powerpoint/2010/main" val="1905461388"/>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Lst>
  <p:hf hdr="0"/>
  <p:txStyles>
    <p:titleStyle>
      <a:lvl1pPr algn="ctr" defTabSz="514324" rtl="0" eaLnBrk="1" latinLnBrk="0" hangingPunct="1">
        <a:lnSpc>
          <a:spcPct val="90000"/>
        </a:lnSpc>
        <a:spcBef>
          <a:spcPct val="0"/>
        </a:spcBef>
        <a:buNone/>
        <a:defRPr sz="2700" b="1" kern="1200">
          <a:solidFill>
            <a:schemeClr val="bg1"/>
          </a:solidFill>
          <a:latin typeface="Calibri "/>
          <a:ea typeface="+mj-ea"/>
          <a:cs typeface="+mj-cs"/>
        </a:defRPr>
      </a:lvl1pPr>
    </p:titleStyle>
    <p:bodyStyle>
      <a:lvl1pPr marL="199123" indent="-199123" algn="l" defTabSz="514324" rtl="0" eaLnBrk="1" latinLnBrk="0" hangingPunct="1">
        <a:lnSpc>
          <a:spcPct val="100000"/>
        </a:lnSpc>
        <a:spcBef>
          <a:spcPts val="339"/>
        </a:spcBef>
        <a:buFont typeface="Wingdings" panose="05000000000000000000" pitchFamily="2" charset="2"/>
        <a:buChar char="§"/>
        <a:defRPr sz="2400" kern="1200">
          <a:solidFill>
            <a:schemeClr val="tx1"/>
          </a:solidFill>
          <a:latin typeface="+mn-lt"/>
          <a:ea typeface="+mn-ea"/>
          <a:cs typeface="+mn-cs"/>
        </a:defRPr>
      </a:lvl1pPr>
      <a:lvl2pPr marL="385745" indent="-163407" algn="l" defTabSz="514324" rtl="0" eaLnBrk="1" latinLnBrk="0" hangingPunct="1">
        <a:lnSpc>
          <a:spcPct val="100000"/>
        </a:lnSpc>
        <a:spcBef>
          <a:spcPts val="339"/>
        </a:spcBef>
        <a:buFont typeface="Arial" panose="020B0604020202020204" pitchFamily="34" charset="0"/>
        <a:buChar char="•"/>
        <a:defRPr sz="2100" kern="1200">
          <a:solidFill>
            <a:schemeClr val="tx1"/>
          </a:solidFill>
          <a:latin typeface="+mn-lt"/>
          <a:ea typeface="+mn-ea"/>
          <a:cs typeface="+mn-cs"/>
        </a:defRPr>
      </a:lvl2pPr>
      <a:lvl3pPr marL="584867" indent="-199123" algn="l" defTabSz="514324" rtl="0" eaLnBrk="1" latinLnBrk="0" hangingPunct="1">
        <a:lnSpc>
          <a:spcPct val="100000"/>
        </a:lnSpc>
        <a:spcBef>
          <a:spcPts val="339"/>
        </a:spcBef>
        <a:buSzPct val="50000"/>
        <a:buFont typeface="Wingdings" panose="05000000000000000000" pitchFamily="2" charset="2"/>
        <a:buChar char="q"/>
        <a:defRPr sz="2100" kern="1200">
          <a:solidFill>
            <a:schemeClr val="tx1"/>
          </a:solidFill>
          <a:latin typeface="+mn-lt"/>
          <a:ea typeface="+mn-ea"/>
          <a:cs typeface="+mn-cs"/>
        </a:defRPr>
      </a:lvl3pPr>
      <a:lvl4pPr marL="771487" indent="-165192" algn="l" defTabSz="514324" rtl="0" eaLnBrk="1" latinLnBrk="0" hangingPunct="1">
        <a:lnSpc>
          <a:spcPct val="100000"/>
        </a:lnSpc>
        <a:spcBef>
          <a:spcPts val="339"/>
        </a:spcBef>
        <a:buFont typeface="Calibri" panose="020F0502020204030204" pitchFamily="34" charset="0"/>
        <a:buChar char="–"/>
        <a:defRPr sz="1800" kern="1200">
          <a:solidFill>
            <a:schemeClr val="tx1"/>
          </a:solidFill>
          <a:latin typeface="+mn-lt"/>
          <a:ea typeface="+mn-ea"/>
          <a:cs typeface="+mn-cs"/>
        </a:defRPr>
      </a:lvl4pPr>
      <a:lvl5pPr marL="771487" indent="122332" algn="l" defTabSz="514324" rtl="0" eaLnBrk="1" latinLnBrk="0" hangingPunct="1">
        <a:lnSpc>
          <a:spcPct val="100000"/>
        </a:lnSpc>
        <a:spcBef>
          <a:spcPts val="339"/>
        </a:spcBef>
        <a:buFont typeface="Arial" panose="020B0604020202020204" pitchFamily="34" charset="0"/>
        <a:buChar char="•"/>
        <a:defRPr sz="1800" kern="1200">
          <a:solidFill>
            <a:schemeClr val="tx1"/>
          </a:solidFill>
          <a:latin typeface="+mn-lt"/>
          <a:ea typeface="+mn-ea"/>
          <a:cs typeface="+mn-cs"/>
        </a:defRPr>
      </a:lvl5pPr>
      <a:lvl6pPr marL="1414393" indent="-128582" algn="l" defTabSz="514324"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54" indent="-128582" algn="l" defTabSz="514324"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17" indent="-128582" algn="l" defTabSz="514324"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880" indent="-128582" algn="l" defTabSz="514324"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24" rtl="0" eaLnBrk="1" latinLnBrk="0" hangingPunct="1">
        <a:defRPr sz="1013" kern="1200">
          <a:solidFill>
            <a:schemeClr val="tx1"/>
          </a:solidFill>
          <a:latin typeface="+mn-lt"/>
          <a:ea typeface="+mn-ea"/>
          <a:cs typeface="+mn-cs"/>
        </a:defRPr>
      </a:lvl1pPr>
      <a:lvl2pPr marL="257162" algn="l" defTabSz="514324" rtl="0" eaLnBrk="1" latinLnBrk="0" hangingPunct="1">
        <a:defRPr sz="1013" kern="1200">
          <a:solidFill>
            <a:schemeClr val="tx1"/>
          </a:solidFill>
          <a:latin typeface="+mn-lt"/>
          <a:ea typeface="+mn-ea"/>
          <a:cs typeface="+mn-cs"/>
        </a:defRPr>
      </a:lvl2pPr>
      <a:lvl3pPr marL="514324" algn="l" defTabSz="514324" rtl="0" eaLnBrk="1" latinLnBrk="0" hangingPunct="1">
        <a:defRPr sz="1013" kern="1200">
          <a:solidFill>
            <a:schemeClr val="tx1"/>
          </a:solidFill>
          <a:latin typeface="+mn-lt"/>
          <a:ea typeface="+mn-ea"/>
          <a:cs typeface="+mn-cs"/>
        </a:defRPr>
      </a:lvl3pPr>
      <a:lvl4pPr marL="771487" algn="l" defTabSz="514324" rtl="0" eaLnBrk="1" latinLnBrk="0" hangingPunct="1">
        <a:defRPr sz="1013" kern="1200">
          <a:solidFill>
            <a:schemeClr val="tx1"/>
          </a:solidFill>
          <a:latin typeface="+mn-lt"/>
          <a:ea typeface="+mn-ea"/>
          <a:cs typeface="+mn-cs"/>
        </a:defRPr>
      </a:lvl4pPr>
      <a:lvl5pPr marL="1028649" algn="l" defTabSz="514324" rtl="0" eaLnBrk="1" latinLnBrk="0" hangingPunct="1">
        <a:defRPr sz="1013" kern="1200">
          <a:solidFill>
            <a:schemeClr val="tx1"/>
          </a:solidFill>
          <a:latin typeface="+mn-lt"/>
          <a:ea typeface="+mn-ea"/>
          <a:cs typeface="+mn-cs"/>
        </a:defRPr>
      </a:lvl5pPr>
      <a:lvl6pPr marL="1285811" algn="l" defTabSz="514324" rtl="0" eaLnBrk="1" latinLnBrk="0" hangingPunct="1">
        <a:defRPr sz="1013" kern="1200">
          <a:solidFill>
            <a:schemeClr val="tx1"/>
          </a:solidFill>
          <a:latin typeface="+mn-lt"/>
          <a:ea typeface="+mn-ea"/>
          <a:cs typeface="+mn-cs"/>
        </a:defRPr>
      </a:lvl6pPr>
      <a:lvl7pPr marL="1542973" algn="l" defTabSz="514324" rtl="0" eaLnBrk="1" latinLnBrk="0" hangingPunct="1">
        <a:defRPr sz="1013" kern="1200">
          <a:solidFill>
            <a:schemeClr val="tx1"/>
          </a:solidFill>
          <a:latin typeface="+mn-lt"/>
          <a:ea typeface="+mn-ea"/>
          <a:cs typeface="+mn-cs"/>
        </a:defRPr>
      </a:lvl7pPr>
      <a:lvl8pPr marL="1800135" algn="l" defTabSz="514324" rtl="0" eaLnBrk="1" latinLnBrk="0" hangingPunct="1">
        <a:defRPr sz="1013" kern="1200">
          <a:solidFill>
            <a:schemeClr val="tx1"/>
          </a:solidFill>
          <a:latin typeface="+mn-lt"/>
          <a:ea typeface="+mn-ea"/>
          <a:cs typeface="+mn-cs"/>
        </a:defRPr>
      </a:lvl8pPr>
      <a:lvl9pPr marL="2057297" algn="l" defTabSz="514324" rtl="0" eaLnBrk="1" latinLnBrk="0" hangingPunct="1">
        <a:defRPr sz="1013"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1" y="3"/>
            <a:ext cx="7886700" cy="713685"/>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628651" y="848230"/>
            <a:ext cx="7886700" cy="378449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1" y="4767267"/>
            <a:ext cx="2057400" cy="273844"/>
          </a:xfrm>
          <a:prstGeom prst="rect">
            <a:avLst/>
          </a:prstGeom>
        </p:spPr>
        <p:txBody>
          <a:bodyPr vert="horz" lIns="91440" tIns="45720" rIns="91440" bIns="45720" rtlCol="0" anchor="ctr"/>
          <a:lstStyle>
            <a:lvl1pPr algn="l">
              <a:defRPr sz="675">
                <a:solidFill>
                  <a:schemeClr val="tx1">
                    <a:tint val="75000"/>
                  </a:schemeClr>
                </a:solidFill>
              </a:defRPr>
            </a:lvl1pPr>
          </a:lstStyle>
          <a:p>
            <a:r>
              <a:rPr lang="en-US" dirty="0">
                <a:solidFill>
                  <a:prstClr val="black">
                    <a:tint val="75000"/>
                  </a:prstClr>
                </a:solidFill>
              </a:rPr>
              <a:t>July 2017</a:t>
            </a:r>
          </a:p>
        </p:txBody>
      </p:sp>
      <p:sp>
        <p:nvSpPr>
          <p:cNvPr id="5" name="Footer Placeholder 4"/>
          <p:cNvSpPr>
            <a:spLocks noGrp="1"/>
          </p:cNvSpPr>
          <p:nvPr>
            <p:ph type="ftr" sz="quarter" idx="3"/>
          </p:nvPr>
        </p:nvSpPr>
        <p:spPr>
          <a:xfrm>
            <a:off x="3028951" y="4767267"/>
            <a:ext cx="3086100" cy="273844"/>
          </a:xfrm>
          <a:prstGeom prst="rect">
            <a:avLst/>
          </a:prstGeom>
        </p:spPr>
        <p:txBody>
          <a:bodyPr vert="horz" lIns="91440" tIns="45720" rIns="91440" bIns="45720" rtlCol="0" anchor="ctr"/>
          <a:lstStyle>
            <a:lvl1pPr algn="ctr">
              <a:defRPr sz="675">
                <a:solidFill>
                  <a:schemeClr val="tx1">
                    <a:tint val="75000"/>
                  </a:schemeClr>
                </a:solidFill>
              </a:defRPr>
            </a:lvl1pPr>
          </a:lstStyle>
          <a:p>
            <a:r>
              <a:rPr lang="en-US" dirty="0">
                <a:solidFill>
                  <a:prstClr val="black">
                    <a:tint val="75000"/>
                  </a:prstClr>
                </a:solidFill>
              </a:rPr>
              <a:t>Medicare 101</a:t>
            </a:r>
          </a:p>
        </p:txBody>
      </p:sp>
      <p:sp>
        <p:nvSpPr>
          <p:cNvPr id="6" name="Slide Number Placeholder 5"/>
          <p:cNvSpPr>
            <a:spLocks noGrp="1"/>
          </p:cNvSpPr>
          <p:nvPr>
            <p:ph type="sldNum" sz="quarter" idx="4"/>
          </p:nvPr>
        </p:nvSpPr>
        <p:spPr>
          <a:xfrm>
            <a:off x="6457951" y="4767267"/>
            <a:ext cx="2057400" cy="273844"/>
          </a:xfrm>
          <a:prstGeom prst="rect">
            <a:avLst/>
          </a:prstGeom>
        </p:spPr>
        <p:txBody>
          <a:bodyPr vert="horz" lIns="91440" tIns="45720" rIns="91440" bIns="45720" rtlCol="0" anchor="ctr"/>
          <a:lstStyle>
            <a:lvl1pPr algn="r">
              <a:defRPr sz="675">
                <a:solidFill>
                  <a:schemeClr val="tx1">
                    <a:tint val="75000"/>
                  </a:schemeClr>
                </a:solidFill>
              </a:defRPr>
            </a:lvl1pPr>
          </a:lstStyle>
          <a:p>
            <a:fld id="{D60A6685-DBF6-4C41-A0CC-AA9EA7A85A2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18416189"/>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Lst>
  <p:hf hdr="0"/>
  <p:txStyles>
    <p:titleStyle>
      <a:lvl1pPr algn="ctr" defTabSz="514324" rtl="0" eaLnBrk="1" latinLnBrk="0" hangingPunct="1">
        <a:lnSpc>
          <a:spcPct val="90000"/>
        </a:lnSpc>
        <a:spcBef>
          <a:spcPct val="0"/>
        </a:spcBef>
        <a:buNone/>
        <a:defRPr sz="2700" b="1" kern="1200">
          <a:solidFill>
            <a:schemeClr val="tx1"/>
          </a:solidFill>
          <a:latin typeface="+mn-lt"/>
          <a:ea typeface="+mj-ea"/>
          <a:cs typeface="+mj-cs"/>
        </a:defRPr>
      </a:lvl1pPr>
    </p:titleStyle>
    <p:bodyStyle>
      <a:lvl1pPr marL="199123" indent="-199123" algn="l" defTabSz="514324" rtl="0" eaLnBrk="1" latinLnBrk="0" hangingPunct="1">
        <a:lnSpc>
          <a:spcPct val="100000"/>
        </a:lnSpc>
        <a:spcBef>
          <a:spcPts val="339"/>
        </a:spcBef>
        <a:buFont typeface="Wingdings" panose="05000000000000000000" pitchFamily="2" charset="2"/>
        <a:buChar char="§"/>
        <a:defRPr sz="2400" kern="1200">
          <a:solidFill>
            <a:schemeClr val="tx1"/>
          </a:solidFill>
          <a:latin typeface="+mn-lt"/>
          <a:ea typeface="+mn-ea"/>
          <a:cs typeface="+mn-cs"/>
        </a:defRPr>
      </a:lvl1pPr>
      <a:lvl2pPr marL="350919" indent="-128582" algn="l" defTabSz="514324" rtl="0" eaLnBrk="1" latinLnBrk="0" hangingPunct="1">
        <a:lnSpc>
          <a:spcPct val="100000"/>
        </a:lnSpc>
        <a:spcBef>
          <a:spcPts val="339"/>
        </a:spcBef>
        <a:buFont typeface="Arial" panose="020B0604020202020204" pitchFamily="34" charset="0"/>
        <a:buChar char="•"/>
        <a:defRPr sz="2100" kern="1200">
          <a:solidFill>
            <a:schemeClr val="tx1"/>
          </a:solidFill>
          <a:latin typeface="+mn-lt"/>
          <a:ea typeface="+mn-ea"/>
          <a:cs typeface="+mn-cs"/>
        </a:defRPr>
      </a:lvl2pPr>
      <a:lvl3pPr marL="479501" indent="-126795" algn="l" defTabSz="514324" rtl="0" eaLnBrk="1" latinLnBrk="0" hangingPunct="1">
        <a:lnSpc>
          <a:spcPct val="100000"/>
        </a:lnSpc>
        <a:spcBef>
          <a:spcPts val="339"/>
        </a:spcBef>
        <a:buSzPct val="50000"/>
        <a:buFont typeface="Wingdings" panose="05000000000000000000" pitchFamily="2" charset="2"/>
        <a:buChar char="q"/>
        <a:defRPr sz="2100" i="0" kern="1200">
          <a:solidFill>
            <a:schemeClr val="tx1"/>
          </a:solidFill>
          <a:latin typeface="+mn-lt"/>
          <a:ea typeface="+mn-ea"/>
          <a:cs typeface="+mn-cs"/>
        </a:defRPr>
      </a:lvl3pPr>
      <a:lvl4pPr marL="514324" indent="198230" algn="l" defTabSz="514324" rtl="0" eaLnBrk="1" latinLnBrk="0" hangingPunct="1">
        <a:lnSpc>
          <a:spcPct val="100000"/>
        </a:lnSpc>
        <a:spcBef>
          <a:spcPts val="339"/>
        </a:spcBef>
        <a:buFont typeface="Calibri" panose="020F0502020204030204" pitchFamily="34" charset="0"/>
        <a:buChar char="–"/>
        <a:defRPr sz="1800" i="0" kern="1200">
          <a:solidFill>
            <a:schemeClr val="tx1"/>
          </a:solidFill>
          <a:latin typeface="+mn-lt"/>
          <a:ea typeface="+mn-ea"/>
          <a:cs typeface="+mn-cs"/>
        </a:defRPr>
      </a:lvl4pPr>
      <a:lvl5pPr marL="865244" indent="-151799" algn="l" defTabSz="514324" rtl="0" eaLnBrk="1" latinLnBrk="0" hangingPunct="1">
        <a:lnSpc>
          <a:spcPct val="100000"/>
        </a:lnSpc>
        <a:spcBef>
          <a:spcPts val="339"/>
        </a:spcBef>
        <a:buFont typeface="Arial" panose="020B0604020202020204" pitchFamily="34" charset="0"/>
        <a:buChar char="•"/>
        <a:defRPr sz="1800" i="0" kern="1200">
          <a:solidFill>
            <a:schemeClr val="tx1"/>
          </a:solidFill>
          <a:latin typeface="+mn-lt"/>
          <a:ea typeface="+mn-ea"/>
          <a:cs typeface="+mn-cs"/>
        </a:defRPr>
      </a:lvl5pPr>
      <a:lvl6pPr marL="1414393" indent="-128582" algn="l" defTabSz="514324"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54" indent="-128582" algn="l" defTabSz="514324"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17" indent="-128582" algn="l" defTabSz="514324"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880" indent="-128582" algn="l" defTabSz="514324"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24" rtl="0" eaLnBrk="1" latinLnBrk="0" hangingPunct="1">
        <a:defRPr sz="1013" kern="1200">
          <a:solidFill>
            <a:schemeClr val="tx1"/>
          </a:solidFill>
          <a:latin typeface="+mn-lt"/>
          <a:ea typeface="+mn-ea"/>
          <a:cs typeface="+mn-cs"/>
        </a:defRPr>
      </a:lvl1pPr>
      <a:lvl2pPr marL="257162" algn="l" defTabSz="514324" rtl="0" eaLnBrk="1" latinLnBrk="0" hangingPunct="1">
        <a:defRPr sz="1013" kern="1200">
          <a:solidFill>
            <a:schemeClr val="tx1"/>
          </a:solidFill>
          <a:latin typeface="+mn-lt"/>
          <a:ea typeface="+mn-ea"/>
          <a:cs typeface="+mn-cs"/>
        </a:defRPr>
      </a:lvl2pPr>
      <a:lvl3pPr marL="514324" algn="l" defTabSz="514324" rtl="0" eaLnBrk="1" latinLnBrk="0" hangingPunct="1">
        <a:defRPr sz="1013" kern="1200">
          <a:solidFill>
            <a:schemeClr val="tx1"/>
          </a:solidFill>
          <a:latin typeface="+mn-lt"/>
          <a:ea typeface="+mn-ea"/>
          <a:cs typeface="+mn-cs"/>
        </a:defRPr>
      </a:lvl3pPr>
      <a:lvl4pPr marL="771487" algn="l" defTabSz="514324" rtl="0" eaLnBrk="1" latinLnBrk="0" hangingPunct="1">
        <a:defRPr sz="1013" kern="1200">
          <a:solidFill>
            <a:schemeClr val="tx1"/>
          </a:solidFill>
          <a:latin typeface="+mn-lt"/>
          <a:ea typeface="+mn-ea"/>
          <a:cs typeface="+mn-cs"/>
        </a:defRPr>
      </a:lvl4pPr>
      <a:lvl5pPr marL="1028649" algn="l" defTabSz="514324" rtl="0" eaLnBrk="1" latinLnBrk="0" hangingPunct="1">
        <a:defRPr sz="1013" kern="1200">
          <a:solidFill>
            <a:schemeClr val="tx1"/>
          </a:solidFill>
          <a:latin typeface="+mn-lt"/>
          <a:ea typeface="+mn-ea"/>
          <a:cs typeface="+mn-cs"/>
        </a:defRPr>
      </a:lvl5pPr>
      <a:lvl6pPr marL="1285811" algn="l" defTabSz="514324" rtl="0" eaLnBrk="1" latinLnBrk="0" hangingPunct="1">
        <a:defRPr sz="1013" kern="1200">
          <a:solidFill>
            <a:schemeClr val="tx1"/>
          </a:solidFill>
          <a:latin typeface="+mn-lt"/>
          <a:ea typeface="+mn-ea"/>
          <a:cs typeface="+mn-cs"/>
        </a:defRPr>
      </a:lvl6pPr>
      <a:lvl7pPr marL="1542973" algn="l" defTabSz="514324" rtl="0" eaLnBrk="1" latinLnBrk="0" hangingPunct="1">
        <a:defRPr sz="1013" kern="1200">
          <a:solidFill>
            <a:schemeClr val="tx1"/>
          </a:solidFill>
          <a:latin typeface="+mn-lt"/>
          <a:ea typeface="+mn-ea"/>
          <a:cs typeface="+mn-cs"/>
        </a:defRPr>
      </a:lvl7pPr>
      <a:lvl8pPr marL="1800135" algn="l" defTabSz="514324" rtl="0" eaLnBrk="1" latinLnBrk="0" hangingPunct="1">
        <a:defRPr sz="1013" kern="1200">
          <a:solidFill>
            <a:schemeClr val="tx1"/>
          </a:solidFill>
          <a:latin typeface="+mn-lt"/>
          <a:ea typeface="+mn-ea"/>
          <a:cs typeface="+mn-cs"/>
        </a:defRPr>
      </a:lvl8pPr>
      <a:lvl9pPr marL="2057297" algn="l" defTabSz="514324" rtl="0" eaLnBrk="1" latinLnBrk="0" hangingPunct="1">
        <a:defRPr sz="1013"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8508"/>
            <a:ext cx="9144000" cy="719405"/>
          </a:xfrm>
          <a:prstGeom prst="rect">
            <a:avLst/>
          </a:prstGeom>
        </p:spPr>
        <p:txBody>
          <a:bodyPr vert="horz" lIns="91440" tIns="45720" rIns="91440" bIns="45720" rtlCol="0" anchor="ctr">
            <a:noAutofit/>
          </a:bodyPr>
          <a:lstStyle/>
          <a:p>
            <a:r>
              <a:rPr lang="en-US" dirty="0"/>
              <a:t>Click edit Master title style</a:t>
            </a:r>
          </a:p>
        </p:txBody>
      </p:sp>
      <p:sp>
        <p:nvSpPr>
          <p:cNvPr id="5" name="Footer Placeholder 4"/>
          <p:cNvSpPr>
            <a:spLocks noGrp="1"/>
          </p:cNvSpPr>
          <p:nvPr>
            <p:ph type="ftr" sz="quarter" idx="3"/>
          </p:nvPr>
        </p:nvSpPr>
        <p:spPr>
          <a:xfrm>
            <a:off x="3028951" y="4767267"/>
            <a:ext cx="3086100" cy="273844"/>
          </a:xfrm>
          <a:prstGeom prst="rect">
            <a:avLst/>
          </a:prstGeom>
        </p:spPr>
        <p:txBody>
          <a:bodyPr vert="horz" lIns="91440" tIns="45720" rIns="91440" bIns="45720" rtlCol="0" anchor="ctr"/>
          <a:lstStyle>
            <a:lvl1pPr algn="ctr">
              <a:defRPr sz="675">
                <a:solidFill>
                  <a:schemeClr val="tx1">
                    <a:tint val="75000"/>
                  </a:schemeClr>
                </a:solidFill>
              </a:defRPr>
            </a:lvl1pPr>
          </a:lstStyle>
          <a:p>
            <a:r>
              <a:rPr lang="en-US" dirty="0">
                <a:solidFill>
                  <a:prstClr val="black">
                    <a:tint val="75000"/>
                  </a:prstClr>
                </a:solidFill>
              </a:rPr>
              <a:t>Medicare 101</a:t>
            </a:r>
          </a:p>
        </p:txBody>
      </p:sp>
      <p:sp>
        <p:nvSpPr>
          <p:cNvPr id="6" name="Slide Number Placeholder 5"/>
          <p:cNvSpPr>
            <a:spLocks noGrp="1"/>
          </p:cNvSpPr>
          <p:nvPr>
            <p:ph type="sldNum" sz="quarter" idx="4"/>
          </p:nvPr>
        </p:nvSpPr>
        <p:spPr>
          <a:xfrm>
            <a:off x="6457951" y="4767267"/>
            <a:ext cx="2057400" cy="273844"/>
          </a:xfrm>
          <a:prstGeom prst="rect">
            <a:avLst/>
          </a:prstGeom>
        </p:spPr>
        <p:txBody>
          <a:bodyPr vert="horz" lIns="91440" tIns="45720" rIns="91440" bIns="45720" rtlCol="0" anchor="ctr"/>
          <a:lstStyle>
            <a:lvl1pPr algn="r">
              <a:defRPr sz="675">
                <a:solidFill>
                  <a:schemeClr val="tx1">
                    <a:tint val="75000"/>
                  </a:schemeClr>
                </a:solidFill>
              </a:defRPr>
            </a:lvl1pPr>
          </a:lstStyle>
          <a:p>
            <a:fld id="{D3B75908-2BC4-4CCC-BE4B-63652A0FD379}" type="slidenum">
              <a:rPr lang="en-US" smtClean="0">
                <a:solidFill>
                  <a:prstClr val="black">
                    <a:tint val="75000"/>
                  </a:prstClr>
                </a:solidFill>
              </a:rPr>
              <a:pPr/>
              <a:t>‹#›</a:t>
            </a:fld>
            <a:endParaRPr lang="en-US" dirty="0">
              <a:solidFill>
                <a:prstClr val="black">
                  <a:tint val="75000"/>
                </a:prstClr>
              </a:solidFill>
            </a:endParaRPr>
          </a:p>
        </p:txBody>
      </p:sp>
      <p:sp>
        <p:nvSpPr>
          <p:cNvPr id="10" name="Text Placeholder 2"/>
          <p:cNvSpPr>
            <a:spLocks noGrp="1"/>
          </p:cNvSpPr>
          <p:nvPr>
            <p:ph type="body" idx="1"/>
          </p:nvPr>
        </p:nvSpPr>
        <p:spPr>
          <a:xfrm>
            <a:off x="628651" y="782053"/>
            <a:ext cx="7886700" cy="3850670"/>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3"/>
          <p:cNvSpPr>
            <a:spLocks noGrp="1"/>
          </p:cNvSpPr>
          <p:nvPr>
            <p:ph type="dt" sz="half" idx="2"/>
          </p:nvPr>
        </p:nvSpPr>
        <p:spPr>
          <a:xfrm>
            <a:off x="628651" y="4767267"/>
            <a:ext cx="2057400" cy="273844"/>
          </a:xfrm>
          <a:prstGeom prst="rect">
            <a:avLst/>
          </a:prstGeom>
        </p:spPr>
        <p:txBody>
          <a:bodyPr vert="horz" lIns="91440" tIns="45720" rIns="91440" bIns="45720" rtlCol="0" anchor="ctr"/>
          <a:lstStyle>
            <a:lvl1pPr algn="l">
              <a:defRPr sz="675">
                <a:solidFill>
                  <a:schemeClr val="tx1">
                    <a:tint val="75000"/>
                  </a:schemeClr>
                </a:solidFill>
              </a:defRPr>
            </a:lvl1pPr>
          </a:lstStyle>
          <a:p>
            <a:r>
              <a:rPr lang="en-US" dirty="0">
                <a:solidFill>
                  <a:prstClr val="black">
                    <a:tint val="75000"/>
                  </a:prstClr>
                </a:solidFill>
              </a:rPr>
              <a:t>July 2017</a:t>
            </a:r>
          </a:p>
        </p:txBody>
      </p:sp>
    </p:spTree>
    <p:extLst>
      <p:ext uri="{BB962C8B-B14F-4D97-AF65-F5344CB8AC3E}">
        <p14:creationId xmlns:p14="http://schemas.microsoft.com/office/powerpoint/2010/main" val="3661407213"/>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823" r:id="rId8"/>
    <p:sldLayoutId id="2147483824" r:id="rId9"/>
  </p:sldLayoutIdLst>
  <p:hf hdr="0"/>
  <p:txStyles>
    <p:titleStyle>
      <a:lvl1pPr algn="ctr" defTabSz="514324" rtl="0" eaLnBrk="1" latinLnBrk="0" hangingPunct="1">
        <a:lnSpc>
          <a:spcPct val="90000"/>
        </a:lnSpc>
        <a:spcBef>
          <a:spcPct val="0"/>
        </a:spcBef>
        <a:buNone/>
        <a:defRPr sz="2700" b="1" kern="1200">
          <a:solidFill>
            <a:schemeClr val="bg1"/>
          </a:solidFill>
          <a:latin typeface="Calibri "/>
          <a:ea typeface="+mj-ea"/>
          <a:cs typeface="+mj-cs"/>
        </a:defRPr>
      </a:lvl1pPr>
    </p:titleStyle>
    <p:bodyStyle>
      <a:lvl1pPr marL="216684" indent="-216684" algn="l" defTabSz="514324" rtl="0" eaLnBrk="1" latinLnBrk="0" hangingPunct="1">
        <a:lnSpc>
          <a:spcPct val="100000"/>
        </a:lnSpc>
        <a:spcBef>
          <a:spcPts val="451"/>
        </a:spcBef>
        <a:buFont typeface="Wingdings" panose="05000000000000000000" pitchFamily="2" charset="2"/>
        <a:buChar char="§"/>
        <a:defRPr sz="2400" kern="1200">
          <a:solidFill>
            <a:schemeClr val="tx1"/>
          </a:solidFill>
          <a:latin typeface="+mn-lt"/>
          <a:ea typeface="+mn-ea"/>
          <a:cs typeface="+mn-cs"/>
        </a:defRPr>
      </a:lvl1pPr>
      <a:lvl2pPr marL="469083" indent="-210731" algn="l" defTabSz="514324" rtl="0" eaLnBrk="1" latinLnBrk="0" hangingPunct="1">
        <a:lnSpc>
          <a:spcPct val="100000"/>
        </a:lnSpc>
        <a:spcBef>
          <a:spcPts val="451"/>
        </a:spcBef>
        <a:buFont typeface="Arial" panose="020B0604020202020204" pitchFamily="34" charset="0"/>
        <a:buChar char="•"/>
        <a:defRPr sz="2100" kern="1200">
          <a:solidFill>
            <a:schemeClr val="tx1"/>
          </a:solidFill>
          <a:latin typeface="+mn-lt"/>
          <a:ea typeface="+mn-ea"/>
          <a:cs typeface="+mn-cs"/>
        </a:defRPr>
      </a:lvl2pPr>
      <a:lvl3pPr marL="685766" indent="-216684" algn="l" defTabSz="514324" rtl="0" eaLnBrk="1" latinLnBrk="0" hangingPunct="1">
        <a:lnSpc>
          <a:spcPct val="100000"/>
        </a:lnSpc>
        <a:spcBef>
          <a:spcPts val="451"/>
        </a:spcBef>
        <a:buSzPct val="50000"/>
        <a:buFont typeface="Wingdings" panose="05000000000000000000" pitchFamily="2" charset="2"/>
        <a:buChar char="q"/>
        <a:defRPr sz="2100" kern="1200">
          <a:solidFill>
            <a:schemeClr val="tx1"/>
          </a:solidFill>
          <a:latin typeface="+mn-lt"/>
          <a:ea typeface="+mn-ea"/>
          <a:cs typeface="+mn-cs"/>
        </a:defRPr>
      </a:lvl3pPr>
      <a:lvl4pPr marL="944119" indent="-216684" algn="l" defTabSz="514324" rtl="0" eaLnBrk="1" latinLnBrk="0" hangingPunct="1">
        <a:lnSpc>
          <a:spcPct val="100000"/>
        </a:lnSpc>
        <a:spcBef>
          <a:spcPts val="451"/>
        </a:spcBef>
        <a:buFont typeface="Calibri" panose="020F0502020204030204" pitchFamily="34" charset="0"/>
        <a:buChar char="–"/>
        <a:defRPr sz="1800" kern="1200">
          <a:solidFill>
            <a:schemeClr val="tx1"/>
          </a:solidFill>
          <a:latin typeface="+mn-lt"/>
          <a:ea typeface="+mn-ea"/>
          <a:cs typeface="+mn-cs"/>
        </a:defRPr>
      </a:lvl4pPr>
      <a:lvl5pPr marL="944119" indent="169061" algn="l" defTabSz="514324" rtl="0" eaLnBrk="1" latinLnBrk="0" hangingPunct="1">
        <a:lnSpc>
          <a:spcPct val="100000"/>
        </a:lnSpc>
        <a:spcBef>
          <a:spcPts val="451"/>
        </a:spcBef>
        <a:buFont typeface="Arial" panose="020B0604020202020204" pitchFamily="34" charset="0"/>
        <a:buChar char="•"/>
        <a:defRPr sz="1800" kern="1200">
          <a:solidFill>
            <a:schemeClr val="tx1"/>
          </a:solidFill>
          <a:latin typeface="+mn-lt"/>
          <a:ea typeface="+mn-ea"/>
          <a:cs typeface="+mn-cs"/>
        </a:defRPr>
      </a:lvl5pPr>
      <a:lvl6pPr marL="1414393" indent="-128582" algn="l" defTabSz="514324"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54" indent="-128582" algn="l" defTabSz="514324"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17" indent="-128582" algn="l" defTabSz="514324"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880" indent="-128582" algn="l" defTabSz="514324"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24" rtl="0" eaLnBrk="1" latinLnBrk="0" hangingPunct="1">
        <a:defRPr sz="1013" kern="1200">
          <a:solidFill>
            <a:schemeClr val="tx1"/>
          </a:solidFill>
          <a:latin typeface="+mn-lt"/>
          <a:ea typeface="+mn-ea"/>
          <a:cs typeface="+mn-cs"/>
        </a:defRPr>
      </a:lvl1pPr>
      <a:lvl2pPr marL="257162" algn="l" defTabSz="514324" rtl="0" eaLnBrk="1" latinLnBrk="0" hangingPunct="1">
        <a:defRPr sz="1013" kern="1200">
          <a:solidFill>
            <a:schemeClr val="tx1"/>
          </a:solidFill>
          <a:latin typeface="+mn-lt"/>
          <a:ea typeface="+mn-ea"/>
          <a:cs typeface="+mn-cs"/>
        </a:defRPr>
      </a:lvl2pPr>
      <a:lvl3pPr marL="514324" algn="l" defTabSz="514324" rtl="0" eaLnBrk="1" latinLnBrk="0" hangingPunct="1">
        <a:defRPr sz="1013" kern="1200">
          <a:solidFill>
            <a:schemeClr val="tx1"/>
          </a:solidFill>
          <a:latin typeface="+mn-lt"/>
          <a:ea typeface="+mn-ea"/>
          <a:cs typeface="+mn-cs"/>
        </a:defRPr>
      </a:lvl3pPr>
      <a:lvl4pPr marL="771487" algn="l" defTabSz="514324" rtl="0" eaLnBrk="1" latinLnBrk="0" hangingPunct="1">
        <a:defRPr sz="1013" kern="1200">
          <a:solidFill>
            <a:schemeClr val="tx1"/>
          </a:solidFill>
          <a:latin typeface="+mn-lt"/>
          <a:ea typeface="+mn-ea"/>
          <a:cs typeface="+mn-cs"/>
        </a:defRPr>
      </a:lvl4pPr>
      <a:lvl5pPr marL="1028649" algn="l" defTabSz="514324" rtl="0" eaLnBrk="1" latinLnBrk="0" hangingPunct="1">
        <a:defRPr sz="1013" kern="1200">
          <a:solidFill>
            <a:schemeClr val="tx1"/>
          </a:solidFill>
          <a:latin typeface="+mn-lt"/>
          <a:ea typeface="+mn-ea"/>
          <a:cs typeface="+mn-cs"/>
        </a:defRPr>
      </a:lvl5pPr>
      <a:lvl6pPr marL="1285811" algn="l" defTabSz="514324" rtl="0" eaLnBrk="1" latinLnBrk="0" hangingPunct="1">
        <a:defRPr sz="1013" kern="1200">
          <a:solidFill>
            <a:schemeClr val="tx1"/>
          </a:solidFill>
          <a:latin typeface="+mn-lt"/>
          <a:ea typeface="+mn-ea"/>
          <a:cs typeface="+mn-cs"/>
        </a:defRPr>
      </a:lvl6pPr>
      <a:lvl7pPr marL="1542973" algn="l" defTabSz="514324" rtl="0" eaLnBrk="1" latinLnBrk="0" hangingPunct="1">
        <a:defRPr sz="1013" kern="1200">
          <a:solidFill>
            <a:schemeClr val="tx1"/>
          </a:solidFill>
          <a:latin typeface="+mn-lt"/>
          <a:ea typeface="+mn-ea"/>
          <a:cs typeface="+mn-cs"/>
        </a:defRPr>
      </a:lvl7pPr>
      <a:lvl8pPr marL="1800135" algn="l" defTabSz="514324" rtl="0" eaLnBrk="1" latinLnBrk="0" hangingPunct="1">
        <a:defRPr sz="1013" kern="1200">
          <a:solidFill>
            <a:schemeClr val="tx1"/>
          </a:solidFill>
          <a:latin typeface="+mn-lt"/>
          <a:ea typeface="+mn-ea"/>
          <a:cs typeface="+mn-cs"/>
        </a:defRPr>
      </a:lvl8pPr>
      <a:lvl9pPr marL="2057297" algn="l" defTabSz="514324" rtl="0" eaLnBrk="1" latinLnBrk="0" hangingPunct="1">
        <a:defRPr sz="1013"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8510"/>
            <a:ext cx="9144000" cy="767531"/>
          </a:xfrm>
          <a:prstGeom prst="rect">
            <a:avLst/>
          </a:prstGeom>
        </p:spPr>
        <p:txBody>
          <a:bodyPr vert="horz" lIns="91440" tIns="45720" rIns="91440" bIns="45720" rtlCol="0" anchor="ctr">
            <a:noAutofit/>
          </a:bodyPr>
          <a:lstStyle/>
          <a:p>
            <a:r>
              <a:rPr lang="en-US" dirty="0"/>
              <a:t>Click to edit Master title style</a:t>
            </a:r>
          </a:p>
        </p:txBody>
      </p:sp>
      <p:sp>
        <p:nvSpPr>
          <p:cNvPr id="5" name="Footer Placeholder 4"/>
          <p:cNvSpPr>
            <a:spLocks noGrp="1"/>
          </p:cNvSpPr>
          <p:nvPr>
            <p:ph type="ftr" sz="quarter" idx="3"/>
          </p:nvPr>
        </p:nvSpPr>
        <p:spPr>
          <a:xfrm>
            <a:off x="3028951" y="4767267"/>
            <a:ext cx="3086100" cy="273844"/>
          </a:xfrm>
          <a:prstGeom prst="rect">
            <a:avLst/>
          </a:prstGeom>
        </p:spPr>
        <p:txBody>
          <a:bodyPr vert="horz" lIns="91440" tIns="45720" rIns="91440" bIns="45720" rtlCol="0" anchor="ctr"/>
          <a:lstStyle>
            <a:lvl1pPr algn="ctr">
              <a:defRPr sz="675">
                <a:solidFill>
                  <a:schemeClr val="tx1">
                    <a:tint val="75000"/>
                  </a:schemeClr>
                </a:solidFill>
              </a:defRPr>
            </a:lvl1pPr>
          </a:lstStyle>
          <a:p>
            <a:r>
              <a:rPr lang="en-US" dirty="0">
                <a:solidFill>
                  <a:prstClr val="black">
                    <a:tint val="75000"/>
                  </a:prstClr>
                </a:solidFill>
              </a:rPr>
              <a:t>Medicare 101</a:t>
            </a:r>
          </a:p>
        </p:txBody>
      </p:sp>
      <p:sp>
        <p:nvSpPr>
          <p:cNvPr id="6" name="Slide Number Placeholder 5"/>
          <p:cNvSpPr>
            <a:spLocks noGrp="1"/>
          </p:cNvSpPr>
          <p:nvPr>
            <p:ph type="sldNum" sz="quarter" idx="4"/>
          </p:nvPr>
        </p:nvSpPr>
        <p:spPr>
          <a:xfrm>
            <a:off x="6457951" y="4767267"/>
            <a:ext cx="2057400" cy="273844"/>
          </a:xfrm>
          <a:prstGeom prst="rect">
            <a:avLst/>
          </a:prstGeom>
        </p:spPr>
        <p:txBody>
          <a:bodyPr vert="horz" lIns="91440" tIns="45720" rIns="91440" bIns="45720" rtlCol="0" anchor="ctr"/>
          <a:lstStyle>
            <a:lvl1pPr algn="r">
              <a:defRPr sz="675">
                <a:solidFill>
                  <a:schemeClr val="tx1">
                    <a:tint val="75000"/>
                  </a:schemeClr>
                </a:solidFill>
              </a:defRPr>
            </a:lvl1pPr>
          </a:lstStyle>
          <a:p>
            <a:fld id="{D3B75908-2BC4-4CCC-BE4B-63652A0FD379}" type="slidenum">
              <a:rPr lang="en-US" smtClean="0">
                <a:solidFill>
                  <a:prstClr val="black">
                    <a:tint val="75000"/>
                  </a:prstClr>
                </a:solidFill>
              </a:rPr>
              <a:pPr/>
              <a:t>‹#›</a:t>
            </a:fld>
            <a:endParaRPr lang="en-US" dirty="0">
              <a:solidFill>
                <a:prstClr val="black">
                  <a:tint val="75000"/>
                </a:prstClr>
              </a:solidFill>
            </a:endParaRPr>
          </a:p>
        </p:txBody>
      </p:sp>
      <p:sp>
        <p:nvSpPr>
          <p:cNvPr id="10" name="Text Placeholder 2"/>
          <p:cNvSpPr>
            <a:spLocks noGrp="1"/>
          </p:cNvSpPr>
          <p:nvPr>
            <p:ph type="body" idx="1"/>
          </p:nvPr>
        </p:nvSpPr>
        <p:spPr>
          <a:xfrm>
            <a:off x="628651" y="866278"/>
            <a:ext cx="7886700" cy="376644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3"/>
          <p:cNvSpPr>
            <a:spLocks noGrp="1"/>
          </p:cNvSpPr>
          <p:nvPr>
            <p:ph type="dt" sz="half" idx="2"/>
          </p:nvPr>
        </p:nvSpPr>
        <p:spPr>
          <a:xfrm>
            <a:off x="628651" y="4767267"/>
            <a:ext cx="2057400" cy="273844"/>
          </a:xfrm>
          <a:prstGeom prst="rect">
            <a:avLst/>
          </a:prstGeom>
        </p:spPr>
        <p:txBody>
          <a:bodyPr vert="horz" lIns="91440" tIns="45720" rIns="91440" bIns="45720" rtlCol="0" anchor="ctr"/>
          <a:lstStyle>
            <a:lvl1pPr algn="l">
              <a:defRPr sz="675">
                <a:solidFill>
                  <a:schemeClr val="tx1">
                    <a:tint val="75000"/>
                  </a:schemeClr>
                </a:solidFill>
              </a:defRPr>
            </a:lvl1pPr>
          </a:lstStyle>
          <a:p>
            <a:r>
              <a:rPr lang="en-US" dirty="0">
                <a:solidFill>
                  <a:prstClr val="black">
                    <a:tint val="75000"/>
                  </a:prstClr>
                </a:solidFill>
              </a:rPr>
              <a:t>July 2017</a:t>
            </a:r>
          </a:p>
        </p:txBody>
      </p:sp>
    </p:spTree>
    <p:extLst>
      <p:ext uri="{BB962C8B-B14F-4D97-AF65-F5344CB8AC3E}">
        <p14:creationId xmlns:p14="http://schemas.microsoft.com/office/powerpoint/2010/main" val="1230968892"/>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825" r:id="rId8"/>
    <p:sldLayoutId id="2147483826" r:id="rId9"/>
  </p:sldLayoutIdLst>
  <p:hf hdr="0"/>
  <p:txStyles>
    <p:titleStyle>
      <a:lvl1pPr algn="ctr" defTabSz="514324" rtl="0" eaLnBrk="1" latinLnBrk="0" hangingPunct="1">
        <a:lnSpc>
          <a:spcPct val="90000"/>
        </a:lnSpc>
        <a:spcBef>
          <a:spcPct val="0"/>
        </a:spcBef>
        <a:buNone/>
        <a:defRPr sz="2700" b="1" kern="1200">
          <a:solidFill>
            <a:schemeClr val="bg1"/>
          </a:solidFill>
          <a:latin typeface="Calibri "/>
          <a:ea typeface="+mj-ea"/>
          <a:cs typeface="+mj-cs"/>
        </a:defRPr>
      </a:lvl1pPr>
    </p:titleStyle>
    <p:bodyStyle>
      <a:lvl1pPr marL="199123" indent="-199123" algn="l" defTabSz="514324" rtl="0" eaLnBrk="1" latinLnBrk="0" hangingPunct="1">
        <a:lnSpc>
          <a:spcPct val="100000"/>
        </a:lnSpc>
        <a:spcBef>
          <a:spcPts val="339"/>
        </a:spcBef>
        <a:buFont typeface="Wingdings" panose="05000000000000000000" pitchFamily="2" charset="2"/>
        <a:buChar char="§"/>
        <a:defRPr sz="2400" kern="1200">
          <a:solidFill>
            <a:schemeClr val="tx1"/>
          </a:solidFill>
          <a:latin typeface="+mn-lt"/>
          <a:ea typeface="+mn-ea"/>
          <a:cs typeface="+mn-cs"/>
        </a:defRPr>
      </a:lvl1pPr>
      <a:lvl2pPr marL="385745" indent="-163407" algn="l" defTabSz="514324" rtl="0" eaLnBrk="1" latinLnBrk="0" hangingPunct="1">
        <a:lnSpc>
          <a:spcPct val="100000"/>
        </a:lnSpc>
        <a:spcBef>
          <a:spcPts val="339"/>
        </a:spcBef>
        <a:buFont typeface="Arial" panose="020B0604020202020204" pitchFamily="34" charset="0"/>
        <a:buChar char="•"/>
        <a:defRPr sz="2100" kern="1200">
          <a:solidFill>
            <a:schemeClr val="tx1"/>
          </a:solidFill>
          <a:latin typeface="+mn-lt"/>
          <a:ea typeface="+mn-ea"/>
          <a:cs typeface="+mn-cs"/>
        </a:defRPr>
      </a:lvl2pPr>
      <a:lvl3pPr marL="584867" indent="-199123" algn="l" defTabSz="514324" rtl="0" eaLnBrk="1" latinLnBrk="0" hangingPunct="1">
        <a:lnSpc>
          <a:spcPct val="100000"/>
        </a:lnSpc>
        <a:spcBef>
          <a:spcPts val="339"/>
        </a:spcBef>
        <a:buSzPct val="50000"/>
        <a:buFont typeface="Wingdings" panose="05000000000000000000" pitchFamily="2" charset="2"/>
        <a:buChar char="q"/>
        <a:defRPr sz="2100" kern="1200">
          <a:solidFill>
            <a:schemeClr val="tx1"/>
          </a:solidFill>
          <a:latin typeface="+mn-lt"/>
          <a:ea typeface="+mn-ea"/>
          <a:cs typeface="+mn-cs"/>
        </a:defRPr>
      </a:lvl3pPr>
      <a:lvl4pPr marL="771487" indent="-165192" algn="l" defTabSz="514324" rtl="0" eaLnBrk="1" latinLnBrk="0" hangingPunct="1">
        <a:lnSpc>
          <a:spcPct val="100000"/>
        </a:lnSpc>
        <a:spcBef>
          <a:spcPts val="339"/>
        </a:spcBef>
        <a:buFont typeface="Calibri" panose="020F0502020204030204" pitchFamily="34" charset="0"/>
        <a:buChar char="–"/>
        <a:defRPr sz="1800" kern="1200">
          <a:solidFill>
            <a:schemeClr val="tx1"/>
          </a:solidFill>
          <a:latin typeface="+mn-lt"/>
          <a:ea typeface="+mn-ea"/>
          <a:cs typeface="+mn-cs"/>
        </a:defRPr>
      </a:lvl4pPr>
      <a:lvl5pPr marL="771487" indent="122332" algn="l" defTabSz="514324" rtl="0" eaLnBrk="1" latinLnBrk="0" hangingPunct="1">
        <a:lnSpc>
          <a:spcPct val="100000"/>
        </a:lnSpc>
        <a:spcBef>
          <a:spcPts val="339"/>
        </a:spcBef>
        <a:buFont typeface="Arial" panose="020B0604020202020204" pitchFamily="34" charset="0"/>
        <a:buChar char="•"/>
        <a:defRPr sz="1800" kern="1200">
          <a:solidFill>
            <a:schemeClr val="tx1"/>
          </a:solidFill>
          <a:latin typeface="+mn-lt"/>
          <a:ea typeface="+mn-ea"/>
          <a:cs typeface="+mn-cs"/>
        </a:defRPr>
      </a:lvl5pPr>
      <a:lvl6pPr marL="1414393" indent="-128582" algn="l" defTabSz="514324"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54" indent="-128582" algn="l" defTabSz="514324"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17" indent="-128582" algn="l" defTabSz="514324"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880" indent="-128582" algn="l" defTabSz="514324"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24" rtl="0" eaLnBrk="1" latinLnBrk="0" hangingPunct="1">
        <a:defRPr sz="1013" kern="1200">
          <a:solidFill>
            <a:schemeClr val="tx1"/>
          </a:solidFill>
          <a:latin typeface="+mn-lt"/>
          <a:ea typeface="+mn-ea"/>
          <a:cs typeface="+mn-cs"/>
        </a:defRPr>
      </a:lvl1pPr>
      <a:lvl2pPr marL="257162" algn="l" defTabSz="514324" rtl="0" eaLnBrk="1" latinLnBrk="0" hangingPunct="1">
        <a:defRPr sz="1013" kern="1200">
          <a:solidFill>
            <a:schemeClr val="tx1"/>
          </a:solidFill>
          <a:latin typeface="+mn-lt"/>
          <a:ea typeface="+mn-ea"/>
          <a:cs typeface="+mn-cs"/>
        </a:defRPr>
      </a:lvl2pPr>
      <a:lvl3pPr marL="514324" algn="l" defTabSz="514324" rtl="0" eaLnBrk="1" latinLnBrk="0" hangingPunct="1">
        <a:defRPr sz="1013" kern="1200">
          <a:solidFill>
            <a:schemeClr val="tx1"/>
          </a:solidFill>
          <a:latin typeface="+mn-lt"/>
          <a:ea typeface="+mn-ea"/>
          <a:cs typeface="+mn-cs"/>
        </a:defRPr>
      </a:lvl3pPr>
      <a:lvl4pPr marL="771487" algn="l" defTabSz="514324" rtl="0" eaLnBrk="1" latinLnBrk="0" hangingPunct="1">
        <a:defRPr sz="1013" kern="1200">
          <a:solidFill>
            <a:schemeClr val="tx1"/>
          </a:solidFill>
          <a:latin typeface="+mn-lt"/>
          <a:ea typeface="+mn-ea"/>
          <a:cs typeface="+mn-cs"/>
        </a:defRPr>
      </a:lvl4pPr>
      <a:lvl5pPr marL="1028649" algn="l" defTabSz="514324" rtl="0" eaLnBrk="1" latinLnBrk="0" hangingPunct="1">
        <a:defRPr sz="1013" kern="1200">
          <a:solidFill>
            <a:schemeClr val="tx1"/>
          </a:solidFill>
          <a:latin typeface="+mn-lt"/>
          <a:ea typeface="+mn-ea"/>
          <a:cs typeface="+mn-cs"/>
        </a:defRPr>
      </a:lvl5pPr>
      <a:lvl6pPr marL="1285811" algn="l" defTabSz="514324" rtl="0" eaLnBrk="1" latinLnBrk="0" hangingPunct="1">
        <a:defRPr sz="1013" kern="1200">
          <a:solidFill>
            <a:schemeClr val="tx1"/>
          </a:solidFill>
          <a:latin typeface="+mn-lt"/>
          <a:ea typeface="+mn-ea"/>
          <a:cs typeface="+mn-cs"/>
        </a:defRPr>
      </a:lvl6pPr>
      <a:lvl7pPr marL="1542973" algn="l" defTabSz="514324" rtl="0" eaLnBrk="1" latinLnBrk="0" hangingPunct="1">
        <a:defRPr sz="1013" kern="1200">
          <a:solidFill>
            <a:schemeClr val="tx1"/>
          </a:solidFill>
          <a:latin typeface="+mn-lt"/>
          <a:ea typeface="+mn-ea"/>
          <a:cs typeface="+mn-cs"/>
        </a:defRPr>
      </a:lvl7pPr>
      <a:lvl8pPr marL="1800135" algn="l" defTabSz="514324" rtl="0" eaLnBrk="1" latinLnBrk="0" hangingPunct="1">
        <a:defRPr sz="1013" kern="1200">
          <a:solidFill>
            <a:schemeClr val="tx1"/>
          </a:solidFill>
          <a:latin typeface="+mn-lt"/>
          <a:ea typeface="+mn-ea"/>
          <a:cs typeface="+mn-cs"/>
        </a:defRPr>
      </a:lvl8pPr>
      <a:lvl9pPr marL="2057297" algn="l" defTabSz="514324" rtl="0"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4612"/>
            <a:ext cx="9144000" cy="681105"/>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p>
        </p:txBody>
      </p:sp>
      <p:pic>
        <p:nvPicPr>
          <p:cNvPr id="4" name="Picture 3" descr="NTP_White.gif"/>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90920" y="80147"/>
            <a:ext cx="698080" cy="420434"/>
          </a:xfrm>
          <a:prstGeom prst="rect">
            <a:avLst/>
          </a:prstGeom>
        </p:spPr>
      </p:pic>
      <p:sp>
        <p:nvSpPr>
          <p:cNvPr id="2" name="Title Placeholder 1"/>
          <p:cNvSpPr>
            <a:spLocks noGrp="1"/>
          </p:cNvSpPr>
          <p:nvPr>
            <p:ph type="title"/>
          </p:nvPr>
        </p:nvSpPr>
        <p:spPr>
          <a:xfrm>
            <a:off x="628651" y="89534"/>
            <a:ext cx="7886700" cy="478627"/>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628651" y="872265"/>
            <a:ext cx="7886700" cy="381946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2"/>
          </p:nvPr>
        </p:nvSpPr>
        <p:spPr>
          <a:xfrm>
            <a:off x="628651" y="4767266"/>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a:t>July 2017</a:t>
            </a:r>
          </a:p>
        </p:txBody>
      </p:sp>
      <p:sp>
        <p:nvSpPr>
          <p:cNvPr id="6" name="Footer Placeholder 5"/>
          <p:cNvSpPr>
            <a:spLocks noGrp="1"/>
          </p:cNvSpPr>
          <p:nvPr>
            <p:ph type="ftr" sz="quarter" idx="3"/>
          </p:nvPr>
        </p:nvSpPr>
        <p:spPr>
          <a:xfrm>
            <a:off x="3028951" y="4767266"/>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t>Medicare 101</a:t>
            </a:r>
          </a:p>
        </p:txBody>
      </p:sp>
      <p:sp>
        <p:nvSpPr>
          <p:cNvPr id="8" name="Slide Number Placeholder 7"/>
          <p:cNvSpPr>
            <a:spLocks noGrp="1"/>
          </p:cNvSpPr>
          <p:nvPr>
            <p:ph type="sldNum" sz="quarter" idx="4"/>
          </p:nvPr>
        </p:nvSpPr>
        <p:spPr>
          <a:xfrm>
            <a:off x="6457951" y="4767266"/>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F62912B7-67D0-4C7F-B2EE-F336CB0BE48F}" type="slidenum">
              <a:rPr lang="en-US" smtClean="0"/>
              <a:t>‹#›</a:t>
            </a:fld>
            <a:endParaRPr lang="en-US" dirty="0"/>
          </a:p>
        </p:txBody>
      </p:sp>
      <p:pic>
        <p:nvPicPr>
          <p:cNvPr id="9" name="Picture 8" descr="yellowdots.gif"/>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0" y="685717"/>
            <a:ext cx="9144000" cy="69273"/>
          </a:xfrm>
          <a:prstGeom prst="rect">
            <a:avLst/>
          </a:prstGeom>
        </p:spPr>
      </p:pic>
    </p:spTree>
    <p:extLst>
      <p:ext uri="{BB962C8B-B14F-4D97-AF65-F5344CB8AC3E}">
        <p14:creationId xmlns:p14="http://schemas.microsoft.com/office/powerpoint/2010/main" val="1967726186"/>
      </p:ext>
    </p:extLst>
  </p:cSld>
  <p:clrMap bg1="lt1" tx1="dk1" bg2="lt2" tx2="dk2" accent1="accent1" accent2="accent2" accent3="accent3" accent4="accent4" accent5="accent5" accent6="accent6" hlink="hlink" folHlink="folHlink"/>
  <p:sldLayoutIdLst>
    <p:sldLayoutId id="2147483787" r:id="rId1"/>
    <p:sldLayoutId id="2147483808" r:id="rId2"/>
    <p:sldLayoutId id="2147483818" r:id="rId3"/>
  </p:sldLayoutIdLst>
  <p:hf hdr="0"/>
  <p:txStyles>
    <p:titleStyle>
      <a:lvl1pPr algn="ctr" defTabSz="342883" rtl="0" eaLnBrk="1" latinLnBrk="0" hangingPunct="1">
        <a:spcBef>
          <a:spcPct val="0"/>
        </a:spcBef>
        <a:buNone/>
        <a:defRPr sz="2700" b="1" kern="1200">
          <a:solidFill>
            <a:schemeClr val="bg1"/>
          </a:solidFill>
          <a:latin typeface="+mj-lt"/>
          <a:ea typeface="+mj-ea"/>
          <a:cs typeface="+mj-cs"/>
        </a:defRPr>
      </a:lvl1pPr>
    </p:titleStyle>
    <p:bodyStyle>
      <a:lvl1pPr marL="257162" indent="-257162" algn="l" defTabSz="342883" rtl="0" eaLnBrk="1" latinLnBrk="0" hangingPunct="1">
        <a:spcBef>
          <a:spcPts val="451"/>
        </a:spcBef>
        <a:buFont typeface="Wingdings" panose="05000000000000000000" pitchFamily="2" charset="2"/>
        <a:buChar char="§"/>
        <a:defRPr sz="2400" kern="1200">
          <a:solidFill>
            <a:schemeClr val="tx1"/>
          </a:solidFill>
          <a:latin typeface="+mn-lt"/>
          <a:ea typeface="+mn-ea"/>
          <a:cs typeface="+mn-cs"/>
        </a:defRPr>
      </a:lvl1pPr>
      <a:lvl2pPr marL="466702" indent="-208349" algn="l" defTabSz="342883" rtl="0" eaLnBrk="1" latinLnBrk="0" hangingPunct="1">
        <a:spcBef>
          <a:spcPts val="451"/>
        </a:spcBef>
        <a:buFont typeface="Arial" panose="020B0604020202020204" pitchFamily="34" charset="0"/>
        <a:buChar char="•"/>
        <a:defRPr sz="2100" kern="1200">
          <a:solidFill>
            <a:schemeClr val="tx1"/>
          </a:solidFill>
          <a:latin typeface="+mn-lt"/>
          <a:ea typeface="+mn-ea"/>
          <a:cs typeface="+mn-cs"/>
        </a:defRPr>
      </a:lvl2pPr>
      <a:lvl3pPr marL="725055" indent="-258352" algn="l" defTabSz="342883" rtl="0" eaLnBrk="1" latinLnBrk="0" hangingPunct="1">
        <a:spcBef>
          <a:spcPts val="451"/>
        </a:spcBef>
        <a:buSzPct val="50000"/>
        <a:buFont typeface="Wingdings" panose="05000000000000000000" pitchFamily="2" charset="2"/>
        <a:buChar char="q"/>
        <a:defRPr sz="1800" kern="1200">
          <a:solidFill>
            <a:schemeClr val="tx1"/>
          </a:solidFill>
          <a:latin typeface="+mn-lt"/>
          <a:ea typeface="+mn-ea"/>
          <a:cs typeface="+mn-cs"/>
        </a:defRPr>
      </a:lvl3pPr>
      <a:lvl4pPr marL="944119" indent="-219065" algn="l" defTabSz="342883" rtl="0" eaLnBrk="1" latinLnBrk="0" hangingPunct="1">
        <a:spcBef>
          <a:spcPts val="451"/>
        </a:spcBef>
        <a:buFont typeface="Courier New" panose="02070309020205020404" pitchFamily="49" charset="0"/>
        <a:buChar char="o"/>
        <a:defRPr sz="1500" kern="1200">
          <a:solidFill>
            <a:schemeClr val="tx1"/>
          </a:solidFill>
          <a:latin typeface="+mn-lt"/>
          <a:ea typeface="+mn-ea"/>
          <a:cs typeface="+mn-cs"/>
        </a:defRPr>
      </a:lvl4pPr>
      <a:lvl5pPr marL="1113179" indent="-169061" algn="l" defTabSz="342883" rtl="0" eaLnBrk="1" latinLnBrk="0" hangingPunct="1">
        <a:spcBef>
          <a:spcPts val="451"/>
        </a:spcBef>
        <a:buFont typeface="Calibri" panose="020F0502020204030204" pitchFamily="34" charset="0"/>
        <a:buChar char="–"/>
        <a:defRPr sz="1500" kern="1200">
          <a:solidFill>
            <a:schemeClr val="tx1"/>
          </a:solidFill>
          <a:latin typeface="+mn-lt"/>
          <a:ea typeface="+mn-ea"/>
          <a:cs typeface="+mn-cs"/>
        </a:defRPr>
      </a:lvl5pPr>
      <a:lvl6pPr marL="1885856" indent="-171442" algn="l" defTabSz="342883" rtl="0" eaLnBrk="1" latinLnBrk="0" hangingPunct="1">
        <a:spcBef>
          <a:spcPct val="20000"/>
        </a:spcBef>
        <a:buFont typeface="Arial"/>
        <a:buChar char="•"/>
        <a:defRPr sz="1500" kern="1200">
          <a:solidFill>
            <a:schemeClr val="tx1"/>
          </a:solidFill>
          <a:latin typeface="+mn-lt"/>
          <a:ea typeface="+mn-ea"/>
          <a:cs typeface="+mn-cs"/>
        </a:defRPr>
      </a:lvl6pPr>
      <a:lvl7pPr marL="2228739" indent="-171442" algn="l" defTabSz="342883" rtl="0" eaLnBrk="1" latinLnBrk="0" hangingPunct="1">
        <a:spcBef>
          <a:spcPct val="20000"/>
        </a:spcBef>
        <a:buFont typeface="Arial"/>
        <a:buChar char="•"/>
        <a:defRPr sz="1500" kern="1200">
          <a:solidFill>
            <a:schemeClr val="tx1"/>
          </a:solidFill>
          <a:latin typeface="+mn-lt"/>
          <a:ea typeface="+mn-ea"/>
          <a:cs typeface="+mn-cs"/>
        </a:defRPr>
      </a:lvl7pPr>
      <a:lvl8pPr marL="2571622" indent="-171442" algn="l" defTabSz="342883" rtl="0" eaLnBrk="1" latinLnBrk="0" hangingPunct="1">
        <a:spcBef>
          <a:spcPct val="20000"/>
        </a:spcBef>
        <a:buFont typeface="Arial"/>
        <a:buChar char="•"/>
        <a:defRPr sz="1500" kern="1200">
          <a:solidFill>
            <a:schemeClr val="tx1"/>
          </a:solidFill>
          <a:latin typeface="+mn-lt"/>
          <a:ea typeface="+mn-ea"/>
          <a:cs typeface="+mn-cs"/>
        </a:defRPr>
      </a:lvl8pPr>
      <a:lvl9pPr marL="2914504" indent="-171442" algn="l" defTabSz="342883"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83" rtl="0" eaLnBrk="1" latinLnBrk="0" hangingPunct="1">
        <a:defRPr sz="1351" kern="1200">
          <a:solidFill>
            <a:schemeClr val="tx1"/>
          </a:solidFill>
          <a:latin typeface="+mn-lt"/>
          <a:ea typeface="+mn-ea"/>
          <a:cs typeface="+mn-cs"/>
        </a:defRPr>
      </a:lvl1pPr>
      <a:lvl2pPr marL="342883" algn="l" defTabSz="342883" rtl="0" eaLnBrk="1" latinLnBrk="0" hangingPunct="1">
        <a:defRPr sz="1351" kern="1200">
          <a:solidFill>
            <a:schemeClr val="tx1"/>
          </a:solidFill>
          <a:latin typeface="+mn-lt"/>
          <a:ea typeface="+mn-ea"/>
          <a:cs typeface="+mn-cs"/>
        </a:defRPr>
      </a:lvl2pPr>
      <a:lvl3pPr marL="685766" algn="l" defTabSz="342883" rtl="0" eaLnBrk="1" latinLnBrk="0" hangingPunct="1">
        <a:defRPr sz="1351" kern="1200">
          <a:solidFill>
            <a:schemeClr val="tx1"/>
          </a:solidFill>
          <a:latin typeface="+mn-lt"/>
          <a:ea typeface="+mn-ea"/>
          <a:cs typeface="+mn-cs"/>
        </a:defRPr>
      </a:lvl3pPr>
      <a:lvl4pPr marL="1028649" algn="l" defTabSz="342883" rtl="0" eaLnBrk="1" latinLnBrk="0" hangingPunct="1">
        <a:defRPr sz="1351" kern="1200">
          <a:solidFill>
            <a:schemeClr val="tx1"/>
          </a:solidFill>
          <a:latin typeface="+mn-lt"/>
          <a:ea typeface="+mn-ea"/>
          <a:cs typeface="+mn-cs"/>
        </a:defRPr>
      </a:lvl4pPr>
      <a:lvl5pPr marL="1371532" algn="l" defTabSz="342883" rtl="0" eaLnBrk="1" latinLnBrk="0" hangingPunct="1">
        <a:defRPr sz="1351" kern="1200">
          <a:solidFill>
            <a:schemeClr val="tx1"/>
          </a:solidFill>
          <a:latin typeface="+mn-lt"/>
          <a:ea typeface="+mn-ea"/>
          <a:cs typeface="+mn-cs"/>
        </a:defRPr>
      </a:lvl5pPr>
      <a:lvl6pPr marL="1714414" algn="l" defTabSz="342883" rtl="0" eaLnBrk="1" latinLnBrk="0" hangingPunct="1">
        <a:defRPr sz="1351" kern="1200">
          <a:solidFill>
            <a:schemeClr val="tx1"/>
          </a:solidFill>
          <a:latin typeface="+mn-lt"/>
          <a:ea typeface="+mn-ea"/>
          <a:cs typeface="+mn-cs"/>
        </a:defRPr>
      </a:lvl6pPr>
      <a:lvl7pPr marL="2057297" algn="l" defTabSz="342883" rtl="0" eaLnBrk="1" latinLnBrk="0" hangingPunct="1">
        <a:defRPr sz="1351" kern="1200">
          <a:solidFill>
            <a:schemeClr val="tx1"/>
          </a:solidFill>
          <a:latin typeface="+mn-lt"/>
          <a:ea typeface="+mn-ea"/>
          <a:cs typeface="+mn-cs"/>
        </a:defRPr>
      </a:lvl7pPr>
      <a:lvl8pPr marL="2400180" algn="l" defTabSz="342883" rtl="0" eaLnBrk="1" latinLnBrk="0" hangingPunct="1">
        <a:defRPr sz="1351" kern="1200">
          <a:solidFill>
            <a:schemeClr val="tx1"/>
          </a:solidFill>
          <a:latin typeface="+mn-lt"/>
          <a:ea typeface="+mn-ea"/>
          <a:cs typeface="+mn-cs"/>
        </a:defRPr>
      </a:lvl8pPr>
      <a:lvl9pPr marL="2743063" algn="l" defTabSz="342883" rtl="0" eaLnBrk="1" latinLnBrk="0" hangingPunct="1">
        <a:defRPr sz="1351"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4767267"/>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a:solidFill>
                  <a:prstClr val="black">
                    <a:tint val="75000"/>
                  </a:prstClr>
                </a:solidFill>
              </a:rPr>
              <a:t>July 2017</a:t>
            </a:r>
          </a:p>
        </p:txBody>
      </p:sp>
      <p:sp>
        <p:nvSpPr>
          <p:cNvPr id="5" name="Footer Placeholder 4"/>
          <p:cNvSpPr>
            <a:spLocks noGrp="1"/>
          </p:cNvSpPr>
          <p:nvPr>
            <p:ph type="ftr" sz="quarter" idx="3"/>
          </p:nvPr>
        </p:nvSpPr>
        <p:spPr>
          <a:xfrm>
            <a:off x="3124200" y="4767267"/>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solidFill>
                  <a:prstClr val="black">
                    <a:tint val="75000"/>
                  </a:prstClr>
                </a:solidFill>
              </a:rPr>
              <a:t>Medicare 101</a:t>
            </a:r>
          </a:p>
        </p:txBody>
      </p:sp>
      <p:sp>
        <p:nvSpPr>
          <p:cNvPr id="6" name="Slide Number Placeholder 5"/>
          <p:cNvSpPr>
            <a:spLocks noGrp="1"/>
          </p:cNvSpPr>
          <p:nvPr>
            <p:ph type="sldNum" sz="quarter" idx="4"/>
          </p:nvPr>
        </p:nvSpPr>
        <p:spPr>
          <a:xfrm>
            <a:off x="6553200" y="4767267"/>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7B3B7BDD-940E-F142-917B-04B867A4ECC6}" type="slidenum">
              <a:rPr lang="en-US" smtClean="0">
                <a:solidFill>
                  <a:prstClr val="black">
                    <a:tint val="75000"/>
                  </a:prstClr>
                </a:solidFill>
              </a:rPr>
              <a:pPr/>
              <a:t>‹#›</a:t>
            </a:fld>
            <a:endParaRPr lang="en-US" dirty="0">
              <a:solidFill>
                <a:prstClr val="black">
                  <a:tint val="75000"/>
                </a:prstClr>
              </a:solidFill>
            </a:endParaRPr>
          </a:p>
        </p:txBody>
      </p:sp>
      <p:pic>
        <p:nvPicPr>
          <p:cNvPr id="9" name="Picture 8" descr="NTP.gif"/>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459878" y="232541"/>
            <a:ext cx="1396677" cy="841181"/>
          </a:xfrm>
          <a:prstGeom prst="rect">
            <a:avLst/>
          </a:prstGeom>
        </p:spPr>
      </p:pic>
      <p:pic>
        <p:nvPicPr>
          <p:cNvPr id="8" name="Picture 7" descr="yellowdots.gif"/>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0" y="1077602"/>
            <a:ext cx="9144000" cy="69273"/>
          </a:xfrm>
          <a:prstGeom prst="rect">
            <a:avLst/>
          </a:prstGeom>
        </p:spPr>
      </p:pic>
      <p:pic>
        <p:nvPicPr>
          <p:cNvPr id="2" name="Picture 1"/>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0" y="1404257"/>
            <a:ext cx="9144000" cy="3744686"/>
          </a:xfrm>
          <a:prstGeom prst="rect">
            <a:avLst/>
          </a:prstGeom>
        </p:spPr>
      </p:pic>
    </p:spTree>
    <p:extLst>
      <p:ext uri="{BB962C8B-B14F-4D97-AF65-F5344CB8AC3E}">
        <p14:creationId xmlns:p14="http://schemas.microsoft.com/office/powerpoint/2010/main" val="3295875314"/>
      </p:ext>
    </p:extLst>
  </p:cSld>
  <p:clrMap bg1="lt1" tx1="dk1" bg2="lt2" tx2="dk2" accent1="accent1" accent2="accent2" accent3="accent3" accent4="accent4" accent5="accent5" accent6="accent6" hlink="hlink" folHlink="folHlink"/>
  <p:sldLayoutIdLst>
    <p:sldLayoutId id="2147483811" r:id="rId1"/>
  </p:sldLayoutIdLst>
  <p:hf hdr="0"/>
  <p:txStyles>
    <p:titleStyle>
      <a:lvl1pPr algn="ctr" defTabSz="342883" rtl="0" eaLnBrk="1" latinLnBrk="0" hangingPunct="1">
        <a:spcBef>
          <a:spcPct val="0"/>
        </a:spcBef>
        <a:buNone/>
        <a:defRPr sz="3300" kern="1200">
          <a:solidFill>
            <a:schemeClr val="tx1"/>
          </a:solidFill>
          <a:latin typeface="+mj-lt"/>
          <a:ea typeface="+mj-ea"/>
          <a:cs typeface="+mj-cs"/>
        </a:defRPr>
      </a:lvl1pPr>
    </p:titleStyle>
    <p:bodyStyle>
      <a:lvl1pPr marL="257162" indent="-257162" algn="l" defTabSz="342883" rtl="0" eaLnBrk="1" latinLnBrk="0" hangingPunct="1">
        <a:spcBef>
          <a:spcPct val="20000"/>
        </a:spcBef>
        <a:buFont typeface="Arial"/>
        <a:buChar char="•"/>
        <a:defRPr sz="2400" kern="1200">
          <a:solidFill>
            <a:schemeClr val="tx1"/>
          </a:solidFill>
          <a:latin typeface="+mn-lt"/>
          <a:ea typeface="+mn-ea"/>
          <a:cs typeface="+mn-cs"/>
        </a:defRPr>
      </a:lvl1pPr>
      <a:lvl2pPr marL="557185" indent="-214303" algn="l" defTabSz="342883" rtl="0" eaLnBrk="1" latinLnBrk="0" hangingPunct="1">
        <a:spcBef>
          <a:spcPct val="20000"/>
        </a:spcBef>
        <a:buFont typeface="Arial"/>
        <a:buChar char="–"/>
        <a:defRPr sz="2100" kern="1200">
          <a:solidFill>
            <a:schemeClr val="tx1"/>
          </a:solidFill>
          <a:latin typeface="+mn-lt"/>
          <a:ea typeface="+mn-ea"/>
          <a:cs typeface="+mn-cs"/>
        </a:defRPr>
      </a:lvl2pPr>
      <a:lvl3pPr marL="857207" indent="-171442" algn="l" defTabSz="342883" rtl="0" eaLnBrk="1" latinLnBrk="0" hangingPunct="1">
        <a:spcBef>
          <a:spcPct val="20000"/>
        </a:spcBef>
        <a:buFont typeface="Arial"/>
        <a:buChar char="•"/>
        <a:defRPr sz="1800" kern="1200">
          <a:solidFill>
            <a:schemeClr val="tx1"/>
          </a:solidFill>
          <a:latin typeface="+mn-lt"/>
          <a:ea typeface="+mn-ea"/>
          <a:cs typeface="+mn-cs"/>
        </a:defRPr>
      </a:lvl3pPr>
      <a:lvl4pPr marL="1200090" indent="-171442" algn="l" defTabSz="342883" rtl="0" eaLnBrk="1" latinLnBrk="0" hangingPunct="1">
        <a:spcBef>
          <a:spcPct val="20000"/>
        </a:spcBef>
        <a:buFont typeface="Arial"/>
        <a:buChar char="–"/>
        <a:defRPr sz="1500" kern="1200">
          <a:solidFill>
            <a:schemeClr val="tx1"/>
          </a:solidFill>
          <a:latin typeface="+mn-lt"/>
          <a:ea typeface="+mn-ea"/>
          <a:cs typeface="+mn-cs"/>
        </a:defRPr>
      </a:lvl4pPr>
      <a:lvl5pPr marL="1542973" indent="-171442" algn="l" defTabSz="342883" rtl="0" eaLnBrk="1" latinLnBrk="0" hangingPunct="1">
        <a:spcBef>
          <a:spcPct val="20000"/>
        </a:spcBef>
        <a:buFont typeface="Arial"/>
        <a:buChar char="»"/>
        <a:defRPr sz="1500" kern="1200">
          <a:solidFill>
            <a:schemeClr val="tx1"/>
          </a:solidFill>
          <a:latin typeface="+mn-lt"/>
          <a:ea typeface="+mn-ea"/>
          <a:cs typeface="+mn-cs"/>
        </a:defRPr>
      </a:lvl5pPr>
      <a:lvl6pPr marL="1885856" indent="-171442" algn="l" defTabSz="342883" rtl="0" eaLnBrk="1" latinLnBrk="0" hangingPunct="1">
        <a:spcBef>
          <a:spcPct val="20000"/>
        </a:spcBef>
        <a:buFont typeface="Arial"/>
        <a:buChar char="•"/>
        <a:defRPr sz="1500" kern="1200">
          <a:solidFill>
            <a:schemeClr val="tx1"/>
          </a:solidFill>
          <a:latin typeface="+mn-lt"/>
          <a:ea typeface="+mn-ea"/>
          <a:cs typeface="+mn-cs"/>
        </a:defRPr>
      </a:lvl6pPr>
      <a:lvl7pPr marL="2228739" indent="-171442" algn="l" defTabSz="342883" rtl="0" eaLnBrk="1" latinLnBrk="0" hangingPunct="1">
        <a:spcBef>
          <a:spcPct val="20000"/>
        </a:spcBef>
        <a:buFont typeface="Arial"/>
        <a:buChar char="•"/>
        <a:defRPr sz="1500" kern="1200">
          <a:solidFill>
            <a:schemeClr val="tx1"/>
          </a:solidFill>
          <a:latin typeface="+mn-lt"/>
          <a:ea typeface="+mn-ea"/>
          <a:cs typeface="+mn-cs"/>
        </a:defRPr>
      </a:lvl7pPr>
      <a:lvl8pPr marL="2571622" indent="-171442" algn="l" defTabSz="342883" rtl="0" eaLnBrk="1" latinLnBrk="0" hangingPunct="1">
        <a:spcBef>
          <a:spcPct val="20000"/>
        </a:spcBef>
        <a:buFont typeface="Arial"/>
        <a:buChar char="•"/>
        <a:defRPr sz="1500" kern="1200">
          <a:solidFill>
            <a:schemeClr val="tx1"/>
          </a:solidFill>
          <a:latin typeface="+mn-lt"/>
          <a:ea typeface="+mn-ea"/>
          <a:cs typeface="+mn-cs"/>
        </a:defRPr>
      </a:lvl8pPr>
      <a:lvl9pPr marL="2914504" indent="-171442" algn="l" defTabSz="342883"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83" rtl="0" eaLnBrk="1" latinLnBrk="0" hangingPunct="1">
        <a:defRPr sz="1351" kern="1200">
          <a:solidFill>
            <a:schemeClr val="tx1"/>
          </a:solidFill>
          <a:latin typeface="+mn-lt"/>
          <a:ea typeface="+mn-ea"/>
          <a:cs typeface="+mn-cs"/>
        </a:defRPr>
      </a:lvl1pPr>
      <a:lvl2pPr marL="342883" algn="l" defTabSz="342883" rtl="0" eaLnBrk="1" latinLnBrk="0" hangingPunct="1">
        <a:defRPr sz="1351" kern="1200">
          <a:solidFill>
            <a:schemeClr val="tx1"/>
          </a:solidFill>
          <a:latin typeface="+mn-lt"/>
          <a:ea typeface="+mn-ea"/>
          <a:cs typeface="+mn-cs"/>
        </a:defRPr>
      </a:lvl2pPr>
      <a:lvl3pPr marL="685766" algn="l" defTabSz="342883" rtl="0" eaLnBrk="1" latinLnBrk="0" hangingPunct="1">
        <a:defRPr sz="1351" kern="1200">
          <a:solidFill>
            <a:schemeClr val="tx1"/>
          </a:solidFill>
          <a:latin typeface="+mn-lt"/>
          <a:ea typeface="+mn-ea"/>
          <a:cs typeface="+mn-cs"/>
        </a:defRPr>
      </a:lvl3pPr>
      <a:lvl4pPr marL="1028649" algn="l" defTabSz="342883" rtl="0" eaLnBrk="1" latinLnBrk="0" hangingPunct="1">
        <a:defRPr sz="1351" kern="1200">
          <a:solidFill>
            <a:schemeClr val="tx1"/>
          </a:solidFill>
          <a:latin typeface="+mn-lt"/>
          <a:ea typeface="+mn-ea"/>
          <a:cs typeface="+mn-cs"/>
        </a:defRPr>
      </a:lvl4pPr>
      <a:lvl5pPr marL="1371532" algn="l" defTabSz="342883" rtl="0" eaLnBrk="1" latinLnBrk="0" hangingPunct="1">
        <a:defRPr sz="1351" kern="1200">
          <a:solidFill>
            <a:schemeClr val="tx1"/>
          </a:solidFill>
          <a:latin typeface="+mn-lt"/>
          <a:ea typeface="+mn-ea"/>
          <a:cs typeface="+mn-cs"/>
        </a:defRPr>
      </a:lvl5pPr>
      <a:lvl6pPr marL="1714414" algn="l" defTabSz="342883" rtl="0" eaLnBrk="1" latinLnBrk="0" hangingPunct="1">
        <a:defRPr sz="1351" kern="1200">
          <a:solidFill>
            <a:schemeClr val="tx1"/>
          </a:solidFill>
          <a:latin typeface="+mn-lt"/>
          <a:ea typeface="+mn-ea"/>
          <a:cs typeface="+mn-cs"/>
        </a:defRPr>
      </a:lvl6pPr>
      <a:lvl7pPr marL="2057297" algn="l" defTabSz="342883" rtl="0" eaLnBrk="1" latinLnBrk="0" hangingPunct="1">
        <a:defRPr sz="1351" kern="1200">
          <a:solidFill>
            <a:schemeClr val="tx1"/>
          </a:solidFill>
          <a:latin typeface="+mn-lt"/>
          <a:ea typeface="+mn-ea"/>
          <a:cs typeface="+mn-cs"/>
        </a:defRPr>
      </a:lvl7pPr>
      <a:lvl8pPr marL="2400180" algn="l" defTabSz="342883" rtl="0" eaLnBrk="1" latinLnBrk="0" hangingPunct="1">
        <a:defRPr sz="1351" kern="1200">
          <a:solidFill>
            <a:schemeClr val="tx1"/>
          </a:solidFill>
          <a:latin typeface="+mn-lt"/>
          <a:ea typeface="+mn-ea"/>
          <a:cs typeface="+mn-cs"/>
        </a:defRPr>
      </a:lvl8pPr>
      <a:lvl9pPr marL="2743063" algn="l" defTabSz="342883" rtl="0" eaLnBrk="1" latinLnBrk="0" hangingPunct="1">
        <a:defRPr sz="1351"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4767267"/>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a:solidFill>
                  <a:prstClr val="black">
                    <a:tint val="75000"/>
                  </a:prstClr>
                </a:solidFill>
              </a:rPr>
              <a:t>July 2017</a:t>
            </a:r>
          </a:p>
        </p:txBody>
      </p:sp>
      <p:sp>
        <p:nvSpPr>
          <p:cNvPr id="5" name="Footer Placeholder 4"/>
          <p:cNvSpPr>
            <a:spLocks noGrp="1"/>
          </p:cNvSpPr>
          <p:nvPr>
            <p:ph type="ftr" sz="quarter" idx="3"/>
          </p:nvPr>
        </p:nvSpPr>
        <p:spPr>
          <a:xfrm>
            <a:off x="3124200" y="4767267"/>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solidFill>
                  <a:prstClr val="black">
                    <a:tint val="75000"/>
                  </a:prstClr>
                </a:solidFill>
              </a:rPr>
              <a:t>Medicare 101</a:t>
            </a:r>
          </a:p>
        </p:txBody>
      </p:sp>
      <p:sp>
        <p:nvSpPr>
          <p:cNvPr id="6" name="Slide Number Placeholder 5"/>
          <p:cNvSpPr>
            <a:spLocks noGrp="1"/>
          </p:cNvSpPr>
          <p:nvPr>
            <p:ph type="sldNum" sz="quarter" idx="4"/>
          </p:nvPr>
        </p:nvSpPr>
        <p:spPr>
          <a:xfrm>
            <a:off x="6553200" y="4767267"/>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7B3B7BDD-940E-F142-917B-04B867A4ECC6}" type="slidenum">
              <a:rPr lang="en-US" smtClean="0">
                <a:solidFill>
                  <a:prstClr val="black">
                    <a:tint val="75000"/>
                  </a:prstClr>
                </a:solidFill>
              </a:rPr>
              <a:pPr/>
              <a:t>‹#›</a:t>
            </a:fld>
            <a:endParaRPr lang="en-US" dirty="0">
              <a:solidFill>
                <a:prstClr val="black">
                  <a:tint val="75000"/>
                </a:prstClr>
              </a:solidFill>
            </a:endParaRPr>
          </a:p>
        </p:txBody>
      </p:sp>
      <p:pic>
        <p:nvPicPr>
          <p:cNvPr id="9" name="Picture 8" descr="NTP.gif"/>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459878" y="232541"/>
            <a:ext cx="1396677" cy="841181"/>
          </a:xfrm>
          <a:prstGeom prst="rect">
            <a:avLst/>
          </a:prstGeom>
        </p:spPr>
      </p:pic>
      <p:pic>
        <p:nvPicPr>
          <p:cNvPr id="8" name="Picture 7" descr="yellowdots.gif"/>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0" y="1077602"/>
            <a:ext cx="9144000" cy="69273"/>
          </a:xfrm>
          <a:prstGeom prst="rect">
            <a:avLst/>
          </a:prstGeom>
        </p:spPr>
      </p:pic>
      <p:pic>
        <p:nvPicPr>
          <p:cNvPr id="10" name="Picture 9"/>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730122" y="1141004"/>
            <a:ext cx="7683759" cy="3553111"/>
          </a:xfrm>
          <a:prstGeom prst="rect">
            <a:avLst/>
          </a:prstGeom>
          <a:solidFill>
            <a:schemeClr val="tx2">
              <a:lumMod val="20000"/>
              <a:lumOff val="80000"/>
            </a:schemeClr>
          </a:solidFill>
        </p:spPr>
      </p:pic>
    </p:spTree>
    <p:extLst>
      <p:ext uri="{BB962C8B-B14F-4D97-AF65-F5344CB8AC3E}">
        <p14:creationId xmlns:p14="http://schemas.microsoft.com/office/powerpoint/2010/main" val="172028621"/>
      </p:ext>
    </p:extLst>
  </p:cSld>
  <p:clrMap bg1="lt1" tx1="dk1" bg2="lt2" tx2="dk2" accent1="accent1" accent2="accent2" accent3="accent3" accent4="accent4" accent5="accent5" accent6="accent6" hlink="hlink" folHlink="folHlink"/>
  <p:sldLayoutIdLst>
    <p:sldLayoutId id="2147483814" r:id="rId1"/>
  </p:sldLayoutIdLst>
  <p:hf hdr="0"/>
  <p:txStyles>
    <p:titleStyle>
      <a:lvl1pPr algn="ctr" defTabSz="342883" rtl="0" eaLnBrk="1" latinLnBrk="0" hangingPunct="1">
        <a:spcBef>
          <a:spcPct val="0"/>
        </a:spcBef>
        <a:buNone/>
        <a:defRPr sz="3300" kern="1200">
          <a:solidFill>
            <a:schemeClr val="tx1"/>
          </a:solidFill>
          <a:latin typeface="+mj-lt"/>
          <a:ea typeface="+mj-ea"/>
          <a:cs typeface="+mj-cs"/>
        </a:defRPr>
      </a:lvl1pPr>
    </p:titleStyle>
    <p:bodyStyle>
      <a:lvl1pPr marL="257162" indent="-257162" algn="l" defTabSz="342883" rtl="0" eaLnBrk="1" latinLnBrk="0" hangingPunct="1">
        <a:spcBef>
          <a:spcPct val="20000"/>
        </a:spcBef>
        <a:buFont typeface="Arial"/>
        <a:buChar char="•"/>
        <a:defRPr sz="2400" kern="1200">
          <a:solidFill>
            <a:schemeClr val="tx1"/>
          </a:solidFill>
          <a:latin typeface="+mn-lt"/>
          <a:ea typeface="+mn-ea"/>
          <a:cs typeface="+mn-cs"/>
        </a:defRPr>
      </a:lvl1pPr>
      <a:lvl2pPr marL="557185" indent="-214303" algn="l" defTabSz="342883" rtl="0" eaLnBrk="1" latinLnBrk="0" hangingPunct="1">
        <a:spcBef>
          <a:spcPct val="20000"/>
        </a:spcBef>
        <a:buFont typeface="Arial"/>
        <a:buChar char="–"/>
        <a:defRPr sz="2100" kern="1200">
          <a:solidFill>
            <a:schemeClr val="tx1"/>
          </a:solidFill>
          <a:latin typeface="+mn-lt"/>
          <a:ea typeface="+mn-ea"/>
          <a:cs typeface="+mn-cs"/>
        </a:defRPr>
      </a:lvl2pPr>
      <a:lvl3pPr marL="857207" indent="-171442" algn="l" defTabSz="342883" rtl="0" eaLnBrk="1" latinLnBrk="0" hangingPunct="1">
        <a:spcBef>
          <a:spcPct val="20000"/>
        </a:spcBef>
        <a:buFont typeface="Arial"/>
        <a:buChar char="•"/>
        <a:defRPr sz="1800" kern="1200">
          <a:solidFill>
            <a:schemeClr val="tx1"/>
          </a:solidFill>
          <a:latin typeface="+mn-lt"/>
          <a:ea typeface="+mn-ea"/>
          <a:cs typeface="+mn-cs"/>
        </a:defRPr>
      </a:lvl3pPr>
      <a:lvl4pPr marL="1200090" indent="-171442" algn="l" defTabSz="342883" rtl="0" eaLnBrk="1" latinLnBrk="0" hangingPunct="1">
        <a:spcBef>
          <a:spcPct val="20000"/>
        </a:spcBef>
        <a:buFont typeface="Arial"/>
        <a:buChar char="–"/>
        <a:defRPr sz="1500" kern="1200">
          <a:solidFill>
            <a:schemeClr val="tx1"/>
          </a:solidFill>
          <a:latin typeface="+mn-lt"/>
          <a:ea typeface="+mn-ea"/>
          <a:cs typeface="+mn-cs"/>
        </a:defRPr>
      </a:lvl4pPr>
      <a:lvl5pPr marL="1542973" indent="-171442" algn="l" defTabSz="342883" rtl="0" eaLnBrk="1" latinLnBrk="0" hangingPunct="1">
        <a:spcBef>
          <a:spcPct val="20000"/>
        </a:spcBef>
        <a:buFont typeface="Arial"/>
        <a:buChar char="»"/>
        <a:defRPr sz="1500" kern="1200">
          <a:solidFill>
            <a:schemeClr val="tx1"/>
          </a:solidFill>
          <a:latin typeface="+mn-lt"/>
          <a:ea typeface="+mn-ea"/>
          <a:cs typeface="+mn-cs"/>
        </a:defRPr>
      </a:lvl5pPr>
      <a:lvl6pPr marL="1885856" indent="-171442" algn="l" defTabSz="342883" rtl="0" eaLnBrk="1" latinLnBrk="0" hangingPunct="1">
        <a:spcBef>
          <a:spcPct val="20000"/>
        </a:spcBef>
        <a:buFont typeface="Arial"/>
        <a:buChar char="•"/>
        <a:defRPr sz="1500" kern="1200">
          <a:solidFill>
            <a:schemeClr val="tx1"/>
          </a:solidFill>
          <a:latin typeface="+mn-lt"/>
          <a:ea typeface="+mn-ea"/>
          <a:cs typeface="+mn-cs"/>
        </a:defRPr>
      </a:lvl6pPr>
      <a:lvl7pPr marL="2228739" indent="-171442" algn="l" defTabSz="342883" rtl="0" eaLnBrk="1" latinLnBrk="0" hangingPunct="1">
        <a:spcBef>
          <a:spcPct val="20000"/>
        </a:spcBef>
        <a:buFont typeface="Arial"/>
        <a:buChar char="•"/>
        <a:defRPr sz="1500" kern="1200">
          <a:solidFill>
            <a:schemeClr val="tx1"/>
          </a:solidFill>
          <a:latin typeface="+mn-lt"/>
          <a:ea typeface="+mn-ea"/>
          <a:cs typeface="+mn-cs"/>
        </a:defRPr>
      </a:lvl7pPr>
      <a:lvl8pPr marL="2571622" indent="-171442" algn="l" defTabSz="342883" rtl="0" eaLnBrk="1" latinLnBrk="0" hangingPunct="1">
        <a:spcBef>
          <a:spcPct val="20000"/>
        </a:spcBef>
        <a:buFont typeface="Arial"/>
        <a:buChar char="•"/>
        <a:defRPr sz="1500" kern="1200">
          <a:solidFill>
            <a:schemeClr val="tx1"/>
          </a:solidFill>
          <a:latin typeface="+mn-lt"/>
          <a:ea typeface="+mn-ea"/>
          <a:cs typeface="+mn-cs"/>
        </a:defRPr>
      </a:lvl8pPr>
      <a:lvl9pPr marL="2914504" indent="-171442" algn="l" defTabSz="342883"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83" rtl="0" eaLnBrk="1" latinLnBrk="0" hangingPunct="1">
        <a:defRPr sz="1351" kern="1200">
          <a:solidFill>
            <a:schemeClr val="tx1"/>
          </a:solidFill>
          <a:latin typeface="+mn-lt"/>
          <a:ea typeface="+mn-ea"/>
          <a:cs typeface="+mn-cs"/>
        </a:defRPr>
      </a:lvl1pPr>
      <a:lvl2pPr marL="342883" algn="l" defTabSz="342883" rtl="0" eaLnBrk="1" latinLnBrk="0" hangingPunct="1">
        <a:defRPr sz="1351" kern="1200">
          <a:solidFill>
            <a:schemeClr val="tx1"/>
          </a:solidFill>
          <a:latin typeface="+mn-lt"/>
          <a:ea typeface="+mn-ea"/>
          <a:cs typeface="+mn-cs"/>
        </a:defRPr>
      </a:lvl2pPr>
      <a:lvl3pPr marL="685766" algn="l" defTabSz="342883" rtl="0" eaLnBrk="1" latinLnBrk="0" hangingPunct="1">
        <a:defRPr sz="1351" kern="1200">
          <a:solidFill>
            <a:schemeClr val="tx1"/>
          </a:solidFill>
          <a:latin typeface="+mn-lt"/>
          <a:ea typeface="+mn-ea"/>
          <a:cs typeface="+mn-cs"/>
        </a:defRPr>
      </a:lvl3pPr>
      <a:lvl4pPr marL="1028649" algn="l" defTabSz="342883" rtl="0" eaLnBrk="1" latinLnBrk="0" hangingPunct="1">
        <a:defRPr sz="1351" kern="1200">
          <a:solidFill>
            <a:schemeClr val="tx1"/>
          </a:solidFill>
          <a:latin typeface="+mn-lt"/>
          <a:ea typeface="+mn-ea"/>
          <a:cs typeface="+mn-cs"/>
        </a:defRPr>
      </a:lvl4pPr>
      <a:lvl5pPr marL="1371532" algn="l" defTabSz="342883" rtl="0" eaLnBrk="1" latinLnBrk="0" hangingPunct="1">
        <a:defRPr sz="1351" kern="1200">
          <a:solidFill>
            <a:schemeClr val="tx1"/>
          </a:solidFill>
          <a:latin typeface="+mn-lt"/>
          <a:ea typeface="+mn-ea"/>
          <a:cs typeface="+mn-cs"/>
        </a:defRPr>
      </a:lvl5pPr>
      <a:lvl6pPr marL="1714414" algn="l" defTabSz="342883" rtl="0" eaLnBrk="1" latinLnBrk="0" hangingPunct="1">
        <a:defRPr sz="1351" kern="1200">
          <a:solidFill>
            <a:schemeClr val="tx1"/>
          </a:solidFill>
          <a:latin typeface="+mn-lt"/>
          <a:ea typeface="+mn-ea"/>
          <a:cs typeface="+mn-cs"/>
        </a:defRPr>
      </a:lvl6pPr>
      <a:lvl7pPr marL="2057297" algn="l" defTabSz="342883" rtl="0" eaLnBrk="1" latinLnBrk="0" hangingPunct="1">
        <a:defRPr sz="1351" kern="1200">
          <a:solidFill>
            <a:schemeClr val="tx1"/>
          </a:solidFill>
          <a:latin typeface="+mn-lt"/>
          <a:ea typeface="+mn-ea"/>
          <a:cs typeface="+mn-cs"/>
        </a:defRPr>
      </a:lvl7pPr>
      <a:lvl8pPr marL="2400180" algn="l" defTabSz="342883" rtl="0" eaLnBrk="1" latinLnBrk="0" hangingPunct="1">
        <a:defRPr sz="1351" kern="1200">
          <a:solidFill>
            <a:schemeClr val="tx1"/>
          </a:solidFill>
          <a:latin typeface="+mn-lt"/>
          <a:ea typeface="+mn-ea"/>
          <a:cs typeface="+mn-cs"/>
        </a:defRPr>
      </a:lvl8pPr>
      <a:lvl9pPr marL="2743063" algn="l" defTabSz="342883" rtl="0" eaLnBrk="1" latinLnBrk="0" hangingPunct="1">
        <a:defRPr sz="135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4612"/>
            <a:ext cx="9144000" cy="681105"/>
          </a:xfrm>
          <a:prstGeom prst="rect">
            <a:avLst/>
          </a:prstGeom>
          <a:solidFill>
            <a:srgbClr val="FFCB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p>
        </p:txBody>
      </p:sp>
      <p:pic>
        <p:nvPicPr>
          <p:cNvPr id="4" name="Picture 3" descr="NTP_White.gif"/>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90920" y="80147"/>
            <a:ext cx="698080" cy="420434"/>
          </a:xfrm>
          <a:prstGeom prst="rect">
            <a:avLst/>
          </a:prstGeom>
        </p:spPr>
      </p:pic>
      <p:sp>
        <p:nvSpPr>
          <p:cNvPr id="2" name="Title Placeholder 1"/>
          <p:cNvSpPr>
            <a:spLocks noGrp="1"/>
          </p:cNvSpPr>
          <p:nvPr>
            <p:ph type="title"/>
          </p:nvPr>
        </p:nvSpPr>
        <p:spPr>
          <a:xfrm>
            <a:off x="628651" y="89534"/>
            <a:ext cx="7886700" cy="478627"/>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628651" y="872265"/>
            <a:ext cx="7886700" cy="381946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2"/>
          </p:nvPr>
        </p:nvSpPr>
        <p:spPr>
          <a:xfrm>
            <a:off x="628651" y="4767266"/>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a:t>July 2017</a:t>
            </a:r>
          </a:p>
        </p:txBody>
      </p:sp>
      <p:sp>
        <p:nvSpPr>
          <p:cNvPr id="6" name="Footer Placeholder 5"/>
          <p:cNvSpPr>
            <a:spLocks noGrp="1"/>
          </p:cNvSpPr>
          <p:nvPr>
            <p:ph type="ftr" sz="quarter" idx="3"/>
          </p:nvPr>
        </p:nvSpPr>
        <p:spPr>
          <a:xfrm>
            <a:off x="3028951" y="4767266"/>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t>Medicare 101</a:t>
            </a:r>
          </a:p>
        </p:txBody>
      </p:sp>
      <p:sp>
        <p:nvSpPr>
          <p:cNvPr id="8" name="Slide Number Placeholder 7"/>
          <p:cNvSpPr>
            <a:spLocks noGrp="1"/>
          </p:cNvSpPr>
          <p:nvPr>
            <p:ph type="sldNum" sz="quarter" idx="4"/>
          </p:nvPr>
        </p:nvSpPr>
        <p:spPr>
          <a:xfrm>
            <a:off x="6457951" y="4767266"/>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F62912B7-67D0-4C7F-B2EE-F336CB0BE48F}" type="slidenum">
              <a:rPr lang="en-US" smtClean="0"/>
              <a:t>‹#›</a:t>
            </a:fld>
            <a:endParaRPr lang="en-US" dirty="0"/>
          </a:p>
        </p:txBody>
      </p:sp>
      <p:pic>
        <p:nvPicPr>
          <p:cNvPr id="9" name="Picture 8" descr="yellowdots.gif"/>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0" y="685717"/>
            <a:ext cx="9144000" cy="69273"/>
          </a:xfrm>
          <a:prstGeom prst="rect">
            <a:avLst/>
          </a:prstGeom>
        </p:spPr>
      </p:pic>
    </p:spTree>
    <p:extLst>
      <p:ext uri="{BB962C8B-B14F-4D97-AF65-F5344CB8AC3E}">
        <p14:creationId xmlns:p14="http://schemas.microsoft.com/office/powerpoint/2010/main" val="2312058697"/>
      </p:ext>
    </p:extLst>
  </p:cSld>
  <p:clrMap bg1="lt1" tx1="dk1" bg2="lt2" tx2="dk2" accent1="accent1" accent2="accent2" accent3="accent3" accent4="accent4" accent5="accent5" accent6="accent6" hlink="hlink" folHlink="folHlink"/>
  <p:sldLayoutIdLst>
    <p:sldLayoutId id="2147483789" r:id="rId1"/>
    <p:sldLayoutId id="2147483817" r:id="rId2"/>
  </p:sldLayoutIdLst>
  <p:hf hdr="0"/>
  <p:txStyles>
    <p:titleStyle>
      <a:lvl1pPr algn="ctr" defTabSz="342883" rtl="0" eaLnBrk="1" latinLnBrk="0" hangingPunct="1">
        <a:spcBef>
          <a:spcPct val="0"/>
        </a:spcBef>
        <a:buNone/>
        <a:defRPr sz="2700" b="1" kern="1200">
          <a:solidFill>
            <a:schemeClr val="tx1"/>
          </a:solidFill>
          <a:latin typeface="+mj-lt"/>
          <a:ea typeface="+mj-ea"/>
          <a:cs typeface="+mj-cs"/>
        </a:defRPr>
      </a:lvl1pPr>
    </p:titleStyle>
    <p:bodyStyle>
      <a:lvl1pPr marL="257162" indent="-257162" algn="l" defTabSz="342883" rtl="0" eaLnBrk="1" latinLnBrk="0" hangingPunct="1">
        <a:spcBef>
          <a:spcPts val="451"/>
        </a:spcBef>
        <a:buFont typeface="Wingdings" panose="05000000000000000000" pitchFamily="2" charset="2"/>
        <a:buChar char="§"/>
        <a:defRPr sz="2400" kern="1200">
          <a:solidFill>
            <a:schemeClr val="tx1"/>
          </a:solidFill>
          <a:latin typeface="+mn-lt"/>
          <a:ea typeface="+mn-ea"/>
          <a:cs typeface="+mn-cs"/>
        </a:defRPr>
      </a:lvl1pPr>
      <a:lvl2pPr marL="466702" indent="-208349" algn="l" defTabSz="342883" rtl="0" eaLnBrk="1" latinLnBrk="0" hangingPunct="1">
        <a:spcBef>
          <a:spcPts val="451"/>
        </a:spcBef>
        <a:buFont typeface="Arial" panose="020B0604020202020204" pitchFamily="34" charset="0"/>
        <a:buChar char="•"/>
        <a:defRPr sz="2100" kern="1200">
          <a:solidFill>
            <a:schemeClr val="tx1"/>
          </a:solidFill>
          <a:latin typeface="+mn-lt"/>
          <a:ea typeface="+mn-ea"/>
          <a:cs typeface="+mn-cs"/>
        </a:defRPr>
      </a:lvl2pPr>
      <a:lvl3pPr marL="725055" indent="-258352" algn="l" defTabSz="342883" rtl="0" eaLnBrk="1" latinLnBrk="0" hangingPunct="1">
        <a:spcBef>
          <a:spcPts val="451"/>
        </a:spcBef>
        <a:buSzPct val="50000"/>
        <a:buFont typeface="Wingdings" panose="05000000000000000000" pitchFamily="2" charset="2"/>
        <a:buChar char="q"/>
        <a:defRPr sz="1800" kern="1200">
          <a:solidFill>
            <a:schemeClr val="tx1"/>
          </a:solidFill>
          <a:latin typeface="+mn-lt"/>
          <a:ea typeface="+mn-ea"/>
          <a:cs typeface="+mn-cs"/>
        </a:defRPr>
      </a:lvl3pPr>
      <a:lvl4pPr marL="944119" indent="-219065" algn="l" defTabSz="342883" rtl="0" eaLnBrk="1" latinLnBrk="0" hangingPunct="1">
        <a:spcBef>
          <a:spcPts val="451"/>
        </a:spcBef>
        <a:buFont typeface="Courier New" panose="02070309020205020404" pitchFamily="49" charset="0"/>
        <a:buChar char="o"/>
        <a:defRPr sz="1500" kern="1200">
          <a:solidFill>
            <a:schemeClr val="tx1"/>
          </a:solidFill>
          <a:latin typeface="+mn-lt"/>
          <a:ea typeface="+mn-ea"/>
          <a:cs typeface="+mn-cs"/>
        </a:defRPr>
      </a:lvl4pPr>
      <a:lvl5pPr marL="1113179" indent="-169061" algn="l" defTabSz="342883" rtl="0" eaLnBrk="1" latinLnBrk="0" hangingPunct="1">
        <a:spcBef>
          <a:spcPts val="451"/>
        </a:spcBef>
        <a:buFont typeface="Calibri" panose="020F0502020204030204" pitchFamily="34" charset="0"/>
        <a:buChar char="–"/>
        <a:defRPr sz="1500" kern="1200">
          <a:solidFill>
            <a:schemeClr val="tx1"/>
          </a:solidFill>
          <a:latin typeface="+mn-lt"/>
          <a:ea typeface="+mn-ea"/>
          <a:cs typeface="+mn-cs"/>
        </a:defRPr>
      </a:lvl5pPr>
      <a:lvl6pPr marL="1885856" indent="-171442" algn="l" defTabSz="342883" rtl="0" eaLnBrk="1" latinLnBrk="0" hangingPunct="1">
        <a:spcBef>
          <a:spcPct val="20000"/>
        </a:spcBef>
        <a:buFont typeface="Arial"/>
        <a:buChar char="•"/>
        <a:defRPr sz="1500" kern="1200">
          <a:solidFill>
            <a:schemeClr val="tx1"/>
          </a:solidFill>
          <a:latin typeface="+mn-lt"/>
          <a:ea typeface="+mn-ea"/>
          <a:cs typeface="+mn-cs"/>
        </a:defRPr>
      </a:lvl6pPr>
      <a:lvl7pPr marL="2228739" indent="-171442" algn="l" defTabSz="342883" rtl="0" eaLnBrk="1" latinLnBrk="0" hangingPunct="1">
        <a:spcBef>
          <a:spcPct val="20000"/>
        </a:spcBef>
        <a:buFont typeface="Arial"/>
        <a:buChar char="•"/>
        <a:defRPr sz="1500" kern="1200">
          <a:solidFill>
            <a:schemeClr val="tx1"/>
          </a:solidFill>
          <a:latin typeface="+mn-lt"/>
          <a:ea typeface="+mn-ea"/>
          <a:cs typeface="+mn-cs"/>
        </a:defRPr>
      </a:lvl7pPr>
      <a:lvl8pPr marL="2571622" indent="-171442" algn="l" defTabSz="342883" rtl="0" eaLnBrk="1" latinLnBrk="0" hangingPunct="1">
        <a:spcBef>
          <a:spcPct val="20000"/>
        </a:spcBef>
        <a:buFont typeface="Arial"/>
        <a:buChar char="•"/>
        <a:defRPr sz="1500" kern="1200">
          <a:solidFill>
            <a:schemeClr val="tx1"/>
          </a:solidFill>
          <a:latin typeface="+mn-lt"/>
          <a:ea typeface="+mn-ea"/>
          <a:cs typeface="+mn-cs"/>
        </a:defRPr>
      </a:lvl8pPr>
      <a:lvl9pPr marL="2914504" indent="-171442" algn="l" defTabSz="342883"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83" rtl="0" eaLnBrk="1" latinLnBrk="0" hangingPunct="1">
        <a:defRPr sz="1351" kern="1200">
          <a:solidFill>
            <a:schemeClr val="tx1"/>
          </a:solidFill>
          <a:latin typeface="+mn-lt"/>
          <a:ea typeface="+mn-ea"/>
          <a:cs typeface="+mn-cs"/>
        </a:defRPr>
      </a:lvl1pPr>
      <a:lvl2pPr marL="342883" algn="l" defTabSz="342883" rtl="0" eaLnBrk="1" latinLnBrk="0" hangingPunct="1">
        <a:defRPr sz="1351" kern="1200">
          <a:solidFill>
            <a:schemeClr val="tx1"/>
          </a:solidFill>
          <a:latin typeface="+mn-lt"/>
          <a:ea typeface="+mn-ea"/>
          <a:cs typeface="+mn-cs"/>
        </a:defRPr>
      </a:lvl2pPr>
      <a:lvl3pPr marL="685766" algn="l" defTabSz="342883" rtl="0" eaLnBrk="1" latinLnBrk="0" hangingPunct="1">
        <a:defRPr sz="1351" kern="1200">
          <a:solidFill>
            <a:schemeClr val="tx1"/>
          </a:solidFill>
          <a:latin typeface="+mn-lt"/>
          <a:ea typeface="+mn-ea"/>
          <a:cs typeface="+mn-cs"/>
        </a:defRPr>
      </a:lvl3pPr>
      <a:lvl4pPr marL="1028649" algn="l" defTabSz="342883" rtl="0" eaLnBrk="1" latinLnBrk="0" hangingPunct="1">
        <a:defRPr sz="1351" kern="1200">
          <a:solidFill>
            <a:schemeClr val="tx1"/>
          </a:solidFill>
          <a:latin typeface="+mn-lt"/>
          <a:ea typeface="+mn-ea"/>
          <a:cs typeface="+mn-cs"/>
        </a:defRPr>
      </a:lvl4pPr>
      <a:lvl5pPr marL="1371532" algn="l" defTabSz="342883" rtl="0" eaLnBrk="1" latinLnBrk="0" hangingPunct="1">
        <a:defRPr sz="1351" kern="1200">
          <a:solidFill>
            <a:schemeClr val="tx1"/>
          </a:solidFill>
          <a:latin typeface="+mn-lt"/>
          <a:ea typeface="+mn-ea"/>
          <a:cs typeface="+mn-cs"/>
        </a:defRPr>
      </a:lvl5pPr>
      <a:lvl6pPr marL="1714414" algn="l" defTabSz="342883" rtl="0" eaLnBrk="1" latinLnBrk="0" hangingPunct="1">
        <a:defRPr sz="1351" kern="1200">
          <a:solidFill>
            <a:schemeClr val="tx1"/>
          </a:solidFill>
          <a:latin typeface="+mn-lt"/>
          <a:ea typeface="+mn-ea"/>
          <a:cs typeface="+mn-cs"/>
        </a:defRPr>
      </a:lvl6pPr>
      <a:lvl7pPr marL="2057297" algn="l" defTabSz="342883" rtl="0" eaLnBrk="1" latinLnBrk="0" hangingPunct="1">
        <a:defRPr sz="1351" kern="1200">
          <a:solidFill>
            <a:schemeClr val="tx1"/>
          </a:solidFill>
          <a:latin typeface="+mn-lt"/>
          <a:ea typeface="+mn-ea"/>
          <a:cs typeface="+mn-cs"/>
        </a:defRPr>
      </a:lvl7pPr>
      <a:lvl8pPr marL="2400180" algn="l" defTabSz="342883" rtl="0" eaLnBrk="1" latinLnBrk="0" hangingPunct="1">
        <a:defRPr sz="1351" kern="1200">
          <a:solidFill>
            <a:schemeClr val="tx1"/>
          </a:solidFill>
          <a:latin typeface="+mn-lt"/>
          <a:ea typeface="+mn-ea"/>
          <a:cs typeface="+mn-cs"/>
        </a:defRPr>
      </a:lvl8pPr>
      <a:lvl9pPr marL="2743063" algn="l" defTabSz="342883" rtl="0" eaLnBrk="1" latinLnBrk="0" hangingPunct="1">
        <a:defRPr sz="1351"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4767267"/>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a:t>July 2017</a:t>
            </a:r>
          </a:p>
        </p:txBody>
      </p:sp>
      <p:sp>
        <p:nvSpPr>
          <p:cNvPr id="5" name="Footer Placeholder 4"/>
          <p:cNvSpPr>
            <a:spLocks noGrp="1"/>
          </p:cNvSpPr>
          <p:nvPr>
            <p:ph type="ftr" sz="quarter" idx="3"/>
          </p:nvPr>
        </p:nvSpPr>
        <p:spPr>
          <a:xfrm>
            <a:off x="3124200" y="4767267"/>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t>Medicare 101</a:t>
            </a:r>
          </a:p>
        </p:txBody>
      </p:sp>
      <p:sp>
        <p:nvSpPr>
          <p:cNvPr id="6" name="Slide Number Placeholder 5"/>
          <p:cNvSpPr>
            <a:spLocks noGrp="1"/>
          </p:cNvSpPr>
          <p:nvPr>
            <p:ph type="sldNum" sz="quarter" idx="4"/>
          </p:nvPr>
        </p:nvSpPr>
        <p:spPr>
          <a:xfrm>
            <a:off x="6553200" y="4767267"/>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7B3B7BDD-940E-F142-917B-04B867A4ECC6}" type="slidenum">
              <a:rPr lang="en-US" smtClean="0"/>
              <a:t>‹#›</a:t>
            </a:fld>
            <a:endParaRPr lang="en-US" dirty="0"/>
          </a:p>
        </p:txBody>
      </p:sp>
      <p:pic>
        <p:nvPicPr>
          <p:cNvPr id="7" name="Picture 6" descr="shutterstock_481576618.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275588"/>
            <a:ext cx="9144000" cy="3888486"/>
          </a:xfrm>
          <a:prstGeom prst="rect">
            <a:avLst/>
          </a:prstGeom>
        </p:spPr>
      </p:pic>
      <p:pic>
        <p:nvPicPr>
          <p:cNvPr id="9" name="Picture 8" descr="NTP.gif"/>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459878" y="232541"/>
            <a:ext cx="1396677" cy="841181"/>
          </a:xfrm>
          <a:prstGeom prst="rect">
            <a:avLst/>
          </a:prstGeom>
        </p:spPr>
      </p:pic>
      <p:pic>
        <p:nvPicPr>
          <p:cNvPr id="8" name="Picture 7" descr="yellowdots.gif"/>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0" y="1077602"/>
            <a:ext cx="9144000" cy="69273"/>
          </a:xfrm>
          <a:prstGeom prst="rect">
            <a:avLst/>
          </a:prstGeom>
        </p:spPr>
      </p:pic>
    </p:spTree>
    <p:extLst>
      <p:ext uri="{BB962C8B-B14F-4D97-AF65-F5344CB8AC3E}">
        <p14:creationId xmlns:p14="http://schemas.microsoft.com/office/powerpoint/2010/main" val="1744855424"/>
      </p:ext>
    </p:extLst>
  </p:cSld>
  <p:clrMap bg1="lt1" tx1="dk1" bg2="lt2" tx2="dk2" accent1="accent1" accent2="accent2" accent3="accent3" accent4="accent4" accent5="accent5" accent6="accent6" hlink="hlink" folHlink="folHlink"/>
  <p:sldLayoutIdLst>
    <p:sldLayoutId id="2147483786" r:id="rId1"/>
  </p:sldLayoutIdLst>
  <p:hf hdr="0"/>
  <p:txStyles>
    <p:titleStyle>
      <a:lvl1pPr algn="ctr" defTabSz="342883" rtl="0" eaLnBrk="1" latinLnBrk="0" hangingPunct="1">
        <a:spcBef>
          <a:spcPct val="0"/>
        </a:spcBef>
        <a:buNone/>
        <a:defRPr sz="3300" kern="1200">
          <a:solidFill>
            <a:schemeClr val="tx1"/>
          </a:solidFill>
          <a:latin typeface="+mj-lt"/>
          <a:ea typeface="+mj-ea"/>
          <a:cs typeface="+mj-cs"/>
        </a:defRPr>
      </a:lvl1pPr>
    </p:titleStyle>
    <p:bodyStyle>
      <a:lvl1pPr marL="257162" indent="-257162" algn="l" defTabSz="342883" rtl="0" eaLnBrk="1" latinLnBrk="0" hangingPunct="1">
        <a:spcBef>
          <a:spcPct val="20000"/>
        </a:spcBef>
        <a:buFont typeface="Arial"/>
        <a:buChar char="•"/>
        <a:defRPr sz="2400" kern="1200">
          <a:solidFill>
            <a:schemeClr val="tx1"/>
          </a:solidFill>
          <a:latin typeface="+mn-lt"/>
          <a:ea typeface="+mn-ea"/>
          <a:cs typeface="+mn-cs"/>
        </a:defRPr>
      </a:lvl1pPr>
      <a:lvl2pPr marL="557185" indent="-214303" algn="l" defTabSz="342883" rtl="0" eaLnBrk="1" latinLnBrk="0" hangingPunct="1">
        <a:spcBef>
          <a:spcPct val="20000"/>
        </a:spcBef>
        <a:buFont typeface="Arial"/>
        <a:buChar char="–"/>
        <a:defRPr sz="2100" kern="1200">
          <a:solidFill>
            <a:schemeClr val="tx1"/>
          </a:solidFill>
          <a:latin typeface="+mn-lt"/>
          <a:ea typeface="+mn-ea"/>
          <a:cs typeface="+mn-cs"/>
        </a:defRPr>
      </a:lvl2pPr>
      <a:lvl3pPr marL="857207" indent="-171442" algn="l" defTabSz="342883" rtl="0" eaLnBrk="1" latinLnBrk="0" hangingPunct="1">
        <a:spcBef>
          <a:spcPct val="20000"/>
        </a:spcBef>
        <a:buFont typeface="Arial"/>
        <a:buChar char="•"/>
        <a:defRPr sz="1800" kern="1200">
          <a:solidFill>
            <a:schemeClr val="tx1"/>
          </a:solidFill>
          <a:latin typeface="+mn-lt"/>
          <a:ea typeface="+mn-ea"/>
          <a:cs typeface="+mn-cs"/>
        </a:defRPr>
      </a:lvl3pPr>
      <a:lvl4pPr marL="1200090" indent="-171442" algn="l" defTabSz="342883" rtl="0" eaLnBrk="1" latinLnBrk="0" hangingPunct="1">
        <a:spcBef>
          <a:spcPct val="20000"/>
        </a:spcBef>
        <a:buFont typeface="Arial"/>
        <a:buChar char="–"/>
        <a:defRPr sz="1500" kern="1200">
          <a:solidFill>
            <a:schemeClr val="tx1"/>
          </a:solidFill>
          <a:latin typeface="+mn-lt"/>
          <a:ea typeface="+mn-ea"/>
          <a:cs typeface="+mn-cs"/>
        </a:defRPr>
      </a:lvl4pPr>
      <a:lvl5pPr marL="1542973" indent="-171442" algn="l" defTabSz="342883" rtl="0" eaLnBrk="1" latinLnBrk="0" hangingPunct="1">
        <a:spcBef>
          <a:spcPct val="20000"/>
        </a:spcBef>
        <a:buFont typeface="Arial"/>
        <a:buChar char="»"/>
        <a:defRPr sz="1500" kern="1200">
          <a:solidFill>
            <a:schemeClr val="tx1"/>
          </a:solidFill>
          <a:latin typeface="+mn-lt"/>
          <a:ea typeface="+mn-ea"/>
          <a:cs typeface="+mn-cs"/>
        </a:defRPr>
      </a:lvl5pPr>
      <a:lvl6pPr marL="1885856" indent="-171442" algn="l" defTabSz="342883" rtl="0" eaLnBrk="1" latinLnBrk="0" hangingPunct="1">
        <a:spcBef>
          <a:spcPct val="20000"/>
        </a:spcBef>
        <a:buFont typeface="Arial"/>
        <a:buChar char="•"/>
        <a:defRPr sz="1500" kern="1200">
          <a:solidFill>
            <a:schemeClr val="tx1"/>
          </a:solidFill>
          <a:latin typeface="+mn-lt"/>
          <a:ea typeface="+mn-ea"/>
          <a:cs typeface="+mn-cs"/>
        </a:defRPr>
      </a:lvl6pPr>
      <a:lvl7pPr marL="2228739" indent="-171442" algn="l" defTabSz="342883" rtl="0" eaLnBrk="1" latinLnBrk="0" hangingPunct="1">
        <a:spcBef>
          <a:spcPct val="20000"/>
        </a:spcBef>
        <a:buFont typeface="Arial"/>
        <a:buChar char="•"/>
        <a:defRPr sz="1500" kern="1200">
          <a:solidFill>
            <a:schemeClr val="tx1"/>
          </a:solidFill>
          <a:latin typeface="+mn-lt"/>
          <a:ea typeface="+mn-ea"/>
          <a:cs typeface="+mn-cs"/>
        </a:defRPr>
      </a:lvl7pPr>
      <a:lvl8pPr marL="2571622" indent="-171442" algn="l" defTabSz="342883" rtl="0" eaLnBrk="1" latinLnBrk="0" hangingPunct="1">
        <a:spcBef>
          <a:spcPct val="20000"/>
        </a:spcBef>
        <a:buFont typeface="Arial"/>
        <a:buChar char="•"/>
        <a:defRPr sz="1500" kern="1200">
          <a:solidFill>
            <a:schemeClr val="tx1"/>
          </a:solidFill>
          <a:latin typeface="+mn-lt"/>
          <a:ea typeface="+mn-ea"/>
          <a:cs typeface="+mn-cs"/>
        </a:defRPr>
      </a:lvl8pPr>
      <a:lvl9pPr marL="2914504" indent="-171442" algn="l" defTabSz="342883"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83" rtl="0" eaLnBrk="1" latinLnBrk="0" hangingPunct="1">
        <a:defRPr sz="1351" kern="1200">
          <a:solidFill>
            <a:schemeClr val="tx1"/>
          </a:solidFill>
          <a:latin typeface="+mn-lt"/>
          <a:ea typeface="+mn-ea"/>
          <a:cs typeface="+mn-cs"/>
        </a:defRPr>
      </a:lvl1pPr>
      <a:lvl2pPr marL="342883" algn="l" defTabSz="342883" rtl="0" eaLnBrk="1" latinLnBrk="0" hangingPunct="1">
        <a:defRPr sz="1351" kern="1200">
          <a:solidFill>
            <a:schemeClr val="tx1"/>
          </a:solidFill>
          <a:latin typeface="+mn-lt"/>
          <a:ea typeface="+mn-ea"/>
          <a:cs typeface="+mn-cs"/>
        </a:defRPr>
      </a:lvl2pPr>
      <a:lvl3pPr marL="685766" algn="l" defTabSz="342883" rtl="0" eaLnBrk="1" latinLnBrk="0" hangingPunct="1">
        <a:defRPr sz="1351" kern="1200">
          <a:solidFill>
            <a:schemeClr val="tx1"/>
          </a:solidFill>
          <a:latin typeface="+mn-lt"/>
          <a:ea typeface="+mn-ea"/>
          <a:cs typeface="+mn-cs"/>
        </a:defRPr>
      </a:lvl3pPr>
      <a:lvl4pPr marL="1028649" algn="l" defTabSz="342883" rtl="0" eaLnBrk="1" latinLnBrk="0" hangingPunct="1">
        <a:defRPr sz="1351" kern="1200">
          <a:solidFill>
            <a:schemeClr val="tx1"/>
          </a:solidFill>
          <a:latin typeface="+mn-lt"/>
          <a:ea typeface="+mn-ea"/>
          <a:cs typeface="+mn-cs"/>
        </a:defRPr>
      </a:lvl4pPr>
      <a:lvl5pPr marL="1371532" algn="l" defTabSz="342883" rtl="0" eaLnBrk="1" latinLnBrk="0" hangingPunct="1">
        <a:defRPr sz="1351" kern="1200">
          <a:solidFill>
            <a:schemeClr val="tx1"/>
          </a:solidFill>
          <a:latin typeface="+mn-lt"/>
          <a:ea typeface="+mn-ea"/>
          <a:cs typeface="+mn-cs"/>
        </a:defRPr>
      </a:lvl5pPr>
      <a:lvl6pPr marL="1714414" algn="l" defTabSz="342883" rtl="0" eaLnBrk="1" latinLnBrk="0" hangingPunct="1">
        <a:defRPr sz="1351" kern="1200">
          <a:solidFill>
            <a:schemeClr val="tx1"/>
          </a:solidFill>
          <a:latin typeface="+mn-lt"/>
          <a:ea typeface="+mn-ea"/>
          <a:cs typeface="+mn-cs"/>
        </a:defRPr>
      </a:lvl6pPr>
      <a:lvl7pPr marL="2057297" algn="l" defTabSz="342883" rtl="0" eaLnBrk="1" latinLnBrk="0" hangingPunct="1">
        <a:defRPr sz="1351" kern="1200">
          <a:solidFill>
            <a:schemeClr val="tx1"/>
          </a:solidFill>
          <a:latin typeface="+mn-lt"/>
          <a:ea typeface="+mn-ea"/>
          <a:cs typeface="+mn-cs"/>
        </a:defRPr>
      </a:lvl7pPr>
      <a:lvl8pPr marL="2400180" algn="l" defTabSz="342883" rtl="0" eaLnBrk="1" latinLnBrk="0" hangingPunct="1">
        <a:defRPr sz="1351" kern="1200">
          <a:solidFill>
            <a:schemeClr val="tx1"/>
          </a:solidFill>
          <a:latin typeface="+mn-lt"/>
          <a:ea typeface="+mn-ea"/>
          <a:cs typeface="+mn-cs"/>
        </a:defRPr>
      </a:lvl8pPr>
      <a:lvl9pPr marL="2743063" algn="l" defTabSz="342883" rtl="0" eaLnBrk="1" latinLnBrk="0" hangingPunct="1">
        <a:defRPr sz="1351"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4767267"/>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a:t>July 2017</a:t>
            </a:r>
          </a:p>
        </p:txBody>
      </p:sp>
      <p:sp>
        <p:nvSpPr>
          <p:cNvPr id="5" name="Footer Placeholder 4"/>
          <p:cNvSpPr>
            <a:spLocks noGrp="1"/>
          </p:cNvSpPr>
          <p:nvPr>
            <p:ph type="ftr" sz="quarter" idx="3"/>
          </p:nvPr>
        </p:nvSpPr>
        <p:spPr>
          <a:xfrm>
            <a:off x="3124200" y="4767267"/>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t>Medicare 101</a:t>
            </a:r>
          </a:p>
        </p:txBody>
      </p:sp>
      <p:sp>
        <p:nvSpPr>
          <p:cNvPr id="6" name="Slide Number Placeholder 5"/>
          <p:cNvSpPr>
            <a:spLocks noGrp="1"/>
          </p:cNvSpPr>
          <p:nvPr>
            <p:ph type="sldNum" sz="quarter" idx="4"/>
          </p:nvPr>
        </p:nvSpPr>
        <p:spPr>
          <a:xfrm>
            <a:off x="6553200" y="4767267"/>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7B3B7BDD-940E-F142-917B-04B867A4ECC6}" type="slidenum">
              <a:rPr lang="en-US" smtClean="0"/>
              <a:t>‹#›</a:t>
            </a:fld>
            <a:endParaRPr lang="en-US" dirty="0"/>
          </a:p>
        </p:txBody>
      </p:sp>
      <p:pic>
        <p:nvPicPr>
          <p:cNvPr id="9" name="Picture 8" descr="NTP.gif"/>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459878" y="232541"/>
            <a:ext cx="1396677" cy="841181"/>
          </a:xfrm>
          <a:prstGeom prst="rect">
            <a:avLst/>
          </a:prstGeom>
        </p:spPr>
      </p:pic>
      <p:pic>
        <p:nvPicPr>
          <p:cNvPr id="8" name="Picture 7" descr="yellowdots.gif"/>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0" y="1077602"/>
            <a:ext cx="9144000" cy="69273"/>
          </a:xfrm>
          <a:prstGeom prst="rect">
            <a:avLst/>
          </a:prstGeom>
        </p:spPr>
      </p:pic>
      <p:pic>
        <p:nvPicPr>
          <p:cNvPr id="2" name="Picture 1"/>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a:off x="0" y="1311379"/>
            <a:ext cx="9144000" cy="3870224"/>
          </a:xfrm>
          <a:prstGeom prst="rect">
            <a:avLst/>
          </a:prstGeom>
        </p:spPr>
      </p:pic>
      <p:sp>
        <p:nvSpPr>
          <p:cNvPr id="10" name="Title 2"/>
          <p:cNvSpPr txBox="1">
            <a:spLocks/>
          </p:cNvSpPr>
          <p:nvPr userDrawn="1"/>
        </p:nvSpPr>
        <p:spPr>
          <a:xfrm>
            <a:off x="0" y="0"/>
            <a:ext cx="9144000" cy="1085850"/>
          </a:xfrm>
          <a:prstGeom prst="rect">
            <a:avLst/>
          </a:prstGeom>
        </p:spPr>
        <p:txBody>
          <a:bodyPr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2700" dirty="0"/>
          </a:p>
        </p:txBody>
      </p:sp>
    </p:spTree>
    <p:extLst>
      <p:ext uri="{BB962C8B-B14F-4D97-AF65-F5344CB8AC3E}">
        <p14:creationId xmlns:p14="http://schemas.microsoft.com/office/powerpoint/2010/main" val="350023691"/>
      </p:ext>
    </p:extLst>
  </p:cSld>
  <p:clrMap bg1="lt1" tx1="dk1" bg2="lt2" tx2="dk2" accent1="accent1" accent2="accent2" accent3="accent3" accent4="accent4" accent5="accent5" accent6="accent6" hlink="hlink" folHlink="folHlink"/>
  <p:sldLayoutIdLst>
    <p:sldLayoutId id="2147483798" r:id="rId1"/>
    <p:sldLayoutId id="2147483799" r:id="rId2"/>
  </p:sldLayoutIdLst>
  <p:hf hdr="0"/>
  <p:txStyles>
    <p:titleStyle>
      <a:lvl1pPr algn="ctr" defTabSz="342883" rtl="0" eaLnBrk="1" latinLnBrk="0" hangingPunct="1">
        <a:spcBef>
          <a:spcPct val="0"/>
        </a:spcBef>
        <a:buNone/>
        <a:defRPr sz="3300" kern="1200">
          <a:solidFill>
            <a:schemeClr val="tx1"/>
          </a:solidFill>
          <a:latin typeface="+mj-lt"/>
          <a:ea typeface="+mj-ea"/>
          <a:cs typeface="+mj-cs"/>
        </a:defRPr>
      </a:lvl1pPr>
    </p:titleStyle>
    <p:bodyStyle>
      <a:lvl1pPr marL="257162" indent="-257162" algn="l" defTabSz="342883" rtl="0" eaLnBrk="1" latinLnBrk="0" hangingPunct="1">
        <a:spcBef>
          <a:spcPct val="20000"/>
        </a:spcBef>
        <a:buFont typeface="Arial"/>
        <a:buChar char="•"/>
        <a:defRPr sz="2400" kern="1200">
          <a:solidFill>
            <a:schemeClr val="tx1"/>
          </a:solidFill>
          <a:latin typeface="+mn-lt"/>
          <a:ea typeface="+mn-ea"/>
          <a:cs typeface="+mn-cs"/>
        </a:defRPr>
      </a:lvl1pPr>
      <a:lvl2pPr marL="557185" indent="-214303" algn="l" defTabSz="342883" rtl="0" eaLnBrk="1" latinLnBrk="0" hangingPunct="1">
        <a:spcBef>
          <a:spcPct val="20000"/>
        </a:spcBef>
        <a:buFont typeface="Arial"/>
        <a:buChar char="–"/>
        <a:defRPr sz="2100" kern="1200">
          <a:solidFill>
            <a:schemeClr val="tx1"/>
          </a:solidFill>
          <a:latin typeface="+mn-lt"/>
          <a:ea typeface="+mn-ea"/>
          <a:cs typeface="+mn-cs"/>
        </a:defRPr>
      </a:lvl2pPr>
      <a:lvl3pPr marL="857207" indent="-171442" algn="l" defTabSz="342883" rtl="0" eaLnBrk="1" latinLnBrk="0" hangingPunct="1">
        <a:spcBef>
          <a:spcPct val="20000"/>
        </a:spcBef>
        <a:buFont typeface="Arial"/>
        <a:buChar char="•"/>
        <a:defRPr sz="1800" kern="1200">
          <a:solidFill>
            <a:schemeClr val="tx1"/>
          </a:solidFill>
          <a:latin typeface="+mn-lt"/>
          <a:ea typeface="+mn-ea"/>
          <a:cs typeface="+mn-cs"/>
        </a:defRPr>
      </a:lvl3pPr>
      <a:lvl4pPr marL="1200090" indent="-171442" algn="l" defTabSz="342883" rtl="0" eaLnBrk="1" latinLnBrk="0" hangingPunct="1">
        <a:spcBef>
          <a:spcPct val="20000"/>
        </a:spcBef>
        <a:buFont typeface="Arial"/>
        <a:buChar char="–"/>
        <a:defRPr sz="1500" kern="1200">
          <a:solidFill>
            <a:schemeClr val="tx1"/>
          </a:solidFill>
          <a:latin typeface="+mn-lt"/>
          <a:ea typeface="+mn-ea"/>
          <a:cs typeface="+mn-cs"/>
        </a:defRPr>
      </a:lvl4pPr>
      <a:lvl5pPr marL="1542973" indent="-171442" algn="l" defTabSz="342883" rtl="0" eaLnBrk="1" latinLnBrk="0" hangingPunct="1">
        <a:spcBef>
          <a:spcPct val="20000"/>
        </a:spcBef>
        <a:buFont typeface="Arial"/>
        <a:buChar char="»"/>
        <a:defRPr sz="1500" kern="1200">
          <a:solidFill>
            <a:schemeClr val="tx1"/>
          </a:solidFill>
          <a:latin typeface="+mn-lt"/>
          <a:ea typeface="+mn-ea"/>
          <a:cs typeface="+mn-cs"/>
        </a:defRPr>
      </a:lvl5pPr>
      <a:lvl6pPr marL="1885856" indent="-171442" algn="l" defTabSz="342883" rtl="0" eaLnBrk="1" latinLnBrk="0" hangingPunct="1">
        <a:spcBef>
          <a:spcPct val="20000"/>
        </a:spcBef>
        <a:buFont typeface="Arial"/>
        <a:buChar char="•"/>
        <a:defRPr sz="1500" kern="1200">
          <a:solidFill>
            <a:schemeClr val="tx1"/>
          </a:solidFill>
          <a:latin typeface="+mn-lt"/>
          <a:ea typeface="+mn-ea"/>
          <a:cs typeface="+mn-cs"/>
        </a:defRPr>
      </a:lvl6pPr>
      <a:lvl7pPr marL="2228739" indent="-171442" algn="l" defTabSz="342883" rtl="0" eaLnBrk="1" latinLnBrk="0" hangingPunct="1">
        <a:spcBef>
          <a:spcPct val="20000"/>
        </a:spcBef>
        <a:buFont typeface="Arial"/>
        <a:buChar char="•"/>
        <a:defRPr sz="1500" kern="1200">
          <a:solidFill>
            <a:schemeClr val="tx1"/>
          </a:solidFill>
          <a:latin typeface="+mn-lt"/>
          <a:ea typeface="+mn-ea"/>
          <a:cs typeface="+mn-cs"/>
        </a:defRPr>
      </a:lvl7pPr>
      <a:lvl8pPr marL="2571622" indent="-171442" algn="l" defTabSz="342883" rtl="0" eaLnBrk="1" latinLnBrk="0" hangingPunct="1">
        <a:spcBef>
          <a:spcPct val="20000"/>
        </a:spcBef>
        <a:buFont typeface="Arial"/>
        <a:buChar char="•"/>
        <a:defRPr sz="1500" kern="1200">
          <a:solidFill>
            <a:schemeClr val="tx1"/>
          </a:solidFill>
          <a:latin typeface="+mn-lt"/>
          <a:ea typeface="+mn-ea"/>
          <a:cs typeface="+mn-cs"/>
        </a:defRPr>
      </a:lvl8pPr>
      <a:lvl9pPr marL="2914504" indent="-171442" algn="l" defTabSz="342883"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83" rtl="0" eaLnBrk="1" latinLnBrk="0" hangingPunct="1">
        <a:defRPr sz="1351" kern="1200">
          <a:solidFill>
            <a:schemeClr val="tx1"/>
          </a:solidFill>
          <a:latin typeface="+mn-lt"/>
          <a:ea typeface="+mn-ea"/>
          <a:cs typeface="+mn-cs"/>
        </a:defRPr>
      </a:lvl1pPr>
      <a:lvl2pPr marL="342883" algn="l" defTabSz="342883" rtl="0" eaLnBrk="1" latinLnBrk="0" hangingPunct="1">
        <a:defRPr sz="1351" kern="1200">
          <a:solidFill>
            <a:schemeClr val="tx1"/>
          </a:solidFill>
          <a:latin typeface="+mn-lt"/>
          <a:ea typeface="+mn-ea"/>
          <a:cs typeface="+mn-cs"/>
        </a:defRPr>
      </a:lvl2pPr>
      <a:lvl3pPr marL="685766" algn="l" defTabSz="342883" rtl="0" eaLnBrk="1" latinLnBrk="0" hangingPunct="1">
        <a:defRPr sz="1351" kern="1200">
          <a:solidFill>
            <a:schemeClr val="tx1"/>
          </a:solidFill>
          <a:latin typeface="+mn-lt"/>
          <a:ea typeface="+mn-ea"/>
          <a:cs typeface="+mn-cs"/>
        </a:defRPr>
      </a:lvl3pPr>
      <a:lvl4pPr marL="1028649" algn="l" defTabSz="342883" rtl="0" eaLnBrk="1" latinLnBrk="0" hangingPunct="1">
        <a:defRPr sz="1351" kern="1200">
          <a:solidFill>
            <a:schemeClr val="tx1"/>
          </a:solidFill>
          <a:latin typeface="+mn-lt"/>
          <a:ea typeface="+mn-ea"/>
          <a:cs typeface="+mn-cs"/>
        </a:defRPr>
      </a:lvl4pPr>
      <a:lvl5pPr marL="1371532" algn="l" defTabSz="342883" rtl="0" eaLnBrk="1" latinLnBrk="0" hangingPunct="1">
        <a:defRPr sz="1351" kern="1200">
          <a:solidFill>
            <a:schemeClr val="tx1"/>
          </a:solidFill>
          <a:latin typeface="+mn-lt"/>
          <a:ea typeface="+mn-ea"/>
          <a:cs typeface="+mn-cs"/>
        </a:defRPr>
      </a:lvl5pPr>
      <a:lvl6pPr marL="1714414" algn="l" defTabSz="342883" rtl="0" eaLnBrk="1" latinLnBrk="0" hangingPunct="1">
        <a:defRPr sz="1351" kern="1200">
          <a:solidFill>
            <a:schemeClr val="tx1"/>
          </a:solidFill>
          <a:latin typeface="+mn-lt"/>
          <a:ea typeface="+mn-ea"/>
          <a:cs typeface="+mn-cs"/>
        </a:defRPr>
      </a:lvl6pPr>
      <a:lvl7pPr marL="2057297" algn="l" defTabSz="342883" rtl="0" eaLnBrk="1" latinLnBrk="0" hangingPunct="1">
        <a:defRPr sz="1351" kern="1200">
          <a:solidFill>
            <a:schemeClr val="tx1"/>
          </a:solidFill>
          <a:latin typeface="+mn-lt"/>
          <a:ea typeface="+mn-ea"/>
          <a:cs typeface="+mn-cs"/>
        </a:defRPr>
      </a:lvl7pPr>
      <a:lvl8pPr marL="2400180" algn="l" defTabSz="342883" rtl="0" eaLnBrk="1" latinLnBrk="0" hangingPunct="1">
        <a:defRPr sz="1351" kern="1200">
          <a:solidFill>
            <a:schemeClr val="tx1"/>
          </a:solidFill>
          <a:latin typeface="+mn-lt"/>
          <a:ea typeface="+mn-ea"/>
          <a:cs typeface="+mn-cs"/>
        </a:defRPr>
      </a:lvl8pPr>
      <a:lvl9pPr marL="2743063" algn="l" defTabSz="342883" rtl="0" eaLnBrk="1" latinLnBrk="0" hangingPunct="1">
        <a:defRPr sz="1351"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397" y="1273640"/>
            <a:ext cx="9144793" cy="3853537"/>
          </a:xfrm>
          <a:prstGeom prst="rect">
            <a:avLst/>
          </a:prstGeom>
        </p:spPr>
      </p:pic>
      <p:sp>
        <p:nvSpPr>
          <p:cNvPr id="4" name="Date Placeholder 3"/>
          <p:cNvSpPr>
            <a:spLocks noGrp="1"/>
          </p:cNvSpPr>
          <p:nvPr>
            <p:ph type="dt" sz="half" idx="2"/>
          </p:nvPr>
        </p:nvSpPr>
        <p:spPr>
          <a:xfrm>
            <a:off x="457200" y="4767267"/>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a:t>July 2017</a:t>
            </a:r>
          </a:p>
        </p:txBody>
      </p:sp>
      <p:sp>
        <p:nvSpPr>
          <p:cNvPr id="5" name="Footer Placeholder 4"/>
          <p:cNvSpPr>
            <a:spLocks noGrp="1"/>
          </p:cNvSpPr>
          <p:nvPr>
            <p:ph type="ftr" sz="quarter" idx="3"/>
          </p:nvPr>
        </p:nvSpPr>
        <p:spPr>
          <a:xfrm>
            <a:off x="3124200" y="4767267"/>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t>Medicare 101</a:t>
            </a:r>
          </a:p>
        </p:txBody>
      </p:sp>
      <p:sp>
        <p:nvSpPr>
          <p:cNvPr id="6" name="Slide Number Placeholder 5"/>
          <p:cNvSpPr>
            <a:spLocks noGrp="1"/>
          </p:cNvSpPr>
          <p:nvPr>
            <p:ph type="sldNum" sz="quarter" idx="4"/>
          </p:nvPr>
        </p:nvSpPr>
        <p:spPr>
          <a:xfrm>
            <a:off x="6553200" y="4767267"/>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7B3B7BDD-940E-F142-917B-04B867A4ECC6}" type="slidenum">
              <a:rPr lang="en-US" smtClean="0"/>
              <a:t>‹#›</a:t>
            </a:fld>
            <a:endParaRPr lang="en-US" dirty="0"/>
          </a:p>
        </p:txBody>
      </p:sp>
      <p:pic>
        <p:nvPicPr>
          <p:cNvPr id="9" name="Picture 8" descr="NTP.gif"/>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459878" y="232541"/>
            <a:ext cx="1396677" cy="841181"/>
          </a:xfrm>
          <a:prstGeom prst="rect">
            <a:avLst/>
          </a:prstGeom>
        </p:spPr>
      </p:pic>
      <p:pic>
        <p:nvPicPr>
          <p:cNvPr id="8" name="Picture 7" descr="yellowdots.gif"/>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0" y="1077602"/>
            <a:ext cx="9144000" cy="69273"/>
          </a:xfrm>
          <a:prstGeom prst="rect">
            <a:avLst/>
          </a:prstGeom>
        </p:spPr>
      </p:pic>
    </p:spTree>
    <p:extLst>
      <p:ext uri="{BB962C8B-B14F-4D97-AF65-F5344CB8AC3E}">
        <p14:creationId xmlns:p14="http://schemas.microsoft.com/office/powerpoint/2010/main" val="4185369069"/>
      </p:ext>
    </p:extLst>
  </p:cSld>
  <p:clrMap bg1="lt1" tx1="dk1" bg2="lt2" tx2="dk2" accent1="accent1" accent2="accent2" accent3="accent3" accent4="accent4" accent5="accent5" accent6="accent6" hlink="hlink" folHlink="folHlink"/>
  <p:sldLayoutIdLst>
    <p:sldLayoutId id="2147483792" r:id="rId1"/>
  </p:sldLayoutIdLst>
  <p:hf hdr="0"/>
  <p:txStyles>
    <p:titleStyle>
      <a:lvl1pPr algn="ctr" defTabSz="342883" rtl="0" eaLnBrk="1" latinLnBrk="0" hangingPunct="1">
        <a:spcBef>
          <a:spcPct val="0"/>
        </a:spcBef>
        <a:buNone/>
        <a:defRPr sz="3300" kern="1200">
          <a:solidFill>
            <a:schemeClr val="tx1"/>
          </a:solidFill>
          <a:latin typeface="+mj-lt"/>
          <a:ea typeface="+mj-ea"/>
          <a:cs typeface="+mj-cs"/>
        </a:defRPr>
      </a:lvl1pPr>
    </p:titleStyle>
    <p:bodyStyle>
      <a:lvl1pPr marL="257162" indent="-257162" algn="l" defTabSz="342883" rtl="0" eaLnBrk="1" latinLnBrk="0" hangingPunct="1">
        <a:spcBef>
          <a:spcPct val="20000"/>
        </a:spcBef>
        <a:buFont typeface="Arial"/>
        <a:buChar char="•"/>
        <a:defRPr sz="2400" kern="1200">
          <a:solidFill>
            <a:schemeClr val="tx1"/>
          </a:solidFill>
          <a:latin typeface="+mn-lt"/>
          <a:ea typeface="+mn-ea"/>
          <a:cs typeface="+mn-cs"/>
        </a:defRPr>
      </a:lvl1pPr>
      <a:lvl2pPr marL="557185" indent="-214303" algn="l" defTabSz="342883" rtl="0" eaLnBrk="1" latinLnBrk="0" hangingPunct="1">
        <a:spcBef>
          <a:spcPct val="20000"/>
        </a:spcBef>
        <a:buFont typeface="Arial"/>
        <a:buChar char="–"/>
        <a:defRPr sz="2100" kern="1200">
          <a:solidFill>
            <a:schemeClr val="tx1"/>
          </a:solidFill>
          <a:latin typeface="+mn-lt"/>
          <a:ea typeface="+mn-ea"/>
          <a:cs typeface="+mn-cs"/>
        </a:defRPr>
      </a:lvl2pPr>
      <a:lvl3pPr marL="857207" indent="-171442" algn="l" defTabSz="342883" rtl="0" eaLnBrk="1" latinLnBrk="0" hangingPunct="1">
        <a:spcBef>
          <a:spcPct val="20000"/>
        </a:spcBef>
        <a:buFont typeface="Arial"/>
        <a:buChar char="•"/>
        <a:defRPr sz="1800" kern="1200">
          <a:solidFill>
            <a:schemeClr val="tx1"/>
          </a:solidFill>
          <a:latin typeface="+mn-lt"/>
          <a:ea typeface="+mn-ea"/>
          <a:cs typeface="+mn-cs"/>
        </a:defRPr>
      </a:lvl3pPr>
      <a:lvl4pPr marL="1200090" indent="-171442" algn="l" defTabSz="342883" rtl="0" eaLnBrk="1" latinLnBrk="0" hangingPunct="1">
        <a:spcBef>
          <a:spcPct val="20000"/>
        </a:spcBef>
        <a:buFont typeface="Arial"/>
        <a:buChar char="–"/>
        <a:defRPr sz="1500" kern="1200">
          <a:solidFill>
            <a:schemeClr val="tx1"/>
          </a:solidFill>
          <a:latin typeface="+mn-lt"/>
          <a:ea typeface="+mn-ea"/>
          <a:cs typeface="+mn-cs"/>
        </a:defRPr>
      </a:lvl4pPr>
      <a:lvl5pPr marL="1542973" indent="-171442" algn="l" defTabSz="342883" rtl="0" eaLnBrk="1" latinLnBrk="0" hangingPunct="1">
        <a:spcBef>
          <a:spcPct val="20000"/>
        </a:spcBef>
        <a:buFont typeface="Arial"/>
        <a:buChar char="»"/>
        <a:defRPr sz="1500" kern="1200">
          <a:solidFill>
            <a:schemeClr val="tx1"/>
          </a:solidFill>
          <a:latin typeface="+mn-lt"/>
          <a:ea typeface="+mn-ea"/>
          <a:cs typeface="+mn-cs"/>
        </a:defRPr>
      </a:lvl5pPr>
      <a:lvl6pPr marL="1885856" indent="-171442" algn="l" defTabSz="342883" rtl="0" eaLnBrk="1" latinLnBrk="0" hangingPunct="1">
        <a:spcBef>
          <a:spcPct val="20000"/>
        </a:spcBef>
        <a:buFont typeface="Arial"/>
        <a:buChar char="•"/>
        <a:defRPr sz="1500" kern="1200">
          <a:solidFill>
            <a:schemeClr val="tx1"/>
          </a:solidFill>
          <a:latin typeface="+mn-lt"/>
          <a:ea typeface="+mn-ea"/>
          <a:cs typeface="+mn-cs"/>
        </a:defRPr>
      </a:lvl6pPr>
      <a:lvl7pPr marL="2228739" indent="-171442" algn="l" defTabSz="342883" rtl="0" eaLnBrk="1" latinLnBrk="0" hangingPunct="1">
        <a:spcBef>
          <a:spcPct val="20000"/>
        </a:spcBef>
        <a:buFont typeface="Arial"/>
        <a:buChar char="•"/>
        <a:defRPr sz="1500" kern="1200">
          <a:solidFill>
            <a:schemeClr val="tx1"/>
          </a:solidFill>
          <a:latin typeface="+mn-lt"/>
          <a:ea typeface="+mn-ea"/>
          <a:cs typeface="+mn-cs"/>
        </a:defRPr>
      </a:lvl7pPr>
      <a:lvl8pPr marL="2571622" indent="-171442" algn="l" defTabSz="342883" rtl="0" eaLnBrk="1" latinLnBrk="0" hangingPunct="1">
        <a:spcBef>
          <a:spcPct val="20000"/>
        </a:spcBef>
        <a:buFont typeface="Arial"/>
        <a:buChar char="•"/>
        <a:defRPr sz="1500" kern="1200">
          <a:solidFill>
            <a:schemeClr val="tx1"/>
          </a:solidFill>
          <a:latin typeface="+mn-lt"/>
          <a:ea typeface="+mn-ea"/>
          <a:cs typeface="+mn-cs"/>
        </a:defRPr>
      </a:lvl8pPr>
      <a:lvl9pPr marL="2914504" indent="-171442" algn="l" defTabSz="342883"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83" rtl="0" eaLnBrk="1" latinLnBrk="0" hangingPunct="1">
        <a:defRPr sz="1351" kern="1200">
          <a:solidFill>
            <a:schemeClr val="tx1"/>
          </a:solidFill>
          <a:latin typeface="+mn-lt"/>
          <a:ea typeface="+mn-ea"/>
          <a:cs typeface="+mn-cs"/>
        </a:defRPr>
      </a:lvl1pPr>
      <a:lvl2pPr marL="342883" algn="l" defTabSz="342883" rtl="0" eaLnBrk="1" latinLnBrk="0" hangingPunct="1">
        <a:defRPr sz="1351" kern="1200">
          <a:solidFill>
            <a:schemeClr val="tx1"/>
          </a:solidFill>
          <a:latin typeface="+mn-lt"/>
          <a:ea typeface="+mn-ea"/>
          <a:cs typeface="+mn-cs"/>
        </a:defRPr>
      </a:lvl2pPr>
      <a:lvl3pPr marL="685766" algn="l" defTabSz="342883" rtl="0" eaLnBrk="1" latinLnBrk="0" hangingPunct="1">
        <a:defRPr sz="1351" kern="1200">
          <a:solidFill>
            <a:schemeClr val="tx1"/>
          </a:solidFill>
          <a:latin typeface="+mn-lt"/>
          <a:ea typeface="+mn-ea"/>
          <a:cs typeface="+mn-cs"/>
        </a:defRPr>
      </a:lvl3pPr>
      <a:lvl4pPr marL="1028649" algn="l" defTabSz="342883" rtl="0" eaLnBrk="1" latinLnBrk="0" hangingPunct="1">
        <a:defRPr sz="1351" kern="1200">
          <a:solidFill>
            <a:schemeClr val="tx1"/>
          </a:solidFill>
          <a:latin typeface="+mn-lt"/>
          <a:ea typeface="+mn-ea"/>
          <a:cs typeface="+mn-cs"/>
        </a:defRPr>
      </a:lvl4pPr>
      <a:lvl5pPr marL="1371532" algn="l" defTabSz="342883" rtl="0" eaLnBrk="1" latinLnBrk="0" hangingPunct="1">
        <a:defRPr sz="1351" kern="1200">
          <a:solidFill>
            <a:schemeClr val="tx1"/>
          </a:solidFill>
          <a:latin typeface="+mn-lt"/>
          <a:ea typeface="+mn-ea"/>
          <a:cs typeface="+mn-cs"/>
        </a:defRPr>
      </a:lvl5pPr>
      <a:lvl6pPr marL="1714414" algn="l" defTabSz="342883" rtl="0" eaLnBrk="1" latinLnBrk="0" hangingPunct="1">
        <a:defRPr sz="1351" kern="1200">
          <a:solidFill>
            <a:schemeClr val="tx1"/>
          </a:solidFill>
          <a:latin typeface="+mn-lt"/>
          <a:ea typeface="+mn-ea"/>
          <a:cs typeface="+mn-cs"/>
        </a:defRPr>
      </a:lvl6pPr>
      <a:lvl7pPr marL="2057297" algn="l" defTabSz="342883" rtl="0" eaLnBrk="1" latinLnBrk="0" hangingPunct="1">
        <a:defRPr sz="1351" kern="1200">
          <a:solidFill>
            <a:schemeClr val="tx1"/>
          </a:solidFill>
          <a:latin typeface="+mn-lt"/>
          <a:ea typeface="+mn-ea"/>
          <a:cs typeface="+mn-cs"/>
        </a:defRPr>
      </a:lvl7pPr>
      <a:lvl8pPr marL="2400180" algn="l" defTabSz="342883" rtl="0" eaLnBrk="1" latinLnBrk="0" hangingPunct="1">
        <a:defRPr sz="1351" kern="1200">
          <a:solidFill>
            <a:schemeClr val="tx1"/>
          </a:solidFill>
          <a:latin typeface="+mn-lt"/>
          <a:ea typeface="+mn-ea"/>
          <a:cs typeface="+mn-cs"/>
        </a:defRPr>
      </a:lvl8pPr>
      <a:lvl9pPr marL="2743063" algn="l" defTabSz="342883" rtl="0" eaLnBrk="1" latinLnBrk="0" hangingPunct="1">
        <a:defRPr sz="1351"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4767267"/>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a:t>July 2017</a:t>
            </a:r>
          </a:p>
        </p:txBody>
      </p:sp>
      <p:sp>
        <p:nvSpPr>
          <p:cNvPr id="5" name="Footer Placeholder 4"/>
          <p:cNvSpPr>
            <a:spLocks noGrp="1"/>
          </p:cNvSpPr>
          <p:nvPr>
            <p:ph type="ftr" sz="quarter" idx="3"/>
          </p:nvPr>
        </p:nvSpPr>
        <p:spPr>
          <a:xfrm>
            <a:off x="3124200" y="4767267"/>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t>Medicare 101</a:t>
            </a:r>
          </a:p>
        </p:txBody>
      </p:sp>
      <p:sp>
        <p:nvSpPr>
          <p:cNvPr id="6" name="Slide Number Placeholder 5"/>
          <p:cNvSpPr>
            <a:spLocks noGrp="1"/>
          </p:cNvSpPr>
          <p:nvPr>
            <p:ph type="sldNum" sz="quarter" idx="4"/>
          </p:nvPr>
        </p:nvSpPr>
        <p:spPr>
          <a:xfrm>
            <a:off x="6553200" y="4767267"/>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7B3B7BDD-940E-F142-917B-04B867A4ECC6}" type="slidenum">
              <a:rPr lang="en-US" smtClean="0"/>
              <a:t>‹#›</a:t>
            </a:fld>
            <a:endParaRPr lang="en-US" dirty="0"/>
          </a:p>
        </p:txBody>
      </p:sp>
      <p:pic>
        <p:nvPicPr>
          <p:cNvPr id="9" name="Picture 8" descr="NTP.gif"/>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459878" y="232541"/>
            <a:ext cx="1396677" cy="841181"/>
          </a:xfrm>
          <a:prstGeom prst="rect">
            <a:avLst/>
          </a:prstGeom>
        </p:spPr>
      </p:pic>
      <p:pic>
        <p:nvPicPr>
          <p:cNvPr id="8" name="Picture 7" descr="yellowdots.gif"/>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0" y="1077602"/>
            <a:ext cx="9144000" cy="69273"/>
          </a:xfrm>
          <a:prstGeom prst="rect">
            <a:avLst/>
          </a:prstGeom>
        </p:spPr>
      </p:pic>
      <p:pic>
        <p:nvPicPr>
          <p:cNvPr id="3" name="Picture 2"/>
          <p:cNvPicPr>
            <a:picLocks noChangeAspect="1"/>
          </p:cNvPicPr>
          <p:nvPr userDrawn="1"/>
        </p:nvPicPr>
        <p:blipFill rotWithShape="1">
          <a:blip r:embed="rId5" cstate="email">
            <a:extLst>
              <a:ext uri="{28A0092B-C50C-407E-A947-70E740481C1C}">
                <a14:useLocalDpi xmlns:a14="http://schemas.microsoft.com/office/drawing/2010/main"/>
              </a:ext>
            </a:extLst>
          </a:blip>
          <a:srcRect l="26625" t="-8829" r="20344" b="-1"/>
          <a:stretch/>
        </p:blipFill>
        <p:spPr>
          <a:xfrm>
            <a:off x="0" y="854529"/>
            <a:ext cx="4843307" cy="4288971"/>
          </a:xfrm>
          <a:prstGeom prst="rect">
            <a:avLst/>
          </a:prstGeom>
        </p:spPr>
      </p:pic>
    </p:spTree>
    <p:extLst>
      <p:ext uri="{BB962C8B-B14F-4D97-AF65-F5344CB8AC3E}">
        <p14:creationId xmlns:p14="http://schemas.microsoft.com/office/powerpoint/2010/main" val="2196825959"/>
      </p:ext>
    </p:extLst>
  </p:cSld>
  <p:clrMap bg1="lt1" tx1="dk1" bg2="lt2" tx2="dk2" accent1="accent1" accent2="accent2" accent3="accent3" accent4="accent4" accent5="accent5" accent6="accent6" hlink="hlink" folHlink="folHlink"/>
  <p:sldLayoutIdLst>
    <p:sldLayoutId id="2147483795" r:id="rId1"/>
  </p:sldLayoutIdLst>
  <p:hf hdr="0"/>
  <p:txStyles>
    <p:titleStyle>
      <a:lvl1pPr algn="ctr" defTabSz="342883" rtl="0" eaLnBrk="1" latinLnBrk="0" hangingPunct="1">
        <a:spcBef>
          <a:spcPct val="0"/>
        </a:spcBef>
        <a:buNone/>
        <a:defRPr sz="3300" kern="1200">
          <a:solidFill>
            <a:schemeClr val="tx1"/>
          </a:solidFill>
          <a:latin typeface="+mj-lt"/>
          <a:ea typeface="+mj-ea"/>
          <a:cs typeface="+mj-cs"/>
        </a:defRPr>
      </a:lvl1pPr>
    </p:titleStyle>
    <p:bodyStyle>
      <a:lvl1pPr marL="257162" indent="-257162" algn="l" defTabSz="342883" rtl="0" eaLnBrk="1" latinLnBrk="0" hangingPunct="1">
        <a:spcBef>
          <a:spcPct val="20000"/>
        </a:spcBef>
        <a:buFont typeface="Arial"/>
        <a:buChar char="•"/>
        <a:defRPr sz="2400" kern="1200">
          <a:solidFill>
            <a:schemeClr val="tx1"/>
          </a:solidFill>
          <a:latin typeface="+mn-lt"/>
          <a:ea typeface="+mn-ea"/>
          <a:cs typeface="+mn-cs"/>
        </a:defRPr>
      </a:lvl1pPr>
      <a:lvl2pPr marL="557185" indent="-214303" algn="l" defTabSz="342883" rtl="0" eaLnBrk="1" latinLnBrk="0" hangingPunct="1">
        <a:spcBef>
          <a:spcPct val="20000"/>
        </a:spcBef>
        <a:buFont typeface="Arial"/>
        <a:buChar char="–"/>
        <a:defRPr sz="2100" kern="1200">
          <a:solidFill>
            <a:schemeClr val="tx1"/>
          </a:solidFill>
          <a:latin typeface="+mn-lt"/>
          <a:ea typeface="+mn-ea"/>
          <a:cs typeface="+mn-cs"/>
        </a:defRPr>
      </a:lvl2pPr>
      <a:lvl3pPr marL="857207" indent="-171442" algn="l" defTabSz="342883" rtl="0" eaLnBrk="1" latinLnBrk="0" hangingPunct="1">
        <a:spcBef>
          <a:spcPct val="20000"/>
        </a:spcBef>
        <a:buFont typeface="Arial"/>
        <a:buChar char="•"/>
        <a:defRPr sz="1800" kern="1200">
          <a:solidFill>
            <a:schemeClr val="tx1"/>
          </a:solidFill>
          <a:latin typeface="+mn-lt"/>
          <a:ea typeface="+mn-ea"/>
          <a:cs typeface="+mn-cs"/>
        </a:defRPr>
      </a:lvl3pPr>
      <a:lvl4pPr marL="1200090" indent="-171442" algn="l" defTabSz="342883" rtl="0" eaLnBrk="1" latinLnBrk="0" hangingPunct="1">
        <a:spcBef>
          <a:spcPct val="20000"/>
        </a:spcBef>
        <a:buFont typeface="Arial"/>
        <a:buChar char="–"/>
        <a:defRPr sz="1500" kern="1200">
          <a:solidFill>
            <a:schemeClr val="tx1"/>
          </a:solidFill>
          <a:latin typeface="+mn-lt"/>
          <a:ea typeface="+mn-ea"/>
          <a:cs typeface="+mn-cs"/>
        </a:defRPr>
      </a:lvl4pPr>
      <a:lvl5pPr marL="1542973" indent="-171442" algn="l" defTabSz="342883" rtl="0" eaLnBrk="1" latinLnBrk="0" hangingPunct="1">
        <a:spcBef>
          <a:spcPct val="20000"/>
        </a:spcBef>
        <a:buFont typeface="Arial"/>
        <a:buChar char="»"/>
        <a:defRPr sz="1500" kern="1200">
          <a:solidFill>
            <a:schemeClr val="tx1"/>
          </a:solidFill>
          <a:latin typeface="+mn-lt"/>
          <a:ea typeface="+mn-ea"/>
          <a:cs typeface="+mn-cs"/>
        </a:defRPr>
      </a:lvl5pPr>
      <a:lvl6pPr marL="1885856" indent="-171442" algn="l" defTabSz="342883" rtl="0" eaLnBrk="1" latinLnBrk="0" hangingPunct="1">
        <a:spcBef>
          <a:spcPct val="20000"/>
        </a:spcBef>
        <a:buFont typeface="Arial"/>
        <a:buChar char="•"/>
        <a:defRPr sz="1500" kern="1200">
          <a:solidFill>
            <a:schemeClr val="tx1"/>
          </a:solidFill>
          <a:latin typeface="+mn-lt"/>
          <a:ea typeface="+mn-ea"/>
          <a:cs typeface="+mn-cs"/>
        </a:defRPr>
      </a:lvl6pPr>
      <a:lvl7pPr marL="2228739" indent="-171442" algn="l" defTabSz="342883" rtl="0" eaLnBrk="1" latinLnBrk="0" hangingPunct="1">
        <a:spcBef>
          <a:spcPct val="20000"/>
        </a:spcBef>
        <a:buFont typeface="Arial"/>
        <a:buChar char="•"/>
        <a:defRPr sz="1500" kern="1200">
          <a:solidFill>
            <a:schemeClr val="tx1"/>
          </a:solidFill>
          <a:latin typeface="+mn-lt"/>
          <a:ea typeface="+mn-ea"/>
          <a:cs typeface="+mn-cs"/>
        </a:defRPr>
      </a:lvl7pPr>
      <a:lvl8pPr marL="2571622" indent="-171442" algn="l" defTabSz="342883" rtl="0" eaLnBrk="1" latinLnBrk="0" hangingPunct="1">
        <a:spcBef>
          <a:spcPct val="20000"/>
        </a:spcBef>
        <a:buFont typeface="Arial"/>
        <a:buChar char="•"/>
        <a:defRPr sz="1500" kern="1200">
          <a:solidFill>
            <a:schemeClr val="tx1"/>
          </a:solidFill>
          <a:latin typeface="+mn-lt"/>
          <a:ea typeface="+mn-ea"/>
          <a:cs typeface="+mn-cs"/>
        </a:defRPr>
      </a:lvl8pPr>
      <a:lvl9pPr marL="2914504" indent="-171442" algn="l" defTabSz="342883"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83" rtl="0" eaLnBrk="1" latinLnBrk="0" hangingPunct="1">
        <a:defRPr sz="1351" kern="1200">
          <a:solidFill>
            <a:schemeClr val="tx1"/>
          </a:solidFill>
          <a:latin typeface="+mn-lt"/>
          <a:ea typeface="+mn-ea"/>
          <a:cs typeface="+mn-cs"/>
        </a:defRPr>
      </a:lvl1pPr>
      <a:lvl2pPr marL="342883" algn="l" defTabSz="342883" rtl="0" eaLnBrk="1" latinLnBrk="0" hangingPunct="1">
        <a:defRPr sz="1351" kern="1200">
          <a:solidFill>
            <a:schemeClr val="tx1"/>
          </a:solidFill>
          <a:latin typeface="+mn-lt"/>
          <a:ea typeface="+mn-ea"/>
          <a:cs typeface="+mn-cs"/>
        </a:defRPr>
      </a:lvl2pPr>
      <a:lvl3pPr marL="685766" algn="l" defTabSz="342883" rtl="0" eaLnBrk="1" latinLnBrk="0" hangingPunct="1">
        <a:defRPr sz="1351" kern="1200">
          <a:solidFill>
            <a:schemeClr val="tx1"/>
          </a:solidFill>
          <a:latin typeface="+mn-lt"/>
          <a:ea typeface="+mn-ea"/>
          <a:cs typeface="+mn-cs"/>
        </a:defRPr>
      </a:lvl3pPr>
      <a:lvl4pPr marL="1028649" algn="l" defTabSz="342883" rtl="0" eaLnBrk="1" latinLnBrk="0" hangingPunct="1">
        <a:defRPr sz="1351" kern="1200">
          <a:solidFill>
            <a:schemeClr val="tx1"/>
          </a:solidFill>
          <a:latin typeface="+mn-lt"/>
          <a:ea typeface="+mn-ea"/>
          <a:cs typeface="+mn-cs"/>
        </a:defRPr>
      </a:lvl4pPr>
      <a:lvl5pPr marL="1371532" algn="l" defTabSz="342883" rtl="0" eaLnBrk="1" latinLnBrk="0" hangingPunct="1">
        <a:defRPr sz="1351" kern="1200">
          <a:solidFill>
            <a:schemeClr val="tx1"/>
          </a:solidFill>
          <a:latin typeface="+mn-lt"/>
          <a:ea typeface="+mn-ea"/>
          <a:cs typeface="+mn-cs"/>
        </a:defRPr>
      </a:lvl5pPr>
      <a:lvl6pPr marL="1714414" algn="l" defTabSz="342883" rtl="0" eaLnBrk="1" latinLnBrk="0" hangingPunct="1">
        <a:defRPr sz="1351" kern="1200">
          <a:solidFill>
            <a:schemeClr val="tx1"/>
          </a:solidFill>
          <a:latin typeface="+mn-lt"/>
          <a:ea typeface="+mn-ea"/>
          <a:cs typeface="+mn-cs"/>
        </a:defRPr>
      </a:lvl6pPr>
      <a:lvl7pPr marL="2057297" algn="l" defTabSz="342883" rtl="0" eaLnBrk="1" latinLnBrk="0" hangingPunct="1">
        <a:defRPr sz="1351" kern="1200">
          <a:solidFill>
            <a:schemeClr val="tx1"/>
          </a:solidFill>
          <a:latin typeface="+mn-lt"/>
          <a:ea typeface="+mn-ea"/>
          <a:cs typeface="+mn-cs"/>
        </a:defRPr>
      </a:lvl7pPr>
      <a:lvl8pPr marL="2400180" algn="l" defTabSz="342883" rtl="0" eaLnBrk="1" latinLnBrk="0" hangingPunct="1">
        <a:defRPr sz="1351" kern="1200">
          <a:solidFill>
            <a:schemeClr val="tx1"/>
          </a:solidFill>
          <a:latin typeface="+mn-lt"/>
          <a:ea typeface="+mn-ea"/>
          <a:cs typeface="+mn-cs"/>
        </a:defRPr>
      </a:lvl8pPr>
      <a:lvl9pPr marL="2743063" algn="l" defTabSz="342883" rtl="0" eaLnBrk="1" latinLnBrk="0" hangingPunct="1">
        <a:defRPr sz="1351"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4767267"/>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a:t>July 2017</a:t>
            </a:r>
          </a:p>
        </p:txBody>
      </p:sp>
      <p:sp>
        <p:nvSpPr>
          <p:cNvPr id="5" name="Footer Placeholder 4"/>
          <p:cNvSpPr>
            <a:spLocks noGrp="1"/>
          </p:cNvSpPr>
          <p:nvPr>
            <p:ph type="ftr" sz="quarter" idx="3"/>
          </p:nvPr>
        </p:nvSpPr>
        <p:spPr>
          <a:xfrm>
            <a:off x="3124200" y="4767267"/>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t>Medicare 101</a:t>
            </a:r>
          </a:p>
        </p:txBody>
      </p:sp>
      <p:sp>
        <p:nvSpPr>
          <p:cNvPr id="6" name="Slide Number Placeholder 5"/>
          <p:cNvSpPr>
            <a:spLocks noGrp="1"/>
          </p:cNvSpPr>
          <p:nvPr>
            <p:ph type="sldNum" sz="quarter" idx="4"/>
          </p:nvPr>
        </p:nvSpPr>
        <p:spPr>
          <a:xfrm>
            <a:off x="6553200" y="4767267"/>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7B3B7BDD-940E-F142-917B-04B867A4ECC6}" type="slidenum">
              <a:rPr lang="en-US" smtClean="0"/>
              <a:t>‹#›</a:t>
            </a:fld>
            <a:endParaRPr lang="en-US" dirty="0"/>
          </a:p>
        </p:txBody>
      </p:sp>
      <p:pic>
        <p:nvPicPr>
          <p:cNvPr id="9" name="Picture 8" descr="NTP.gif"/>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459878" y="232541"/>
            <a:ext cx="1396677" cy="841181"/>
          </a:xfrm>
          <a:prstGeom prst="rect">
            <a:avLst/>
          </a:prstGeom>
        </p:spPr>
      </p:pic>
      <p:pic>
        <p:nvPicPr>
          <p:cNvPr id="8" name="Picture 7" descr="yellowdots.gif"/>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0" y="1077602"/>
            <a:ext cx="9144000" cy="69273"/>
          </a:xfrm>
          <a:prstGeom prst="rect">
            <a:avLst/>
          </a:prstGeom>
        </p:spPr>
      </p:pic>
      <p:pic>
        <p:nvPicPr>
          <p:cNvPr id="10" name="Picture 9"/>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730122" y="1141004"/>
            <a:ext cx="7683759" cy="3553111"/>
          </a:xfrm>
          <a:prstGeom prst="rect">
            <a:avLst/>
          </a:prstGeom>
          <a:solidFill>
            <a:schemeClr val="tx2">
              <a:lumMod val="20000"/>
              <a:lumOff val="80000"/>
            </a:schemeClr>
          </a:solidFill>
        </p:spPr>
      </p:pic>
    </p:spTree>
    <p:extLst>
      <p:ext uri="{BB962C8B-B14F-4D97-AF65-F5344CB8AC3E}">
        <p14:creationId xmlns:p14="http://schemas.microsoft.com/office/powerpoint/2010/main" val="4128368701"/>
      </p:ext>
    </p:extLst>
  </p:cSld>
  <p:clrMap bg1="lt1" tx1="dk1" bg2="lt2" tx2="dk2" accent1="accent1" accent2="accent2" accent3="accent3" accent4="accent4" accent5="accent5" accent6="accent6" hlink="hlink" folHlink="folHlink"/>
  <p:sldLayoutIdLst>
    <p:sldLayoutId id="2147483804" r:id="rId1"/>
  </p:sldLayoutIdLst>
  <p:hf hdr="0"/>
  <p:txStyles>
    <p:titleStyle>
      <a:lvl1pPr algn="ctr" defTabSz="342883" rtl="0" eaLnBrk="1" latinLnBrk="0" hangingPunct="1">
        <a:spcBef>
          <a:spcPct val="0"/>
        </a:spcBef>
        <a:buNone/>
        <a:defRPr sz="3300" kern="1200">
          <a:solidFill>
            <a:schemeClr val="tx1"/>
          </a:solidFill>
          <a:latin typeface="+mj-lt"/>
          <a:ea typeface="+mj-ea"/>
          <a:cs typeface="+mj-cs"/>
        </a:defRPr>
      </a:lvl1pPr>
    </p:titleStyle>
    <p:bodyStyle>
      <a:lvl1pPr marL="257162" indent="-257162" algn="l" defTabSz="342883" rtl="0" eaLnBrk="1" latinLnBrk="0" hangingPunct="1">
        <a:spcBef>
          <a:spcPct val="20000"/>
        </a:spcBef>
        <a:buFont typeface="Arial"/>
        <a:buChar char="•"/>
        <a:defRPr sz="2400" kern="1200">
          <a:solidFill>
            <a:schemeClr val="tx1"/>
          </a:solidFill>
          <a:latin typeface="+mn-lt"/>
          <a:ea typeface="+mn-ea"/>
          <a:cs typeface="+mn-cs"/>
        </a:defRPr>
      </a:lvl1pPr>
      <a:lvl2pPr marL="557185" indent="-214303" algn="l" defTabSz="342883" rtl="0" eaLnBrk="1" latinLnBrk="0" hangingPunct="1">
        <a:spcBef>
          <a:spcPct val="20000"/>
        </a:spcBef>
        <a:buFont typeface="Arial"/>
        <a:buChar char="–"/>
        <a:defRPr sz="2100" kern="1200">
          <a:solidFill>
            <a:schemeClr val="tx1"/>
          </a:solidFill>
          <a:latin typeface="+mn-lt"/>
          <a:ea typeface="+mn-ea"/>
          <a:cs typeface="+mn-cs"/>
        </a:defRPr>
      </a:lvl2pPr>
      <a:lvl3pPr marL="857207" indent="-171442" algn="l" defTabSz="342883" rtl="0" eaLnBrk="1" latinLnBrk="0" hangingPunct="1">
        <a:spcBef>
          <a:spcPct val="20000"/>
        </a:spcBef>
        <a:buFont typeface="Arial"/>
        <a:buChar char="•"/>
        <a:defRPr sz="1800" kern="1200">
          <a:solidFill>
            <a:schemeClr val="tx1"/>
          </a:solidFill>
          <a:latin typeface="+mn-lt"/>
          <a:ea typeface="+mn-ea"/>
          <a:cs typeface="+mn-cs"/>
        </a:defRPr>
      </a:lvl3pPr>
      <a:lvl4pPr marL="1200090" indent="-171442" algn="l" defTabSz="342883" rtl="0" eaLnBrk="1" latinLnBrk="0" hangingPunct="1">
        <a:spcBef>
          <a:spcPct val="20000"/>
        </a:spcBef>
        <a:buFont typeface="Arial"/>
        <a:buChar char="–"/>
        <a:defRPr sz="1500" kern="1200">
          <a:solidFill>
            <a:schemeClr val="tx1"/>
          </a:solidFill>
          <a:latin typeface="+mn-lt"/>
          <a:ea typeface="+mn-ea"/>
          <a:cs typeface="+mn-cs"/>
        </a:defRPr>
      </a:lvl4pPr>
      <a:lvl5pPr marL="1542973" indent="-171442" algn="l" defTabSz="342883" rtl="0" eaLnBrk="1" latinLnBrk="0" hangingPunct="1">
        <a:spcBef>
          <a:spcPct val="20000"/>
        </a:spcBef>
        <a:buFont typeface="Arial"/>
        <a:buChar char="»"/>
        <a:defRPr sz="1500" kern="1200">
          <a:solidFill>
            <a:schemeClr val="tx1"/>
          </a:solidFill>
          <a:latin typeface="+mn-lt"/>
          <a:ea typeface="+mn-ea"/>
          <a:cs typeface="+mn-cs"/>
        </a:defRPr>
      </a:lvl5pPr>
      <a:lvl6pPr marL="1885856" indent="-171442" algn="l" defTabSz="342883" rtl="0" eaLnBrk="1" latinLnBrk="0" hangingPunct="1">
        <a:spcBef>
          <a:spcPct val="20000"/>
        </a:spcBef>
        <a:buFont typeface="Arial"/>
        <a:buChar char="•"/>
        <a:defRPr sz="1500" kern="1200">
          <a:solidFill>
            <a:schemeClr val="tx1"/>
          </a:solidFill>
          <a:latin typeface="+mn-lt"/>
          <a:ea typeface="+mn-ea"/>
          <a:cs typeface="+mn-cs"/>
        </a:defRPr>
      </a:lvl6pPr>
      <a:lvl7pPr marL="2228739" indent="-171442" algn="l" defTabSz="342883" rtl="0" eaLnBrk="1" latinLnBrk="0" hangingPunct="1">
        <a:spcBef>
          <a:spcPct val="20000"/>
        </a:spcBef>
        <a:buFont typeface="Arial"/>
        <a:buChar char="•"/>
        <a:defRPr sz="1500" kern="1200">
          <a:solidFill>
            <a:schemeClr val="tx1"/>
          </a:solidFill>
          <a:latin typeface="+mn-lt"/>
          <a:ea typeface="+mn-ea"/>
          <a:cs typeface="+mn-cs"/>
        </a:defRPr>
      </a:lvl7pPr>
      <a:lvl8pPr marL="2571622" indent="-171442" algn="l" defTabSz="342883" rtl="0" eaLnBrk="1" latinLnBrk="0" hangingPunct="1">
        <a:spcBef>
          <a:spcPct val="20000"/>
        </a:spcBef>
        <a:buFont typeface="Arial"/>
        <a:buChar char="•"/>
        <a:defRPr sz="1500" kern="1200">
          <a:solidFill>
            <a:schemeClr val="tx1"/>
          </a:solidFill>
          <a:latin typeface="+mn-lt"/>
          <a:ea typeface="+mn-ea"/>
          <a:cs typeface="+mn-cs"/>
        </a:defRPr>
      </a:lvl8pPr>
      <a:lvl9pPr marL="2914504" indent="-171442" algn="l" defTabSz="342883"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83" rtl="0" eaLnBrk="1" latinLnBrk="0" hangingPunct="1">
        <a:defRPr sz="1351" kern="1200">
          <a:solidFill>
            <a:schemeClr val="tx1"/>
          </a:solidFill>
          <a:latin typeface="+mn-lt"/>
          <a:ea typeface="+mn-ea"/>
          <a:cs typeface="+mn-cs"/>
        </a:defRPr>
      </a:lvl1pPr>
      <a:lvl2pPr marL="342883" algn="l" defTabSz="342883" rtl="0" eaLnBrk="1" latinLnBrk="0" hangingPunct="1">
        <a:defRPr sz="1351" kern="1200">
          <a:solidFill>
            <a:schemeClr val="tx1"/>
          </a:solidFill>
          <a:latin typeface="+mn-lt"/>
          <a:ea typeface="+mn-ea"/>
          <a:cs typeface="+mn-cs"/>
        </a:defRPr>
      </a:lvl2pPr>
      <a:lvl3pPr marL="685766" algn="l" defTabSz="342883" rtl="0" eaLnBrk="1" latinLnBrk="0" hangingPunct="1">
        <a:defRPr sz="1351" kern="1200">
          <a:solidFill>
            <a:schemeClr val="tx1"/>
          </a:solidFill>
          <a:latin typeface="+mn-lt"/>
          <a:ea typeface="+mn-ea"/>
          <a:cs typeface="+mn-cs"/>
        </a:defRPr>
      </a:lvl3pPr>
      <a:lvl4pPr marL="1028649" algn="l" defTabSz="342883" rtl="0" eaLnBrk="1" latinLnBrk="0" hangingPunct="1">
        <a:defRPr sz="1351" kern="1200">
          <a:solidFill>
            <a:schemeClr val="tx1"/>
          </a:solidFill>
          <a:latin typeface="+mn-lt"/>
          <a:ea typeface="+mn-ea"/>
          <a:cs typeface="+mn-cs"/>
        </a:defRPr>
      </a:lvl4pPr>
      <a:lvl5pPr marL="1371532" algn="l" defTabSz="342883" rtl="0" eaLnBrk="1" latinLnBrk="0" hangingPunct="1">
        <a:defRPr sz="1351" kern="1200">
          <a:solidFill>
            <a:schemeClr val="tx1"/>
          </a:solidFill>
          <a:latin typeface="+mn-lt"/>
          <a:ea typeface="+mn-ea"/>
          <a:cs typeface="+mn-cs"/>
        </a:defRPr>
      </a:lvl5pPr>
      <a:lvl6pPr marL="1714414" algn="l" defTabSz="342883" rtl="0" eaLnBrk="1" latinLnBrk="0" hangingPunct="1">
        <a:defRPr sz="1351" kern="1200">
          <a:solidFill>
            <a:schemeClr val="tx1"/>
          </a:solidFill>
          <a:latin typeface="+mn-lt"/>
          <a:ea typeface="+mn-ea"/>
          <a:cs typeface="+mn-cs"/>
        </a:defRPr>
      </a:lvl6pPr>
      <a:lvl7pPr marL="2057297" algn="l" defTabSz="342883" rtl="0" eaLnBrk="1" latinLnBrk="0" hangingPunct="1">
        <a:defRPr sz="1351" kern="1200">
          <a:solidFill>
            <a:schemeClr val="tx1"/>
          </a:solidFill>
          <a:latin typeface="+mn-lt"/>
          <a:ea typeface="+mn-ea"/>
          <a:cs typeface="+mn-cs"/>
        </a:defRPr>
      </a:lvl7pPr>
      <a:lvl8pPr marL="2400180" algn="l" defTabSz="342883" rtl="0" eaLnBrk="1" latinLnBrk="0" hangingPunct="1">
        <a:defRPr sz="1351" kern="1200">
          <a:solidFill>
            <a:schemeClr val="tx1"/>
          </a:solidFill>
          <a:latin typeface="+mn-lt"/>
          <a:ea typeface="+mn-ea"/>
          <a:cs typeface="+mn-cs"/>
        </a:defRPr>
      </a:lvl8pPr>
      <a:lvl9pPr marL="2743063" algn="l" defTabSz="342883" rtl="0" eaLnBrk="1" latinLnBrk="0" hangingPunct="1">
        <a:defRPr sz="1351"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4767267"/>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a:t>July 2017</a:t>
            </a:r>
          </a:p>
        </p:txBody>
      </p:sp>
      <p:sp>
        <p:nvSpPr>
          <p:cNvPr id="5" name="Footer Placeholder 4"/>
          <p:cNvSpPr>
            <a:spLocks noGrp="1"/>
          </p:cNvSpPr>
          <p:nvPr>
            <p:ph type="ftr" sz="quarter" idx="3"/>
          </p:nvPr>
        </p:nvSpPr>
        <p:spPr>
          <a:xfrm>
            <a:off x="3124200" y="4767267"/>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t>Medicare 101</a:t>
            </a:r>
          </a:p>
        </p:txBody>
      </p:sp>
      <p:sp>
        <p:nvSpPr>
          <p:cNvPr id="6" name="Slide Number Placeholder 5"/>
          <p:cNvSpPr>
            <a:spLocks noGrp="1"/>
          </p:cNvSpPr>
          <p:nvPr>
            <p:ph type="sldNum" sz="quarter" idx="4"/>
          </p:nvPr>
        </p:nvSpPr>
        <p:spPr>
          <a:xfrm>
            <a:off x="6553200" y="4767267"/>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7B3B7BDD-940E-F142-917B-04B867A4ECC6}" type="slidenum">
              <a:rPr lang="en-US" smtClean="0"/>
              <a:t>‹#›</a:t>
            </a:fld>
            <a:endParaRPr lang="en-US" dirty="0"/>
          </a:p>
        </p:txBody>
      </p:sp>
      <p:pic>
        <p:nvPicPr>
          <p:cNvPr id="9" name="Picture 8" descr="NTP.gif"/>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459878" y="232541"/>
            <a:ext cx="1396677" cy="841181"/>
          </a:xfrm>
          <a:prstGeom prst="rect">
            <a:avLst/>
          </a:prstGeom>
        </p:spPr>
      </p:pic>
      <p:pic>
        <p:nvPicPr>
          <p:cNvPr id="8" name="Picture 7" descr="yellowdots.gif"/>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0" y="1077602"/>
            <a:ext cx="9144000" cy="69273"/>
          </a:xfrm>
          <a:prstGeom prst="rect">
            <a:avLst/>
          </a:prstGeom>
        </p:spPr>
      </p:pic>
      <p:pic>
        <p:nvPicPr>
          <p:cNvPr id="2" name="Picture 1"/>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0" y="1404257"/>
            <a:ext cx="9144000" cy="3744686"/>
          </a:xfrm>
          <a:prstGeom prst="rect">
            <a:avLst/>
          </a:prstGeom>
          <a:solidFill>
            <a:schemeClr val="tx1"/>
          </a:solidFill>
        </p:spPr>
      </p:pic>
    </p:spTree>
    <p:extLst>
      <p:ext uri="{BB962C8B-B14F-4D97-AF65-F5344CB8AC3E}">
        <p14:creationId xmlns:p14="http://schemas.microsoft.com/office/powerpoint/2010/main" val="1834808455"/>
      </p:ext>
    </p:extLst>
  </p:cSld>
  <p:clrMap bg1="lt1" tx1="dk1" bg2="lt2" tx2="dk2" accent1="accent1" accent2="accent2" accent3="accent3" accent4="accent4" accent5="accent5" accent6="accent6" hlink="hlink" folHlink="folHlink"/>
  <p:sldLayoutIdLst>
    <p:sldLayoutId id="2147483801" r:id="rId1"/>
  </p:sldLayoutIdLst>
  <p:hf hdr="0"/>
  <p:txStyles>
    <p:titleStyle>
      <a:lvl1pPr algn="ctr" defTabSz="342883" rtl="0" eaLnBrk="1" latinLnBrk="0" hangingPunct="1">
        <a:spcBef>
          <a:spcPct val="0"/>
        </a:spcBef>
        <a:buNone/>
        <a:defRPr sz="3300" kern="1200">
          <a:solidFill>
            <a:schemeClr val="tx1"/>
          </a:solidFill>
          <a:latin typeface="+mj-lt"/>
          <a:ea typeface="+mj-ea"/>
          <a:cs typeface="+mj-cs"/>
        </a:defRPr>
      </a:lvl1pPr>
    </p:titleStyle>
    <p:bodyStyle>
      <a:lvl1pPr marL="257162" indent="-257162" algn="l" defTabSz="342883" rtl="0" eaLnBrk="1" latinLnBrk="0" hangingPunct="1">
        <a:spcBef>
          <a:spcPct val="20000"/>
        </a:spcBef>
        <a:buFont typeface="Arial"/>
        <a:buChar char="•"/>
        <a:defRPr sz="2400" kern="1200">
          <a:solidFill>
            <a:schemeClr val="tx1"/>
          </a:solidFill>
          <a:latin typeface="+mn-lt"/>
          <a:ea typeface="+mn-ea"/>
          <a:cs typeface="+mn-cs"/>
        </a:defRPr>
      </a:lvl1pPr>
      <a:lvl2pPr marL="557185" indent="-214303" algn="l" defTabSz="342883" rtl="0" eaLnBrk="1" latinLnBrk="0" hangingPunct="1">
        <a:spcBef>
          <a:spcPct val="20000"/>
        </a:spcBef>
        <a:buFont typeface="Arial"/>
        <a:buChar char="–"/>
        <a:defRPr sz="2100" kern="1200">
          <a:solidFill>
            <a:schemeClr val="tx1"/>
          </a:solidFill>
          <a:latin typeface="+mn-lt"/>
          <a:ea typeface="+mn-ea"/>
          <a:cs typeface="+mn-cs"/>
        </a:defRPr>
      </a:lvl2pPr>
      <a:lvl3pPr marL="857207" indent="-171442" algn="l" defTabSz="342883" rtl="0" eaLnBrk="1" latinLnBrk="0" hangingPunct="1">
        <a:spcBef>
          <a:spcPct val="20000"/>
        </a:spcBef>
        <a:buFont typeface="Arial"/>
        <a:buChar char="•"/>
        <a:defRPr sz="1800" kern="1200">
          <a:solidFill>
            <a:schemeClr val="tx1"/>
          </a:solidFill>
          <a:latin typeface="+mn-lt"/>
          <a:ea typeface="+mn-ea"/>
          <a:cs typeface="+mn-cs"/>
        </a:defRPr>
      </a:lvl3pPr>
      <a:lvl4pPr marL="1200090" indent="-171442" algn="l" defTabSz="342883" rtl="0" eaLnBrk="1" latinLnBrk="0" hangingPunct="1">
        <a:spcBef>
          <a:spcPct val="20000"/>
        </a:spcBef>
        <a:buFont typeface="Arial"/>
        <a:buChar char="–"/>
        <a:defRPr sz="1500" kern="1200">
          <a:solidFill>
            <a:schemeClr val="tx1"/>
          </a:solidFill>
          <a:latin typeface="+mn-lt"/>
          <a:ea typeface="+mn-ea"/>
          <a:cs typeface="+mn-cs"/>
        </a:defRPr>
      </a:lvl4pPr>
      <a:lvl5pPr marL="1542973" indent="-171442" algn="l" defTabSz="342883" rtl="0" eaLnBrk="1" latinLnBrk="0" hangingPunct="1">
        <a:spcBef>
          <a:spcPct val="20000"/>
        </a:spcBef>
        <a:buFont typeface="Arial"/>
        <a:buChar char="»"/>
        <a:defRPr sz="1500" kern="1200">
          <a:solidFill>
            <a:schemeClr val="tx1"/>
          </a:solidFill>
          <a:latin typeface="+mn-lt"/>
          <a:ea typeface="+mn-ea"/>
          <a:cs typeface="+mn-cs"/>
        </a:defRPr>
      </a:lvl5pPr>
      <a:lvl6pPr marL="1885856" indent="-171442" algn="l" defTabSz="342883" rtl="0" eaLnBrk="1" latinLnBrk="0" hangingPunct="1">
        <a:spcBef>
          <a:spcPct val="20000"/>
        </a:spcBef>
        <a:buFont typeface="Arial"/>
        <a:buChar char="•"/>
        <a:defRPr sz="1500" kern="1200">
          <a:solidFill>
            <a:schemeClr val="tx1"/>
          </a:solidFill>
          <a:latin typeface="+mn-lt"/>
          <a:ea typeface="+mn-ea"/>
          <a:cs typeface="+mn-cs"/>
        </a:defRPr>
      </a:lvl6pPr>
      <a:lvl7pPr marL="2228739" indent="-171442" algn="l" defTabSz="342883" rtl="0" eaLnBrk="1" latinLnBrk="0" hangingPunct="1">
        <a:spcBef>
          <a:spcPct val="20000"/>
        </a:spcBef>
        <a:buFont typeface="Arial"/>
        <a:buChar char="•"/>
        <a:defRPr sz="1500" kern="1200">
          <a:solidFill>
            <a:schemeClr val="tx1"/>
          </a:solidFill>
          <a:latin typeface="+mn-lt"/>
          <a:ea typeface="+mn-ea"/>
          <a:cs typeface="+mn-cs"/>
        </a:defRPr>
      </a:lvl7pPr>
      <a:lvl8pPr marL="2571622" indent="-171442" algn="l" defTabSz="342883" rtl="0" eaLnBrk="1" latinLnBrk="0" hangingPunct="1">
        <a:spcBef>
          <a:spcPct val="20000"/>
        </a:spcBef>
        <a:buFont typeface="Arial"/>
        <a:buChar char="•"/>
        <a:defRPr sz="1500" kern="1200">
          <a:solidFill>
            <a:schemeClr val="tx1"/>
          </a:solidFill>
          <a:latin typeface="+mn-lt"/>
          <a:ea typeface="+mn-ea"/>
          <a:cs typeface="+mn-cs"/>
        </a:defRPr>
      </a:lvl8pPr>
      <a:lvl9pPr marL="2914504" indent="-171442" algn="l" defTabSz="342883"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83" rtl="0" eaLnBrk="1" latinLnBrk="0" hangingPunct="1">
        <a:defRPr sz="1351" kern="1200">
          <a:solidFill>
            <a:schemeClr val="tx1"/>
          </a:solidFill>
          <a:latin typeface="+mn-lt"/>
          <a:ea typeface="+mn-ea"/>
          <a:cs typeface="+mn-cs"/>
        </a:defRPr>
      </a:lvl1pPr>
      <a:lvl2pPr marL="342883" algn="l" defTabSz="342883" rtl="0" eaLnBrk="1" latinLnBrk="0" hangingPunct="1">
        <a:defRPr sz="1351" kern="1200">
          <a:solidFill>
            <a:schemeClr val="tx1"/>
          </a:solidFill>
          <a:latin typeface="+mn-lt"/>
          <a:ea typeface="+mn-ea"/>
          <a:cs typeface="+mn-cs"/>
        </a:defRPr>
      </a:lvl2pPr>
      <a:lvl3pPr marL="685766" algn="l" defTabSz="342883" rtl="0" eaLnBrk="1" latinLnBrk="0" hangingPunct="1">
        <a:defRPr sz="1351" kern="1200">
          <a:solidFill>
            <a:schemeClr val="tx1"/>
          </a:solidFill>
          <a:latin typeface="+mn-lt"/>
          <a:ea typeface="+mn-ea"/>
          <a:cs typeface="+mn-cs"/>
        </a:defRPr>
      </a:lvl3pPr>
      <a:lvl4pPr marL="1028649" algn="l" defTabSz="342883" rtl="0" eaLnBrk="1" latinLnBrk="0" hangingPunct="1">
        <a:defRPr sz="1351" kern="1200">
          <a:solidFill>
            <a:schemeClr val="tx1"/>
          </a:solidFill>
          <a:latin typeface="+mn-lt"/>
          <a:ea typeface="+mn-ea"/>
          <a:cs typeface="+mn-cs"/>
        </a:defRPr>
      </a:lvl4pPr>
      <a:lvl5pPr marL="1371532" algn="l" defTabSz="342883" rtl="0" eaLnBrk="1" latinLnBrk="0" hangingPunct="1">
        <a:defRPr sz="1351" kern="1200">
          <a:solidFill>
            <a:schemeClr val="tx1"/>
          </a:solidFill>
          <a:latin typeface="+mn-lt"/>
          <a:ea typeface="+mn-ea"/>
          <a:cs typeface="+mn-cs"/>
        </a:defRPr>
      </a:lvl5pPr>
      <a:lvl6pPr marL="1714414" algn="l" defTabSz="342883" rtl="0" eaLnBrk="1" latinLnBrk="0" hangingPunct="1">
        <a:defRPr sz="1351" kern="1200">
          <a:solidFill>
            <a:schemeClr val="tx1"/>
          </a:solidFill>
          <a:latin typeface="+mn-lt"/>
          <a:ea typeface="+mn-ea"/>
          <a:cs typeface="+mn-cs"/>
        </a:defRPr>
      </a:lvl6pPr>
      <a:lvl7pPr marL="2057297" algn="l" defTabSz="342883" rtl="0" eaLnBrk="1" latinLnBrk="0" hangingPunct="1">
        <a:defRPr sz="1351" kern="1200">
          <a:solidFill>
            <a:schemeClr val="tx1"/>
          </a:solidFill>
          <a:latin typeface="+mn-lt"/>
          <a:ea typeface="+mn-ea"/>
          <a:cs typeface="+mn-cs"/>
        </a:defRPr>
      </a:lvl7pPr>
      <a:lvl8pPr marL="2400180" algn="l" defTabSz="342883" rtl="0" eaLnBrk="1" latinLnBrk="0" hangingPunct="1">
        <a:defRPr sz="1351" kern="1200">
          <a:solidFill>
            <a:schemeClr val="tx1"/>
          </a:solidFill>
          <a:latin typeface="+mn-lt"/>
          <a:ea typeface="+mn-ea"/>
          <a:cs typeface="+mn-cs"/>
        </a:defRPr>
      </a:lvl8pPr>
      <a:lvl9pPr marL="2743063" algn="l" defTabSz="342883" rtl="0" eaLnBrk="1" latinLnBrk="0"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8.xml"/><Relationship Id="rId1" Type="http://schemas.openxmlformats.org/officeDocument/2006/relationships/tags" Target="../tags/tag2.xml"/><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47.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78.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85.xml"/></Relationships>
</file>

<file path=ppt/slides/_rels/slide14.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3.png"/><Relationship Id="rId7" Type="http://schemas.openxmlformats.org/officeDocument/2006/relationships/image" Target="../media/image36.jpeg"/><Relationship Id="rId2" Type="http://schemas.openxmlformats.org/officeDocument/2006/relationships/notesSlide" Target="../notesSlides/notesSlide13.xml"/><Relationship Id="rId1" Type="http://schemas.openxmlformats.org/officeDocument/2006/relationships/slideLayout" Target="../slideLayouts/slideLayout47.xml"/><Relationship Id="rId6" Type="http://schemas.openxmlformats.org/officeDocument/2006/relationships/image" Target="../media/image35.png"/><Relationship Id="rId5" Type="http://schemas.openxmlformats.org/officeDocument/2006/relationships/image" Target="../media/image34.jpeg"/><Relationship Id="rId4" Type="http://schemas.microsoft.com/office/2007/relationships/hdphoto" Target="../media/hdphoto1.wdp"/><Relationship Id="rId9" Type="http://schemas.openxmlformats.org/officeDocument/2006/relationships/image" Target="../media/image38.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16.xml"/><Relationship Id="rId1" Type="http://schemas.openxmlformats.org/officeDocument/2006/relationships/slideLayout" Target="../slideLayouts/slideLayout85.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7.xml"/><Relationship Id="rId1" Type="http://schemas.openxmlformats.org/officeDocument/2006/relationships/slideLayout" Target="../slideLayouts/slideLayout78.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8.xml"/><Relationship Id="rId1" Type="http://schemas.openxmlformats.org/officeDocument/2006/relationships/slideLayout" Target="../slideLayouts/slideLayout47.xml"/><Relationship Id="rId6" Type="http://schemas.openxmlformats.org/officeDocument/2006/relationships/image" Target="../media/image42.png"/><Relationship Id="rId5" Type="http://schemas.openxmlformats.org/officeDocument/2006/relationships/image" Target="../media/image47.png"/><Relationship Id="rId4" Type="http://schemas.openxmlformats.org/officeDocument/2006/relationships/image" Target="../media/image4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19.xml"/><Relationship Id="rId7" Type="http://schemas.openxmlformats.org/officeDocument/2006/relationships/diagramColors" Target="../diagrams/colors1.xml"/><Relationship Id="rId2" Type="http://schemas.openxmlformats.org/officeDocument/2006/relationships/slideLayout" Target="../slideLayouts/slideLayout85.xml"/><Relationship Id="rId1" Type="http://schemas.openxmlformats.org/officeDocument/2006/relationships/tags" Target="../tags/tag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48.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85.xml"/><Relationship Id="rId1" Type="http://schemas.openxmlformats.org/officeDocument/2006/relationships/tags" Target="../tags/tag4.xml"/><Relationship Id="rId4" Type="http://schemas.openxmlformats.org/officeDocument/2006/relationships/image" Target="../media/image48.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85.xml"/><Relationship Id="rId1" Type="http://schemas.openxmlformats.org/officeDocument/2006/relationships/tags" Target="../tags/tag5.xml"/><Relationship Id="rId4" Type="http://schemas.openxmlformats.org/officeDocument/2006/relationships/image" Target="../media/image48.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85.xml"/><Relationship Id="rId1" Type="http://schemas.openxmlformats.org/officeDocument/2006/relationships/tags" Target="../tags/tag6.xml"/><Relationship Id="rId4" Type="http://schemas.openxmlformats.org/officeDocument/2006/relationships/image" Target="../media/image49.png"/></Relationships>
</file>

<file path=ppt/slides/_rels/slide2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3.xml"/><Relationship Id="rId1" Type="http://schemas.openxmlformats.org/officeDocument/2006/relationships/slideLayout" Target="../slideLayouts/slideLayout85.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8.xml"/><Relationship Id="rId1" Type="http://schemas.openxmlformats.org/officeDocument/2006/relationships/tags" Target="../tags/tag7.xml"/><Relationship Id="rId5" Type="http://schemas.openxmlformats.org/officeDocument/2006/relationships/image" Target="../media/image49.png"/><Relationship Id="rId4" Type="http://schemas.openxmlformats.org/officeDocument/2006/relationships/hyperlink" Target="https://www.medicare.gov/part-d/costs/part-d-costs.html"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47.xml"/><Relationship Id="rId5" Type="http://schemas.openxmlformats.org/officeDocument/2006/relationships/image" Target="../media/image51.png"/><Relationship Id="rId4" Type="http://schemas.openxmlformats.org/officeDocument/2006/relationships/image" Target="../media/image50.png"/></Relationships>
</file>

<file path=ppt/slides/_rels/slide2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6.xml"/><Relationship Id="rId1" Type="http://schemas.openxmlformats.org/officeDocument/2006/relationships/slideLayout" Target="../slideLayouts/slideLayout85.xml"/><Relationship Id="rId5" Type="http://schemas.openxmlformats.org/officeDocument/2006/relationships/image" Target="../media/image54.png"/><Relationship Id="rId4" Type="http://schemas.openxmlformats.org/officeDocument/2006/relationships/image" Target="../media/image53.png"/></Relationships>
</file>

<file path=ppt/slides/_rels/slide28.xml.rels><?xml version="1.0" encoding="UTF-8" standalone="yes"?>
<Relationships xmlns="http://schemas.openxmlformats.org/package/2006/relationships"><Relationship Id="rId3" Type="http://schemas.openxmlformats.org/officeDocument/2006/relationships/hyperlink" Target="http://www.insurance.mo.gov/" TargetMode="External"/><Relationship Id="rId2" Type="http://schemas.openxmlformats.org/officeDocument/2006/relationships/notesSlide" Target="../notesSlides/notesSlide27.xml"/><Relationship Id="rId1" Type="http://schemas.openxmlformats.org/officeDocument/2006/relationships/slideLayout" Target="../slideLayouts/slideLayout85.xml"/></Relationships>
</file>

<file path=ppt/slides/_rels/slide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85.xml"/></Relationships>
</file>

<file path=ppt/slides/_rels/slide4.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3.xml"/><Relationship Id="rId1" Type="http://schemas.openxmlformats.org/officeDocument/2006/relationships/slideLayout" Target="../slideLayouts/slideLayout85.xml"/><Relationship Id="rId5" Type="http://schemas.openxmlformats.org/officeDocument/2006/relationships/image" Target="../media/image26.png"/><Relationship Id="rId4" Type="http://schemas.openxmlformats.org/officeDocument/2006/relationships/image" Target="../media/image25.jpeg"/></Relationships>
</file>

<file path=ppt/slides/_rels/slide5.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85.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47.xml"/></Relationships>
</file>

<file path=ppt/slides/_rels/slide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85.xml"/></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85.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8.xml"/><Relationship Id="rId1" Type="http://schemas.openxmlformats.org/officeDocument/2006/relationships/tags" Target="../tags/tag1.xml"/><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56863FC-61F2-4E00-BF2E-765428AD3A99}"/>
              </a:ext>
            </a:extLst>
          </p:cNvPr>
          <p:cNvSpPr txBox="1"/>
          <p:nvPr/>
        </p:nvSpPr>
        <p:spPr>
          <a:xfrm>
            <a:off x="0" y="933451"/>
            <a:ext cx="9144000" cy="4124206"/>
          </a:xfrm>
          <a:prstGeom prst="rect">
            <a:avLst/>
          </a:prstGeom>
          <a:noFill/>
        </p:spPr>
        <p:txBody>
          <a:bodyPr wrap="square" rtlCol="0">
            <a:spAutoFit/>
          </a:bodyPr>
          <a:lstStyle/>
          <a:p>
            <a:pPr algn="ctr"/>
            <a:endParaRPr lang="en-US" sz="5000" dirty="0"/>
          </a:p>
          <a:p>
            <a:pPr algn="ctr"/>
            <a:r>
              <a:rPr lang="en-US" sz="6000" dirty="0"/>
              <a:t>Understanding Medicare</a:t>
            </a:r>
          </a:p>
          <a:p>
            <a:pPr algn="ctr"/>
            <a:r>
              <a:rPr lang="en-US" sz="3200" dirty="0"/>
              <a:t>Medicare and You </a:t>
            </a:r>
          </a:p>
          <a:p>
            <a:pPr algn="ctr"/>
            <a:r>
              <a:rPr lang="en-US" sz="3200" dirty="0"/>
              <a:t>Presented by Diane Finnestead MAT, Ed. S.</a:t>
            </a:r>
          </a:p>
          <a:p>
            <a:pPr algn="ctr"/>
            <a:r>
              <a:rPr lang="en-US" sz="3200" dirty="0"/>
              <a:t>314-302-5743</a:t>
            </a:r>
          </a:p>
          <a:p>
            <a:pPr algn="ctr"/>
            <a:endParaRPr lang="en-US" sz="3200" dirty="0"/>
          </a:p>
          <a:p>
            <a:pPr algn="ctr"/>
            <a:r>
              <a:rPr lang="en-US" sz="2400" i="1" dirty="0"/>
              <a:t>This presentation is for educational purposes only</a:t>
            </a:r>
            <a:endParaRPr lang="en-US" sz="2400" i="1" dirty="0">
              <a:solidFill>
                <a:srgbClr val="0070C0"/>
              </a:solidFill>
            </a:endParaRPr>
          </a:p>
        </p:txBody>
      </p:sp>
    </p:spTree>
    <p:extLst>
      <p:ext uri="{BB962C8B-B14F-4D97-AF65-F5344CB8AC3E}">
        <p14:creationId xmlns:p14="http://schemas.microsoft.com/office/powerpoint/2010/main" val="31814785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p:txBody>
          <a:bodyPr>
            <a:normAutofit/>
          </a:bodyPr>
          <a:lstStyle/>
          <a:p>
            <a:r>
              <a:rPr lang="en-US" dirty="0"/>
              <a:t>Home Health Care Coverage </a:t>
            </a:r>
          </a:p>
        </p:txBody>
      </p:sp>
      <p:sp>
        <p:nvSpPr>
          <p:cNvPr id="31748" name="Rectangle 3"/>
          <p:cNvSpPr>
            <a:spLocks noGrp="1" noChangeArrowheads="1"/>
          </p:cNvSpPr>
          <p:nvPr>
            <p:ph idx="1"/>
          </p:nvPr>
        </p:nvSpPr>
        <p:spPr>
          <a:xfrm>
            <a:off x="1787526" y="1298806"/>
            <a:ext cx="5850380" cy="2783305"/>
          </a:xfrm>
        </p:spPr>
        <p:txBody>
          <a:bodyPr/>
          <a:lstStyle/>
          <a:p>
            <a:pPr>
              <a:buFont typeface="Arial" panose="020B0604020202020204" pitchFamily="34" charset="0"/>
              <a:buChar char="•"/>
            </a:pPr>
            <a:r>
              <a:rPr lang="en-US" dirty="0"/>
              <a:t>Home Health Care is required part time or intermittent skilled services.</a:t>
            </a:r>
          </a:p>
          <a:p>
            <a:pPr>
              <a:buFont typeface="Arial" panose="020B0604020202020204" pitchFamily="34" charset="0"/>
              <a:buChar char="•"/>
            </a:pPr>
            <a:r>
              <a:rPr lang="en-US" dirty="0"/>
              <a:t>Certain rules apply – purely custodial care is NOT covered.</a:t>
            </a:r>
          </a:p>
          <a:p>
            <a:pPr>
              <a:buFont typeface="Arial" panose="020B0604020202020204" pitchFamily="34" charset="0"/>
              <a:buChar char="•"/>
            </a:pPr>
            <a:r>
              <a:rPr lang="en-US" dirty="0"/>
              <a:t>Hospice Care is available for terminally ill patients – focus is on comfort and pain relief.</a:t>
            </a:r>
          </a:p>
        </p:txBody>
      </p:sp>
      <p:sp>
        <p:nvSpPr>
          <p:cNvPr id="4" name="Slide Number Placeholder 3"/>
          <p:cNvSpPr>
            <a:spLocks noGrp="1"/>
          </p:cNvSpPr>
          <p:nvPr>
            <p:ph type="sldNum" sz="quarter" idx="12"/>
          </p:nvPr>
        </p:nvSpPr>
        <p:spPr/>
        <p:txBody>
          <a:bodyPr/>
          <a:lstStyle/>
          <a:p>
            <a:fld id="{D60A6685-DBF6-4C41-A0CC-AA9EA7A85A20}" type="slidenum">
              <a:rPr lang="en-US" smtClean="0">
                <a:solidFill>
                  <a:prstClr val="black">
                    <a:tint val="75000"/>
                  </a:prstClr>
                </a:solidFill>
              </a:rPr>
              <a:pPr/>
              <a:t>10</a:t>
            </a:fld>
            <a:endParaRPr lang="en-US" dirty="0">
              <a:solidFill>
                <a:prstClr val="black">
                  <a:tint val="75000"/>
                </a:prstClr>
              </a:solidFill>
            </a:endParaRPr>
          </a:p>
        </p:txBody>
      </p:sp>
      <p:sp>
        <p:nvSpPr>
          <p:cNvPr id="2" name="Date Placeholder 1"/>
          <p:cNvSpPr>
            <a:spLocks noGrp="1"/>
          </p:cNvSpPr>
          <p:nvPr>
            <p:ph type="dt" sz="half" idx="13"/>
          </p:nvPr>
        </p:nvSpPr>
        <p:spPr>
          <a:xfrm>
            <a:off x="569460" y="4767265"/>
            <a:ext cx="1543051" cy="273844"/>
          </a:xfrm>
          <a:prstGeom prst="rect">
            <a:avLst/>
          </a:prstGeom>
        </p:spPr>
        <p:txBody>
          <a:bodyPr/>
          <a:lstStyle/>
          <a:p>
            <a:r>
              <a:rPr lang="en-US" dirty="0">
                <a:solidFill>
                  <a:prstClr val="black">
                    <a:tint val="75000"/>
                  </a:prstClr>
                </a:solidFill>
              </a:rPr>
              <a:t>2018</a:t>
            </a:r>
          </a:p>
        </p:txBody>
      </p:sp>
      <p:grpSp>
        <p:nvGrpSpPr>
          <p:cNvPr id="8" name="Group 7" title="Part A Icon"/>
          <p:cNvGrpSpPr/>
          <p:nvPr/>
        </p:nvGrpSpPr>
        <p:grpSpPr>
          <a:xfrm>
            <a:off x="266259" y="2190951"/>
            <a:ext cx="1521267" cy="1215474"/>
            <a:chOff x="226658" y="2607645"/>
            <a:chExt cx="1521267" cy="1215473"/>
          </a:xfrm>
        </p:grpSpPr>
        <p:pic>
          <p:nvPicPr>
            <p:cNvPr id="10" name="Picture 9" title="Part A icon"/>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7346" y="2607645"/>
              <a:ext cx="841201" cy="465210"/>
            </a:xfrm>
            <a:prstGeom prst="rect">
              <a:avLst/>
            </a:prstGeom>
          </p:spPr>
        </p:pic>
        <p:sp>
          <p:nvSpPr>
            <p:cNvPr id="11" name="TextBox 10"/>
            <p:cNvSpPr txBox="1"/>
            <p:nvPr/>
          </p:nvSpPr>
          <p:spPr>
            <a:xfrm>
              <a:off x="226658" y="3107153"/>
              <a:ext cx="1521267" cy="715965"/>
            </a:xfrm>
            <a:prstGeom prst="rect">
              <a:avLst/>
            </a:prstGeom>
            <a:noFill/>
          </p:spPr>
          <p:txBody>
            <a:bodyPr wrap="square" rtlCol="0">
              <a:spAutoFit/>
            </a:bodyPr>
            <a:lstStyle/>
            <a:p>
              <a:pPr algn="ctr"/>
              <a:r>
                <a:rPr lang="en-US" sz="1351" b="1" dirty="0">
                  <a:solidFill>
                    <a:schemeClr val="tx2"/>
                  </a:solidFill>
                </a:rPr>
                <a:t>Part A</a:t>
              </a:r>
            </a:p>
            <a:p>
              <a:pPr algn="ctr"/>
              <a:r>
                <a:rPr lang="en-US" sz="1351" dirty="0">
                  <a:solidFill>
                    <a:schemeClr val="tx2"/>
                  </a:solidFill>
                </a:rPr>
                <a:t>Hospital Insurance</a:t>
              </a:r>
            </a:p>
            <a:p>
              <a:pPr algn="ctr"/>
              <a:endParaRPr lang="en-US" sz="1351" dirty="0">
                <a:solidFill>
                  <a:schemeClr val="tx2"/>
                </a:solidFill>
              </a:endParaRPr>
            </a:p>
          </p:txBody>
        </p:sp>
      </p:grpSp>
    </p:spTree>
    <p:custDataLst>
      <p:tags r:id="rId1"/>
    </p:custDataLst>
    <p:extLst>
      <p:ext uri="{BB962C8B-B14F-4D97-AF65-F5344CB8AC3E}">
        <p14:creationId xmlns:p14="http://schemas.microsoft.com/office/powerpoint/2010/main" val="434922320"/>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Original Medicare Part A-Hospital Insurance Coverage" title="Original Medicare Part A-Hospital Insurance Coverage"/>
          <p:cNvSpPr>
            <a:spLocks noGrp="1"/>
          </p:cNvSpPr>
          <p:nvPr>
            <p:ph type="title"/>
          </p:nvPr>
        </p:nvSpPr>
        <p:spPr>
          <a:xfrm>
            <a:off x="996118" y="110259"/>
            <a:ext cx="7886700" cy="478627"/>
          </a:xfrm>
        </p:spPr>
        <p:txBody>
          <a:bodyPr>
            <a:normAutofit fontScale="90000"/>
          </a:bodyPr>
          <a:lstStyle/>
          <a:p>
            <a:r>
              <a:rPr lang="en-US" b="1" dirty="0"/>
              <a:t>Original Medicare: What is the Cost and Coverage of Part B?</a:t>
            </a:r>
          </a:p>
        </p:txBody>
      </p:sp>
      <p:sp>
        <p:nvSpPr>
          <p:cNvPr id="14" name="Date Placeholder 13"/>
          <p:cNvSpPr>
            <a:spLocks noGrp="1"/>
          </p:cNvSpPr>
          <p:nvPr>
            <p:ph type="dt" sz="half" idx="10"/>
          </p:nvPr>
        </p:nvSpPr>
        <p:spPr/>
        <p:txBody>
          <a:bodyPr/>
          <a:lstStyle/>
          <a:p>
            <a:r>
              <a:rPr lang="en-US" dirty="0">
                <a:solidFill>
                  <a:prstClr val="black">
                    <a:tint val="75000"/>
                  </a:prstClr>
                </a:solidFill>
              </a:rPr>
              <a:t>2018</a:t>
            </a:r>
          </a:p>
        </p:txBody>
      </p:sp>
      <p:sp>
        <p:nvSpPr>
          <p:cNvPr id="16" name="Slide Number Placeholder 15"/>
          <p:cNvSpPr>
            <a:spLocks noGrp="1"/>
          </p:cNvSpPr>
          <p:nvPr>
            <p:ph type="sldNum" sz="quarter" idx="12"/>
          </p:nvPr>
        </p:nvSpPr>
        <p:spPr/>
        <p:txBody>
          <a:bodyPr/>
          <a:lstStyle/>
          <a:p>
            <a:fld id="{F62912B7-67D0-4C7F-B2EE-F336CB0BE48F}" type="slidenum">
              <a:rPr lang="en-US" smtClean="0">
                <a:solidFill>
                  <a:prstClr val="black">
                    <a:tint val="75000"/>
                  </a:prstClr>
                </a:solidFill>
              </a:rPr>
              <a:pPr/>
              <a:t>11</a:t>
            </a:fld>
            <a:endParaRPr lang="en-US" dirty="0">
              <a:solidFill>
                <a:prstClr val="black">
                  <a:tint val="75000"/>
                </a:prstClr>
              </a:solidFill>
            </a:endParaRPr>
          </a:p>
        </p:txBody>
      </p:sp>
      <p:grpSp>
        <p:nvGrpSpPr>
          <p:cNvPr id="3" name="Group 2" title="Part B icon"/>
          <p:cNvGrpSpPr/>
          <p:nvPr/>
        </p:nvGrpSpPr>
        <p:grpSpPr>
          <a:xfrm>
            <a:off x="153026" y="1963785"/>
            <a:ext cx="1568748" cy="1144086"/>
            <a:chOff x="153025" y="1963783"/>
            <a:chExt cx="1568748" cy="1144086"/>
          </a:xfrm>
        </p:grpSpPr>
        <p:pic>
          <p:nvPicPr>
            <p:cNvPr id="8" name="Picture 7" title="Part B ico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3532" y="1963783"/>
              <a:ext cx="707734" cy="624371"/>
            </a:xfrm>
            <a:prstGeom prst="rect">
              <a:avLst/>
            </a:prstGeom>
          </p:spPr>
        </p:pic>
        <p:sp>
          <p:nvSpPr>
            <p:cNvPr id="10" name="TextBox 9"/>
            <p:cNvSpPr txBox="1"/>
            <p:nvPr/>
          </p:nvSpPr>
          <p:spPr>
            <a:xfrm>
              <a:off x="153025" y="2599781"/>
              <a:ext cx="1568748" cy="508088"/>
            </a:xfrm>
            <a:prstGeom prst="rect">
              <a:avLst/>
            </a:prstGeom>
            <a:noFill/>
          </p:spPr>
          <p:txBody>
            <a:bodyPr wrap="square" rtlCol="0">
              <a:spAutoFit/>
            </a:bodyPr>
            <a:lstStyle/>
            <a:p>
              <a:pPr algn="ctr"/>
              <a:r>
                <a:rPr lang="en-US" sz="1351" b="1" dirty="0">
                  <a:solidFill>
                    <a:schemeClr val="tx2"/>
                  </a:solidFill>
                </a:rPr>
                <a:t>Part B</a:t>
              </a:r>
            </a:p>
            <a:p>
              <a:pPr algn="ctr"/>
              <a:r>
                <a:rPr lang="en-US" sz="1351" dirty="0">
                  <a:solidFill>
                    <a:schemeClr val="tx2"/>
                  </a:solidFill>
                </a:rPr>
                <a:t>Medical Insurance</a:t>
              </a:r>
            </a:p>
          </p:txBody>
        </p:sp>
      </p:grpSp>
      <p:sp>
        <p:nvSpPr>
          <p:cNvPr id="5" name="Rectangle 4"/>
          <p:cNvSpPr/>
          <p:nvPr/>
        </p:nvSpPr>
        <p:spPr>
          <a:xfrm>
            <a:off x="1768060" y="890340"/>
            <a:ext cx="7096981" cy="3926716"/>
          </a:xfrm>
          <a:prstGeom prst="rect">
            <a:avLst/>
          </a:prstGeom>
        </p:spPr>
        <p:txBody>
          <a:bodyPr wrap="square">
            <a:spAutoFit/>
          </a:bodyPr>
          <a:lstStyle/>
          <a:p>
            <a:pPr>
              <a:spcBef>
                <a:spcPts val="451"/>
              </a:spcBef>
            </a:pPr>
            <a:r>
              <a:rPr lang="en-US" sz="2600" b="1" dirty="0">
                <a:solidFill>
                  <a:prstClr val="black"/>
                </a:solidFill>
              </a:rPr>
              <a:t>Part B—Medical Insurance </a:t>
            </a:r>
            <a:r>
              <a:rPr lang="en-US" sz="2600" dirty="0">
                <a:solidFill>
                  <a:prstClr val="black"/>
                </a:solidFill>
              </a:rPr>
              <a:t>helps cover medically necessary</a:t>
            </a:r>
          </a:p>
          <a:p>
            <a:pPr marL="342891" indent="-342891">
              <a:spcBef>
                <a:spcPts val="451"/>
              </a:spcBef>
              <a:buFont typeface="Wingdings" panose="05000000000000000000" pitchFamily="2" charset="2"/>
              <a:buChar char="ü"/>
            </a:pPr>
            <a:r>
              <a:rPr lang="en-US" sz="2100" dirty="0">
                <a:solidFill>
                  <a:prstClr val="black"/>
                </a:solidFill>
              </a:rPr>
              <a:t>Doctors’ services</a:t>
            </a:r>
          </a:p>
          <a:p>
            <a:pPr marL="342891" indent="-342891">
              <a:spcBef>
                <a:spcPts val="451"/>
              </a:spcBef>
              <a:buFont typeface="Wingdings" panose="05000000000000000000" pitchFamily="2" charset="2"/>
              <a:buChar char="ü"/>
            </a:pPr>
            <a:r>
              <a:rPr lang="en-US" sz="2100" dirty="0">
                <a:solidFill>
                  <a:prstClr val="black"/>
                </a:solidFill>
              </a:rPr>
              <a:t>Outpatient medical and surgical services and supplies</a:t>
            </a:r>
          </a:p>
          <a:p>
            <a:pPr marL="342891" indent="-342891">
              <a:spcBef>
                <a:spcPts val="451"/>
              </a:spcBef>
              <a:buFont typeface="Wingdings" panose="05000000000000000000" pitchFamily="2" charset="2"/>
              <a:buChar char="ü"/>
            </a:pPr>
            <a:r>
              <a:rPr lang="en-US" sz="2100" dirty="0">
                <a:solidFill>
                  <a:prstClr val="black"/>
                </a:solidFill>
              </a:rPr>
              <a:t>Clinical lab tests</a:t>
            </a:r>
          </a:p>
          <a:p>
            <a:pPr marL="342891" indent="-342891">
              <a:spcBef>
                <a:spcPts val="451"/>
              </a:spcBef>
              <a:buFont typeface="Wingdings" panose="05000000000000000000" pitchFamily="2" charset="2"/>
              <a:buChar char="ü"/>
            </a:pPr>
            <a:r>
              <a:rPr lang="en-US" sz="2100" dirty="0">
                <a:solidFill>
                  <a:prstClr val="black"/>
                </a:solidFill>
              </a:rPr>
              <a:t>Durable medical equipment (may need to use certain suppliers)</a:t>
            </a:r>
          </a:p>
          <a:p>
            <a:pPr marL="342891" indent="-342891">
              <a:spcBef>
                <a:spcPts val="451"/>
              </a:spcBef>
              <a:buFont typeface="Wingdings" panose="05000000000000000000" pitchFamily="2" charset="2"/>
              <a:buChar char="ü"/>
            </a:pPr>
            <a:r>
              <a:rPr lang="en-US" sz="2100" dirty="0">
                <a:solidFill>
                  <a:prstClr val="black"/>
                </a:solidFill>
              </a:rPr>
              <a:t>Diabetic testing supplies</a:t>
            </a:r>
          </a:p>
          <a:p>
            <a:pPr marL="342891" indent="-342891">
              <a:spcBef>
                <a:spcPts val="451"/>
              </a:spcBef>
              <a:buFont typeface="Wingdings" panose="05000000000000000000" pitchFamily="2" charset="2"/>
              <a:buChar char="ü"/>
            </a:pPr>
            <a:r>
              <a:rPr lang="en-US" sz="2100" dirty="0">
                <a:solidFill>
                  <a:prstClr val="black"/>
                </a:solidFill>
              </a:rPr>
              <a:t>Preventive services (like flu shots and a yearly wellness visit)</a:t>
            </a:r>
          </a:p>
          <a:p>
            <a:pPr marL="342891" indent="-342891">
              <a:spcBef>
                <a:spcPts val="451"/>
              </a:spcBef>
              <a:buFont typeface="Wingdings" panose="05000000000000000000" pitchFamily="2" charset="2"/>
              <a:buChar char="ü"/>
            </a:pPr>
            <a:r>
              <a:rPr lang="en-US" sz="2100" dirty="0">
                <a:solidFill>
                  <a:prstClr val="black"/>
                </a:solidFill>
              </a:rPr>
              <a:t>Home health care</a:t>
            </a:r>
          </a:p>
        </p:txBody>
      </p:sp>
    </p:spTree>
    <p:extLst>
      <p:ext uri="{BB962C8B-B14F-4D97-AF65-F5344CB8AC3E}">
        <p14:creationId xmlns:p14="http://schemas.microsoft.com/office/powerpoint/2010/main" val="19725308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 B—What You Pay in 2021</a:t>
            </a:r>
          </a:p>
        </p:txBody>
      </p:sp>
      <p:sp>
        <p:nvSpPr>
          <p:cNvPr id="3" name="Content Placeholder 2"/>
          <p:cNvSpPr>
            <a:spLocks noGrp="1"/>
          </p:cNvSpPr>
          <p:nvPr>
            <p:ph idx="1"/>
          </p:nvPr>
        </p:nvSpPr>
        <p:spPr>
          <a:xfrm>
            <a:off x="1392229" y="810329"/>
            <a:ext cx="7574271" cy="3409246"/>
          </a:xfrm>
        </p:spPr>
        <p:txBody>
          <a:bodyPr>
            <a:normAutofit/>
          </a:bodyPr>
          <a:lstStyle/>
          <a:p>
            <a:pPr marL="369877" lvl="1" indent="-342891">
              <a:buFont typeface="Wingdings" panose="05000000000000000000" pitchFamily="2" charset="2"/>
              <a:buChar char="§"/>
            </a:pPr>
            <a:r>
              <a:rPr lang="en-US" b="1" dirty="0"/>
              <a:t>Monthly Premium</a:t>
            </a:r>
            <a:r>
              <a:rPr lang="en-US" dirty="0"/>
              <a:t>–</a:t>
            </a:r>
            <a:r>
              <a:rPr lang="en-US" sz="1900" dirty="0"/>
              <a:t>Standard premium is $144.60 in 2020 (or higher depending on your income)</a:t>
            </a:r>
          </a:p>
          <a:p>
            <a:pPr marL="355591" lvl="1" indent="-342891">
              <a:buFont typeface="Wingdings" panose="05000000000000000000" pitchFamily="2" charset="2"/>
              <a:buChar char="§"/>
            </a:pPr>
            <a:r>
              <a:rPr lang="en-US" b="1" dirty="0"/>
              <a:t>Yearly deductible</a:t>
            </a:r>
            <a:r>
              <a:rPr lang="en-US" dirty="0"/>
              <a:t>–$183</a:t>
            </a:r>
            <a:endParaRPr lang="en-US" b="1" dirty="0"/>
          </a:p>
          <a:p>
            <a:pPr marL="342891" lvl="1" indent="-342891">
              <a:buSzPct val="100000"/>
              <a:buFont typeface="Wingdings" panose="05000000000000000000" pitchFamily="2" charset="2"/>
              <a:buChar char="§"/>
            </a:pPr>
            <a:r>
              <a:rPr lang="en-US" b="1" dirty="0"/>
              <a:t>Coinsurance</a:t>
            </a:r>
            <a:r>
              <a:rPr lang="en-US" dirty="0"/>
              <a:t>–</a:t>
            </a:r>
            <a:r>
              <a:rPr lang="en-US" sz="1900" dirty="0"/>
              <a:t>20% of the approved amount coinsurance for most covered services, like doctor’s services and some preventive services, if provider accepts assignment.  If provider does not accept assignment, they can charge 15% more than approved amount. </a:t>
            </a:r>
          </a:p>
          <a:p>
            <a:pPr marL="574660" lvl="1" indent="-231769">
              <a:spcAft>
                <a:spcPts val="200"/>
              </a:spcAft>
              <a:buClr>
                <a:schemeClr val="tx1"/>
              </a:buClr>
            </a:pPr>
            <a:r>
              <a:rPr lang="en-US" sz="1900" dirty="0"/>
              <a:t>$0 for some preventive services</a:t>
            </a:r>
          </a:p>
          <a:p>
            <a:pPr marL="574660" lvl="2" indent="-231769">
              <a:spcAft>
                <a:spcPts val="200"/>
              </a:spcAft>
              <a:buClr>
                <a:schemeClr val="tx1"/>
              </a:buClr>
              <a:buSzPct val="100000"/>
              <a:buFont typeface="Arial" panose="020B0604020202020204" pitchFamily="34" charset="0"/>
              <a:buChar char="•"/>
            </a:pPr>
            <a:r>
              <a:rPr lang="en-US" sz="1900" dirty="0"/>
              <a:t>20% coinsurance for outpatient mental health services, and copayments for hospital outpatient services</a:t>
            </a:r>
            <a:endParaRPr lang="en-US" sz="1900" dirty="0">
              <a:latin typeface="Minion Pro"/>
            </a:endParaRPr>
          </a:p>
        </p:txBody>
      </p:sp>
      <p:sp>
        <p:nvSpPr>
          <p:cNvPr id="9" name="Slide Number Placeholder 8"/>
          <p:cNvSpPr>
            <a:spLocks noGrp="1"/>
          </p:cNvSpPr>
          <p:nvPr>
            <p:ph type="sldNum" sz="quarter" idx="12"/>
          </p:nvPr>
        </p:nvSpPr>
        <p:spPr/>
        <p:txBody>
          <a:bodyPr/>
          <a:lstStyle/>
          <a:p>
            <a:fld id="{D60A6685-DBF6-4C41-A0CC-AA9EA7A85A20}" type="slidenum">
              <a:rPr lang="en-US" smtClean="0">
                <a:solidFill>
                  <a:prstClr val="black">
                    <a:tint val="75000"/>
                  </a:prstClr>
                </a:solidFill>
              </a:rPr>
              <a:pPr/>
              <a:t>12</a:t>
            </a:fld>
            <a:endParaRPr lang="en-US" dirty="0">
              <a:solidFill>
                <a:prstClr val="black">
                  <a:tint val="75000"/>
                </a:prstClr>
              </a:solidFill>
            </a:endParaRPr>
          </a:p>
        </p:txBody>
      </p:sp>
      <p:sp>
        <p:nvSpPr>
          <p:cNvPr id="5" name="Date Placeholder 4"/>
          <p:cNvSpPr>
            <a:spLocks noGrp="1"/>
          </p:cNvSpPr>
          <p:nvPr>
            <p:ph type="dt" sz="half" idx="13"/>
          </p:nvPr>
        </p:nvSpPr>
        <p:spPr>
          <a:xfrm>
            <a:off x="177500" y="4605337"/>
            <a:ext cx="1543051" cy="273844"/>
          </a:xfrm>
          <a:prstGeom prst="rect">
            <a:avLst/>
          </a:prstGeom>
        </p:spPr>
        <p:txBody>
          <a:bodyPr/>
          <a:lstStyle/>
          <a:p>
            <a:r>
              <a:rPr lang="en-US" dirty="0">
                <a:solidFill>
                  <a:prstClr val="black">
                    <a:tint val="75000"/>
                  </a:prstClr>
                </a:solidFill>
              </a:rPr>
              <a:t>2018</a:t>
            </a:r>
          </a:p>
        </p:txBody>
      </p:sp>
      <p:grpSp>
        <p:nvGrpSpPr>
          <p:cNvPr id="11" name="Group 10" title="Part B icon"/>
          <p:cNvGrpSpPr/>
          <p:nvPr/>
        </p:nvGrpSpPr>
        <p:grpSpPr>
          <a:xfrm>
            <a:off x="32706" y="1963785"/>
            <a:ext cx="1568748" cy="1144086"/>
            <a:chOff x="153025" y="1963783"/>
            <a:chExt cx="1568748" cy="1144086"/>
          </a:xfrm>
        </p:grpSpPr>
        <p:pic>
          <p:nvPicPr>
            <p:cNvPr id="12" name="Picture 11" title="Part B ico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3532" y="1963783"/>
              <a:ext cx="707734" cy="624371"/>
            </a:xfrm>
            <a:prstGeom prst="rect">
              <a:avLst/>
            </a:prstGeom>
          </p:spPr>
        </p:pic>
        <p:sp>
          <p:nvSpPr>
            <p:cNvPr id="13" name="TextBox 12"/>
            <p:cNvSpPr txBox="1"/>
            <p:nvPr/>
          </p:nvSpPr>
          <p:spPr>
            <a:xfrm>
              <a:off x="153025" y="2599781"/>
              <a:ext cx="1568748" cy="508088"/>
            </a:xfrm>
            <a:prstGeom prst="rect">
              <a:avLst/>
            </a:prstGeom>
            <a:noFill/>
          </p:spPr>
          <p:txBody>
            <a:bodyPr wrap="square" rtlCol="0">
              <a:spAutoFit/>
            </a:bodyPr>
            <a:lstStyle/>
            <a:p>
              <a:pPr algn="ctr"/>
              <a:r>
                <a:rPr lang="en-US" sz="1351" b="1" dirty="0">
                  <a:solidFill>
                    <a:schemeClr val="tx2"/>
                  </a:solidFill>
                </a:rPr>
                <a:t>Part B</a:t>
              </a:r>
            </a:p>
            <a:p>
              <a:pPr algn="ctr"/>
              <a:r>
                <a:rPr lang="en-US" sz="1351" dirty="0">
                  <a:solidFill>
                    <a:schemeClr val="tx2"/>
                  </a:solidFill>
                </a:rPr>
                <a:t>Medical Insurance</a:t>
              </a:r>
            </a:p>
          </p:txBody>
        </p:sp>
      </p:grpSp>
    </p:spTree>
    <p:extLst>
      <p:ext uri="{BB962C8B-B14F-4D97-AF65-F5344CB8AC3E}">
        <p14:creationId xmlns:p14="http://schemas.microsoft.com/office/powerpoint/2010/main" val="28056725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 B Cost Considerations</a:t>
            </a:r>
          </a:p>
        </p:txBody>
      </p:sp>
      <p:sp>
        <p:nvSpPr>
          <p:cNvPr id="17" name="Date Placeholder 16"/>
          <p:cNvSpPr>
            <a:spLocks noGrp="1"/>
          </p:cNvSpPr>
          <p:nvPr>
            <p:ph type="dt" sz="half" idx="10"/>
          </p:nvPr>
        </p:nvSpPr>
        <p:spPr/>
        <p:txBody>
          <a:bodyPr/>
          <a:lstStyle/>
          <a:p>
            <a:r>
              <a:rPr lang="en-US" dirty="0"/>
              <a:t>2018</a:t>
            </a:r>
          </a:p>
        </p:txBody>
      </p:sp>
      <p:sp>
        <p:nvSpPr>
          <p:cNvPr id="19" name="Slide Number Placeholder 18"/>
          <p:cNvSpPr>
            <a:spLocks noGrp="1"/>
          </p:cNvSpPr>
          <p:nvPr>
            <p:ph type="sldNum" sz="quarter" idx="12"/>
          </p:nvPr>
        </p:nvSpPr>
        <p:spPr/>
        <p:txBody>
          <a:bodyPr/>
          <a:lstStyle/>
          <a:p>
            <a:fld id="{F62912B7-67D0-4C7F-B2EE-F336CB0BE48F}" type="slidenum">
              <a:rPr lang="en-US" smtClean="0">
                <a:solidFill>
                  <a:prstClr val="black">
                    <a:tint val="75000"/>
                  </a:prstClr>
                </a:solidFill>
              </a:rPr>
              <a:pPr/>
              <a:t>13</a:t>
            </a:fld>
            <a:endParaRPr lang="en-US" dirty="0">
              <a:solidFill>
                <a:prstClr val="black">
                  <a:tint val="75000"/>
                </a:prstClr>
              </a:solidFill>
            </a:endParaRPr>
          </a:p>
        </p:txBody>
      </p:sp>
      <p:sp>
        <p:nvSpPr>
          <p:cNvPr id="3" name="Content Placeholder 2"/>
          <p:cNvSpPr>
            <a:spLocks noGrp="1"/>
          </p:cNvSpPr>
          <p:nvPr>
            <p:ph idx="4294967295"/>
          </p:nvPr>
        </p:nvSpPr>
        <p:spPr>
          <a:xfrm>
            <a:off x="0" y="852488"/>
            <a:ext cx="8048625" cy="3914775"/>
          </a:xfrm>
          <a:ln>
            <a:noFill/>
          </a:ln>
        </p:spPr>
        <p:txBody>
          <a:bodyPr>
            <a:normAutofit/>
          </a:bodyPr>
          <a:lstStyle/>
          <a:p>
            <a:r>
              <a:rPr lang="en-US" dirty="0"/>
              <a:t>Premiums can change every year</a:t>
            </a:r>
          </a:p>
          <a:p>
            <a:r>
              <a:rPr lang="en-US" dirty="0"/>
              <a:t>May pay late enrollment penalty if you delay enrollment </a:t>
            </a:r>
          </a:p>
          <a:p>
            <a:pPr marL="557185" lvl="1" indent="-257162"/>
            <a:r>
              <a:rPr lang="en-US" sz="2000" dirty="0"/>
              <a:t>10% for each full 12-month period that you could have had Part B, but didn’t sign up for it</a:t>
            </a:r>
          </a:p>
          <a:p>
            <a:pPr marL="557185" lvl="1" indent="-251210"/>
            <a:r>
              <a:rPr lang="en-US" sz="2000" dirty="0"/>
              <a:t>Penalty applies for as long as you have Part B</a:t>
            </a:r>
          </a:p>
          <a:p>
            <a:r>
              <a:rPr lang="en-US" dirty="0"/>
              <a:t>If you have limited income and resources, your state may be able to help</a:t>
            </a:r>
          </a:p>
        </p:txBody>
      </p:sp>
      <p:grpSp>
        <p:nvGrpSpPr>
          <p:cNvPr id="10" name="Group 9" title="Part B icon"/>
          <p:cNvGrpSpPr/>
          <p:nvPr/>
        </p:nvGrpSpPr>
        <p:grpSpPr>
          <a:xfrm>
            <a:off x="8138172" y="947652"/>
            <a:ext cx="1005828" cy="732660"/>
            <a:chOff x="153025" y="1963783"/>
            <a:chExt cx="1568748" cy="1144086"/>
          </a:xfrm>
        </p:grpSpPr>
        <p:pic>
          <p:nvPicPr>
            <p:cNvPr id="11" name="Picture 10" title="Part B ico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3532" y="1963783"/>
              <a:ext cx="707734" cy="624371"/>
            </a:xfrm>
            <a:prstGeom prst="rect">
              <a:avLst/>
            </a:prstGeom>
          </p:spPr>
        </p:pic>
        <p:sp>
          <p:nvSpPr>
            <p:cNvPr id="12" name="TextBox 11"/>
            <p:cNvSpPr txBox="1"/>
            <p:nvPr/>
          </p:nvSpPr>
          <p:spPr>
            <a:xfrm>
              <a:off x="153025" y="2599781"/>
              <a:ext cx="1568748" cy="508088"/>
            </a:xfrm>
            <a:prstGeom prst="rect">
              <a:avLst/>
            </a:prstGeom>
            <a:noFill/>
          </p:spPr>
          <p:txBody>
            <a:bodyPr wrap="square" rtlCol="0">
              <a:spAutoFit/>
            </a:bodyPr>
            <a:lstStyle/>
            <a:p>
              <a:pPr algn="ctr"/>
              <a:r>
                <a:rPr lang="en-US" sz="1351" b="1" dirty="0">
                  <a:solidFill>
                    <a:schemeClr val="tx2"/>
                  </a:solidFill>
                </a:rPr>
                <a:t>Part B</a:t>
              </a:r>
            </a:p>
            <a:p>
              <a:pPr algn="ctr"/>
              <a:r>
                <a:rPr lang="en-US" sz="1351" dirty="0">
                  <a:solidFill>
                    <a:schemeClr val="tx2"/>
                  </a:solidFill>
                </a:rPr>
                <a:t>Medical Insurance</a:t>
              </a:r>
            </a:p>
          </p:txBody>
        </p:sp>
      </p:grpSp>
    </p:spTree>
    <p:extLst>
      <p:ext uri="{BB962C8B-B14F-4D97-AF65-F5344CB8AC3E}">
        <p14:creationId xmlns:p14="http://schemas.microsoft.com/office/powerpoint/2010/main" val="2516442339"/>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a:t>How and When Can You Enroll in Medicare?</a:t>
            </a:r>
          </a:p>
        </p:txBody>
      </p:sp>
      <p:sp>
        <p:nvSpPr>
          <p:cNvPr id="19" name="Date Placeholder 18"/>
          <p:cNvSpPr>
            <a:spLocks noGrp="1"/>
          </p:cNvSpPr>
          <p:nvPr>
            <p:ph type="dt" sz="half" idx="10"/>
          </p:nvPr>
        </p:nvSpPr>
        <p:spPr/>
        <p:txBody>
          <a:bodyPr/>
          <a:lstStyle/>
          <a:p>
            <a:r>
              <a:rPr lang="en-US" dirty="0"/>
              <a:t>2018</a:t>
            </a:r>
          </a:p>
        </p:txBody>
      </p:sp>
      <p:sp>
        <p:nvSpPr>
          <p:cNvPr id="21" name="Slide Number Placeholder 20"/>
          <p:cNvSpPr>
            <a:spLocks noGrp="1"/>
          </p:cNvSpPr>
          <p:nvPr>
            <p:ph type="sldNum" sz="quarter" idx="12"/>
          </p:nvPr>
        </p:nvSpPr>
        <p:spPr/>
        <p:txBody>
          <a:bodyPr/>
          <a:lstStyle/>
          <a:p>
            <a:fld id="{F62912B7-67D0-4C7F-B2EE-F336CB0BE48F}" type="slidenum">
              <a:rPr lang="en-US" smtClean="0">
                <a:solidFill>
                  <a:prstClr val="black">
                    <a:tint val="75000"/>
                  </a:prstClr>
                </a:solidFill>
              </a:rPr>
              <a:pPr/>
              <a:t>14</a:t>
            </a:fld>
            <a:endParaRPr lang="en-US" dirty="0">
              <a:solidFill>
                <a:prstClr val="black">
                  <a:tint val="75000"/>
                </a:prstClr>
              </a:solidFill>
            </a:endParaRPr>
          </a:p>
        </p:txBody>
      </p:sp>
      <p:sp>
        <p:nvSpPr>
          <p:cNvPr id="2" name="Content Placeholder 1"/>
          <p:cNvSpPr>
            <a:spLocks noGrp="1"/>
          </p:cNvSpPr>
          <p:nvPr>
            <p:ph idx="1"/>
          </p:nvPr>
        </p:nvSpPr>
        <p:spPr>
          <a:xfrm>
            <a:off x="285750" y="932644"/>
            <a:ext cx="8229600" cy="3749036"/>
          </a:xfrm>
        </p:spPr>
        <p:txBody>
          <a:bodyPr>
            <a:normAutofit/>
          </a:bodyPr>
          <a:lstStyle/>
          <a:p>
            <a:pPr marL="42862" indent="0">
              <a:buNone/>
              <a:defRPr/>
            </a:pPr>
            <a:r>
              <a:rPr lang="en-US" dirty="0">
                <a:cs typeface="Arial" charset="0"/>
              </a:rPr>
              <a:t>Medicare enrollment rules and decisions vary depending on</a:t>
            </a:r>
          </a:p>
          <a:p>
            <a:pPr marL="559566" lvl="1" indent="-216684">
              <a:defRPr/>
            </a:pPr>
            <a:endParaRPr lang="en-US" dirty="0">
              <a:cs typeface="Arial" charset="0"/>
            </a:endParaRPr>
          </a:p>
          <a:p>
            <a:pPr marL="559566" lvl="1" indent="-216684">
              <a:defRPr/>
            </a:pPr>
            <a:endParaRPr lang="en-US" dirty="0">
              <a:cs typeface="Arial" charset="0"/>
            </a:endParaRPr>
          </a:p>
        </p:txBody>
      </p:sp>
      <p:pic>
        <p:nvPicPr>
          <p:cNvPr id="12" name="Picture 11" title="Social Security Card"/>
          <p:cNvPicPr>
            <a:picLocks noChangeAspect="1"/>
          </p:cNvPicPr>
          <p:nvPr/>
        </p:nvPicPr>
        <p:blipFill>
          <a:blip r:embed="rId3" cstate="email">
            <a:extLst>
              <a:ext uri="{BEBA8EAE-BF5A-486C-A8C5-ECC9F3942E4B}">
                <a14:imgProps xmlns:a14="http://schemas.microsoft.com/office/drawing/2010/main">
                  <a14:imgLayer r:embed="rId4">
                    <a14:imgEffect>
                      <a14:saturation sat="133000"/>
                    </a14:imgEffect>
                  </a14:imgLayer>
                </a14:imgProps>
              </a:ext>
              <a:ext uri="{28A0092B-C50C-407E-A947-70E740481C1C}">
                <a14:useLocalDpi xmlns:a14="http://schemas.microsoft.com/office/drawing/2010/main"/>
              </a:ext>
            </a:extLst>
          </a:blip>
          <a:stretch>
            <a:fillRect/>
          </a:stretch>
        </p:blipFill>
        <p:spPr>
          <a:xfrm>
            <a:off x="1432550" y="1538079"/>
            <a:ext cx="1762444" cy="1086841"/>
          </a:xfrm>
          <a:prstGeom prst="rect">
            <a:avLst/>
          </a:prstGeom>
        </p:spPr>
      </p:pic>
      <p:sp>
        <p:nvSpPr>
          <p:cNvPr id="10" name="Content Placeholder 1"/>
          <p:cNvSpPr txBox="1">
            <a:spLocks/>
          </p:cNvSpPr>
          <p:nvPr/>
        </p:nvSpPr>
        <p:spPr>
          <a:xfrm>
            <a:off x="492278" y="2655725"/>
            <a:ext cx="3506615" cy="2025955"/>
          </a:xfrm>
          <a:prstGeom prst="rect">
            <a:avLst/>
          </a:prstGeom>
        </p:spPr>
        <p:txBody>
          <a:bodyPr vert="horz" lIns="68580" tIns="34291" rIns="68580" bIns="34291" rtlCol="0">
            <a:noAutofit/>
          </a:bodyPr>
          <a:lstStyle>
            <a:lvl1pPr marL="342900" indent="-342900" algn="l" defTabSz="914400" rtl="0" eaLnBrk="1" latinLnBrk="0" hangingPunct="1">
              <a:spcBef>
                <a:spcPts val="600"/>
              </a:spcBef>
              <a:buFont typeface="Wingdings" pitchFamily="2" charset="2"/>
              <a:buChar char="§"/>
              <a:defRPr sz="3200" kern="1200">
                <a:solidFill>
                  <a:schemeClr val="tx1"/>
                </a:solidFill>
                <a:latin typeface="+mn-lt"/>
                <a:ea typeface="+mn-ea"/>
                <a:cs typeface="+mn-cs"/>
              </a:defRPr>
            </a:lvl1pPr>
            <a:lvl2pPr marL="742950" indent="-285750" algn="l" defTabSz="914400" rtl="0" eaLnBrk="1" latinLnBrk="0" hangingPunct="1">
              <a:spcBef>
                <a:spcPts val="6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ts val="600"/>
              </a:spcBef>
              <a:buSzPct val="50000"/>
              <a:buFont typeface="Wingdings" pitchFamily="2" charset="2"/>
              <a:buChar char="q"/>
              <a:defRPr sz="2800" kern="1200">
                <a:solidFill>
                  <a:schemeClr val="tx1"/>
                </a:solidFill>
                <a:latin typeface="+mn-lt"/>
                <a:ea typeface="+mn-ea"/>
                <a:cs typeface="+mn-cs"/>
              </a:defRPr>
            </a:lvl3pPr>
            <a:lvl4pPr marL="1600200" indent="-228600" algn="l" defTabSz="914400" rtl="0" eaLnBrk="1" latinLnBrk="0" hangingPunct="1">
              <a:spcBef>
                <a:spcPts val="600"/>
              </a:spcBef>
              <a:buFont typeface="Wingdings" pitchFamily="2" charset="2"/>
              <a:buChar char="§"/>
              <a:defRPr sz="2800" kern="1200">
                <a:solidFill>
                  <a:schemeClr val="tx1"/>
                </a:solidFill>
                <a:latin typeface="+mn-lt"/>
                <a:ea typeface="+mn-ea"/>
                <a:cs typeface="+mn-cs"/>
              </a:defRPr>
            </a:lvl4pPr>
            <a:lvl5pPr marL="2057400" indent="-228600" algn="l" defTabSz="914400" rtl="0" eaLnBrk="1" latinLnBrk="0" hangingPunct="1">
              <a:spcBef>
                <a:spcPts val="600"/>
              </a:spcBef>
              <a:buFont typeface="Arial" pitchFamily="34" charset="0"/>
              <a:buChar char="•"/>
              <a:defRPr sz="2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spcBef>
                <a:spcPts val="0"/>
              </a:spcBef>
              <a:buNone/>
              <a:defRPr/>
            </a:pPr>
            <a:r>
              <a:rPr lang="en-US" sz="2100" dirty="0">
                <a:solidFill>
                  <a:prstClr val="black"/>
                </a:solidFill>
                <a:cs typeface="Arial" charset="0"/>
              </a:rPr>
              <a:t>If you get</a:t>
            </a:r>
          </a:p>
          <a:p>
            <a:pPr marL="342883" lvl="1" indent="-342883">
              <a:spcBef>
                <a:spcPts val="0"/>
              </a:spcBef>
              <a:buFont typeface="Wingdings" panose="05000000000000000000" pitchFamily="2" charset="2"/>
              <a:buChar char="§"/>
              <a:defRPr/>
            </a:pPr>
            <a:r>
              <a:rPr lang="en-US" sz="2000" dirty="0">
                <a:solidFill>
                  <a:prstClr val="black"/>
                </a:solidFill>
                <a:cs typeface="Arial" charset="0"/>
              </a:rPr>
              <a:t>Social Security Disability Insurance</a:t>
            </a:r>
          </a:p>
          <a:p>
            <a:pPr marL="342883" lvl="1" indent="-342883">
              <a:spcBef>
                <a:spcPts val="0"/>
              </a:spcBef>
              <a:buFont typeface="Wingdings" panose="05000000000000000000" pitchFamily="2" charset="2"/>
              <a:buChar char="§"/>
              <a:defRPr/>
            </a:pPr>
            <a:r>
              <a:rPr lang="en-US" sz="2000" dirty="0">
                <a:solidFill>
                  <a:prstClr val="black"/>
                </a:solidFill>
                <a:cs typeface="Arial" charset="0"/>
              </a:rPr>
              <a:t>Social Security retirement benefits, or</a:t>
            </a:r>
          </a:p>
          <a:p>
            <a:pPr marL="342883" lvl="1" indent="-342883">
              <a:spcBef>
                <a:spcPts val="0"/>
              </a:spcBef>
              <a:buFont typeface="Wingdings" panose="05000000000000000000" pitchFamily="2" charset="2"/>
              <a:buChar char="§"/>
              <a:defRPr/>
            </a:pPr>
            <a:r>
              <a:rPr lang="en-US" sz="2000" dirty="0">
                <a:solidFill>
                  <a:prstClr val="black"/>
                </a:solidFill>
                <a:cs typeface="Arial" charset="0"/>
              </a:rPr>
              <a:t>Railroad Retirement benefits</a:t>
            </a:r>
          </a:p>
        </p:txBody>
      </p:sp>
      <p:grpSp>
        <p:nvGrpSpPr>
          <p:cNvPr id="5" name="Group 4" title="icon of 65 and arrow down to indicact under 65, and a birthday cake with 65 indicated your age affects how and whn you can enroll in Medicare"/>
          <p:cNvGrpSpPr/>
          <p:nvPr/>
        </p:nvGrpSpPr>
        <p:grpSpPr>
          <a:xfrm>
            <a:off x="4572001" y="1570445"/>
            <a:ext cx="2251091" cy="813936"/>
            <a:chOff x="4572000" y="1570444"/>
            <a:chExt cx="2251091" cy="813936"/>
          </a:xfrm>
        </p:grpSpPr>
        <p:pic>
          <p:nvPicPr>
            <p:cNvPr id="8" name="Picture 7" title="birthday cake graphic age 65"/>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273750" y="1570444"/>
              <a:ext cx="549341" cy="692648"/>
            </a:xfrm>
            <a:prstGeom prst="rect">
              <a:avLst/>
            </a:prstGeom>
          </p:spPr>
        </p:pic>
        <p:sp>
          <p:nvSpPr>
            <p:cNvPr id="11" name="Content Placeholder 1"/>
            <p:cNvSpPr txBox="1">
              <a:spLocks/>
            </p:cNvSpPr>
            <p:nvPr/>
          </p:nvSpPr>
          <p:spPr>
            <a:xfrm>
              <a:off x="5135641" y="1725872"/>
              <a:ext cx="1206851" cy="658508"/>
            </a:xfrm>
            <a:prstGeom prst="rect">
              <a:avLst/>
            </a:prstGeom>
            <a:noFill/>
          </p:spPr>
          <p:txBody>
            <a:bodyPr vert="horz" lIns="68580" tIns="34291" rIns="68580" bIns="34291" rtlCol="0">
              <a:normAutofit/>
            </a:bodyPr>
            <a:lstStyle>
              <a:lvl1pPr marL="342900" indent="-342900" algn="l" defTabSz="914400" rtl="0" eaLnBrk="1" latinLnBrk="0" hangingPunct="1">
                <a:spcBef>
                  <a:spcPts val="600"/>
                </a:spcBef>
                <a:buFont typeface="Wingdings" pitchFamily="2" charset="2"/>
                <a:buChar char="§"/>
                <a:defRPr sz="3200" kern="1200">
                  <a:solidFill>
                    <a:schemeClr val="tx1"/>
                  </a:solidFill>
                  <a:latin typeface="+mn-lt"/>
                  <a:ea typeface="+mn-ea"/>
                  <a:cs typeface="+mn-cs"/>
                </a:defRPr>
              </a:lvl1pPr>
              <a:lvl2pPr marL="742950" indent="-285750" algn="l" defTabSz="914400" rtl="0" eaLnBrk="1" latinLnBrk="0" hangingPunct="1">
                <a:spcBef>
                  <a:spcPts val="6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ts val="600"/>
                </a:spcBef>
                <a:buSzPct val="50000"/>
                <a:buFont typeface="Wingdings" pitchFamily="2" charset="2"/>
                <a:buChar char="q"/>
                <a:defRPr sz="2800" kern="1200">
                  <a:solidFill>
                    <a:schemeClr val="tx1"/>
                  </a:solidFill>
                  <a:latin typeface="+mn-lt"/>
                  <a:ea typeface="+mn-ea"/>
                  <a:cs typeface="+mn-cs"/>
                </a:defRPr>
              </a:lvl3pPr>
              <a:lvl4pPr marL="1600200" indent="-228600" algn="l" defTabSz="914400" rtl="0" eaLnBrk="1" latinLnBrk="0" hangingPunct="1">
                <a:spcBef>
                  <a:spcPts val="600"/>
                </a:spcBef>
                <a:buFont typeface="Wingdings" pitchFamily="2" charset="2"/>
                <a:buChar char="§"/>
                <a:defRPr sz="2800" kern="1200">
                  <a:solidFill>
                    <a:schemeClr val="tx1"/>
                  </a:solidFill>
                  <a:latin typeface="+mn-lt"/>
                  <a:ea typeface="+mn-ea"/>
                  <a:cs typeface="+mn-cs"/>
                </a:defRPr>
              </a:lvl4pPr>
              <a:lvl5pPr marL="2057400" indent="-228600" algn="l" defTabSz="914400" rtl="0" eaLnBrk="1" latinLnBrk="0" hangingPunct="1">
                <a:spcBef>
                  <a:spcPts val="600"/>
                </a:spcBef>
                <a:buFont typeface="Arial" pitchFamily="34" charset="0"/>
                <a:buChar char="•"/>
                <a:defRPr sz="2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buNone/>
                <a:defRPr/>
              </a:pPr>
              <a:r>
                <a:rPr lang="en-US" sz="2100" dirty="0">
                  <a:solidFill>
                    <a:prstClr val="black"/>
                  </a:solidFill>
                  <a:cs typeface="Arial" charset="0"/>
                </a:rPr>
                <a:t>Your age</a:t>
              </a:r>
            </a:p>
            <a:p>
              <a:pPr marL="342883" lvl="1" indent="0" algn="ctr">
                <a:buNone/>
                <a:defRPr/>
              </a:pPr>
              <a:endParaRPr lang="en-US" sz="2100" dirty="0">
                <a:solidFill>
                  <a:prstClr val="black"/>
                </a:solidFill>
                <a:cs typeface="Arial" charset="0"/>
              </a:endParaRPr>
            </a:p>
          </p:txBody>
        </p:sp>
        <p:pic>
          <p:nvPicPr>
            <p:cNvPr id="17" name="Picture 16" descr="under 65.png" title="65 with arrow underneath"/>
            <p:cNvPicPr>
              <a:picLocks noChangeAspect="1"/>
            </p:cNvPicPr>
            <p:nvPr/>
          </p:nvPicPr>
          <p:blipFill>
            <a:blip r:embed="rId6"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4572000" y="1658980"/>
              <a:ext cx="401590" cy="636285"/>
            </a:xfrm>
            <a:prstGeom prst="rect">
              <a:avLst/>
            </a:prstGeom>
          </p:spPr>
        </p:pic>
      </p:grpSp>
      <p:grpSp>
        <p:nvGrpSpPr>
          <p:cNvPr id="6" name="Group 5" title="Balloon graphis and graphic of man still workin to indicate that how and when you enroll in Medicare is affected by other employer coverage"/>
          <p:cNvGrpSpPr/>
          <p:nvPr/>
        </p:nvGrpSpPr>
        <p:grpSpPr>
          <a:xfrm>
            <a:off x="4341791" y="2301415"/>
            <a:ext cx="3949180" cy="1167673"/>
            <a:chOff x="4341791" y="2301413"/>
            <a:chExt cx="3949180" cy="1167673"/>
          </a:xfrm>
        </p:grpSpPr>
        <p:pic>
          <p:nvPicPr>
            <p:cNvPr id="16" name="Picture 15" title="Just retired balloon icon"/>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341791" y="2326086"/>
              <a:ext cx="765810" cy="1143000"/>
            </a:xfrm>
            <a:prstGeom prst="rect">
              <a:avLst/>
            </a:prstGeom>
          </p:spPr>
        </p:pic>
        <p:pic>
          <p:nvPicPr>
            <p:cNvPr id="13" name="Picture 12" title="Man with sign &quot;still working&quot; graphic"/>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7630339" y="2301413"/>
              <a:ext cx="660632" cy="774052"/>
            </a:xfrm>
            <a:prstGeom prst="rect">
              <a:avLst/>
            </a:prstGeom>
          </p:spPr>
        </p:pic>
        <p:sp>
          <p:nvSpPr>
            <p:cNvPr id="9" name="Content Placeholder 1"/>
            <p:cNvSpPr txBox="1">
              <a:spLocks/>
            </p:cNvSpPr>
            <p:nvPr/>
          </p:nvSpPr>
          <p:spPr>
            <a:xfrm>
              <a:off x="5016040" y="2350127"/>
              <a:ext cx="2804673" cy="676624"/>
            </a:xfrm>
            <a:prstGeom prst="rect">
              <a:avLst/>
            </a:prstGeom>
          </p:spPr>
          <p:txBody>
            <a:bodyPr vert="horz" lIns="68580" tIns="34291" rIns="68580" bIns="34291" rtlCol="0">
              <a:noAutofit/>
            </a:bodyPr>
            <a:lstStyle>
              <a:lvl1pPr marL="342900" indent="-342900" algn="l" defTabSz="914400" rtl="0" eaLnBrk="1" latinLnBrk="0" hangingPunct="1">
                <a:spcBef>
                  <a:spcPts val="600"/>
                </a:spcBef>
                <a:buFont typeface="Wingdings" pitchFamily="2" charset="2"/>
                <a:buChar char="§"/>
                <a:defRPr sz="3200" kern="1200">
                  <a:solidFill>
                    <a:schemeClr val="tx1"/>
                  </a:solidFill>
                  <a:latin typeface="+mn-lt"/>
                  <a:ea typeface="+mn-ea"/>
                  <a:cs typeface="+mn-cs"/>
                </a:defRPr>
              </a:lvl1pPr>
              <a:lvl2pPr marL="742950" indent="-285750" algn="l" defTabSz="914400" rtl="0" eaLnBrk="1" latinLnBrk="0" hangingPunct="1">
                <a:spcBef>
                  <a:spcPts val="6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ts val="600"/>
                </a:spcBef>
                <a:buSzPct val="50000"/>
                <a:buFont typeface="Wingdings" pitchFamily="2" charset="2"/>
                <a:buChar char="q"/>
                <a:defRPr sz="2800" kern="1200">
                  <a:solidFill>
                    <a:schemeClr val="tx1"/>
                  </a:solidFill>
                  <a:latin typeface="+mn-lt"/>
                  <a:ea typeface="+mn-ea"/>
                  <a:cs typeface="+mn-cs"/>
                </a:defRPr>
              </a:lvl3pPr>
              <a:lvl4pPr marL="1600200" indent="-228600" algn="l" defTabSz="914400" rtl="0" eaLnBrk="1" latinLnBrk="0" hangingPunct="1">
                <a:spcBef>
                  <a:spcPts val="600"/>
                </a:spcBef>
                <a:buFont typeface="Wingdings" pitchFamily="2" charset="2"/>
                <a:buChar char="§"/>
                <a:defRPr sz="2800" kern="1200">
                  <a:solidFill>
                    <a:schemeClr val="tx1"/>
                  </a:solidFill>
                  <a:latin typeface="+mn-lt"/>
                  <a:ea typeface="+mn-ea"/>
                  <a:cs typeface="+mn-cs"/>
                </a:defRPr>
              </a:lvl4pPr>
              <a:lvl5pPr marL="2057400" indent="-228600" algn="l" defTabSz="914400" rtl="0" eaLnBrk="1" latinLnBrk="0" hangingPunct="1">
                <a:spcBef>
                  <a:spcPts val="600"/>
                </a:spcBef>
                <a:buFont typeface="Arial" pitchFamily="34" charset="0"/>
                <a:buChar char="•"/>
                <a:defRPr sz="2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79769" lvl="1" indent="0">
                <a:buNone/>
                <a:defRPr/>
              </a:pPr>
              <a:r>
                <a:rPr lang="en-US" sz="2100" dirty="0">
                  <a:solidFill>
                    <a:prstClr val="black"/>
                  </a:solidFill>
                  <a:cs typeface="Arial" charset="0"/>
                </a:rPr>
                <a:t>Your other coverage, like from an employer</a:t>
              </a:r>
            </a:p>
          </p:txBody>
        </p:sp>
      </p:grpSp>
      <p:grpSp>
        <p:nvGrpSpPr>
          <p:cNvPr id="14" name="Group 13" title="screen shot of ESRD publication"/>
          <p:cNvGrpSpPr/>
          <p:nvPr/>
        </p:nvGrpSpPr>
        <p:grpSpPr>
          <a:xfrm>
            <a:off x="4410461" y="3373255"/>
            <a:ext cx="4104889" cy="837601"/>
            <a:chOff x="4410460" y="3373255"/>
            <a:chExt cx="4104889" cy="900424"/>
          </a:xfrm>
        </p:grpSpPr>
        <p:sp>
          <p:nvSpPr>
            <p:cNvPr id="7" name="TextBox 6"/>
            <p:cNvSpPr txBox="1"/>
            <p:nvPr/>
          </p:nvSpPr>
          <p:spPr>
            <a:xfrm>
              <a:off x="5107600" y="3421970"/>
              <a:ext cx="3407749" cy="738664"/>
            </a:xfrm>
            <a:prstGeom prst="rect">
              <a:avLst/>
            </a:prstGeom>
            <a:noFill/>
          </p:spPr>
          <p:txBody>
            <a:bodyPr wrap="square" rtlCol="0">
              <a:spAutoFit/>
            </a:bodyPr>
            <a:lstStyle/>
            <a:p>
              <a:r>
                <a:rPr lang="en-US" sz="2100" dirty="0">
                  <a:solidFill>
                    <a:prstClr val="black"/>
                  </a:solidFill>
                </a:rPr>
                <a:t>If you have End-Stage Renal Disease</a:t>
              </a:r>
            </a:p>
          </p:txBody>
        </p:sp>
        <p:pic>
          <p:nvPicPr>
            <p:cNvPr id="4" name="Picture 3" title="screen shot of ESRD booklet"/>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4410460" y="3373255"/>
              <a:ext cx="725181" cy="900424"/>
            </a:xfrm>
            <a:prstGeom prst="rect">
              <a:avLst/>
            </a:prstGeom>
          </p:spPr>
        </p:pic>
      </p:grpSp>
    </p:spTree>
    <p:extLst>
      <p:ext uri="{BB962C8B-B14F-4D97-AF65-F5344CB8AC3E}">
        <p14:creationId xmlns:p14="http://schemas.microsoft.com/office/powerpoint/2010/main" val="2500420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Medicare Initial Enrollment Period (IEP)</a:t>
            </a:r>
          </a:p>
        </p:txBody>
      </p:sp>
      <p:sp>
        <p:nvSpPr>
          <p:cNvPr id="11" name="Date Placeholder 10"/>
          <p:cNvSpPr>
            <a:spLocks noGrp="1"/>
          </p:cNvSpPr>
          <p:nvPr>
            <p:ph type="dt" sz="half" idx="10"/>
          </p:nvPr>
        </p:nvSpPr>
        <p:spPr/>
        <p:txBody>
          <a:bodyPr/>
          <a:lstStyle/>
          <a:p>
            <a:r>
              <a:rPr lang="en-US" dirty="0"/>
              <a:t>2018</a:t>
            </a:r>
          </a:p>
        </p:txBody>
      </p:sp>
      <p:sp>
        <p:nvSpPr>
          <p:cNvPr id="13" name="Slide Number Placeholder 12"/>
          <p:cNvSpPr>
            <a:spLocks noGrp="1"/>
          </p:cNvSpPr>
          <p:nvPr>
            <p:ph type="sldNum" sz="quarter" idx="12"/>
          </p:nvPr>
        </p:nvSpPr>
        <p:spPr/>
        <p:txBody>
          <a:bodyPr/>
          <a:lstStyle/>
          <a:p>
            <a:fld id="{F62912B7-67D0-4C7F-B2EE-F336CB0BE48F}" type="slidenum">
              <a:rPr lang="en-US" smtClean="0">
                <a:solidFill>
                  <a:prstClr val="black">
                    <a:tint val="75000"/>
                  </a:prstClr>
                </a:solidFill>
              </a:rPr>
              <a:pPr/>
              <a:t>15</a:t>
            </a:fld>
            <a:endParaRPr lang="en-US" dirty="0">
              <a:solidFill>
                <a:prstClr val="black">
                  <a:tint val="75000"/>
                </a:prstClr>
              </a:solidFill>
            </a:endParaRPr>
          </a:p>
        </p:txBody>
      </p:sp>
      <p:sp>
        <p:nvSpPr>
          <p:cNvPr id="3" name="Content Placeholder 2"/>
          <p:cNvSpPr>
            <a:spLocks noGrp="1"/>
          </p:cNvSpPr>
          <p:nvPr>
            <p:ph idx="4294967295"/>
          </p:nvPr>
        </p:nvSpPr>
        <p:spPr>
          <a:xfrm>
            <a:off x="0" y="2633663"/>
            <a:ext cx="5648325" cy="1889125"/>
          </a:xfrm>
        </p:spPr>
        <p:txBody>
          <a:bodyPr>
            <a:noAutofit/>
          </a:bodyPr>
          <a:lstStyle/>
          <a:p>
            <a:pPr marL="0" indent="0">
              <a:buNone/>
            </a:pPr>
            <a:r>
              <a:rPr lang="en-US" dirty="0"/>
              <a:t>During your IEP you can enroll/join</a:t>
            </a:r>
          </a:p>
          <a:p>
            <a:pPr marL="342891" lvl="1" indent="292093" defTabSz="685783">
              <a:spcBef>
                <a:spcPts val="0"/>
              </a:spcBef>
              <a:buFont typeface="Wingdings" panose="05000000000000000000" pitchFamily="2" charset="2"/>
              <a:buChar char="ü"/>
            </a:pPr>
            <a:r>
              <a:rPr lang="en-US" sz="2000" dirty="0">
                <a:solidFill>
                  <a:prstClr val="black"/>
                </a:solidFill>
              </a:rPr>
              <a:t>Part A</a:t>
            </a:r>
          </a:p>
          <a:p>
            <a:pPr marL="342891" lvl="1" indent="292093" defTabSz="685783">
              <a:spcBef>
                <a:spcPts val="0"/>
              </a:spcBef>
              <a:buFont typeface="Wingdings" panose="05000000000000000000" pitchFamily="2" charset="2"/>
              <a:buChar char="ü"/>
            </a:pPr>
            <a:r>
              <a:rPr lang="en-US" sz="2000" dirty="0">
                <a:solidFill>
                  <a:prstClr val="black"/>
                </a:solidFill>
              </a:rPr>
              <a:t>Part B</a:t>
            </a:r>
          </a:p>
          <a:p>
            <a:pPr marL="342891" lvl="1" indent="292093" defTabSz="685783">
              <a:spcBef>
                <a:spcPts val="0"/>
              </a:spcBef>
              <a:buFont typeface="Wingdings" panose="05000000000000000000" pitchFamily="2" charset="2"/>
              <a:buChar char="ü"/>
            </a:pPr>
            <a:r>
              <a:rPr lang="en-US" sz="2000" dirty="0">
                <a:solidFill>
                  <a:prstClr val="black"/>
                </a:solidFill>
              </a:rPr>
              <a:t>Part C (if you have Part A and Part B) </a:t>
            </a:r>
          </a:p>
          <a:p>
            <a:pPr marL="342891" lvl="1" indent="292093" defTabSz="685783">
              <a:spcBef>
                <a:spcPts val="0"/>
              </a:spcBef>
              <a:buFont typeface="Wingdings" panose="05000000000000000000" pitchFamily="2" charset="2"/>
              <a:buChar char="ü"/>
            </a:pPr>
            <a:r>
              <a:rPr lang="en-US" sz="2000" dirty="0">
                <a:solidFill>
                  <a:prstClr val="black"/>
                </a:solidFill>
              </a:rPr>
              <a:t>Part D (if you have Part A and/or Part B)</a:t>
            </a:r>
          </a:p>
          <a:p>
            <a:pPr marL="342891" lvl="1" indent="292093" defTabSz="685783">
              <a:spcBef>
                <a:spcPts val="0"/>
              </a:spcBef>
              <a:buFont typeface="Wingdings" panose="05000000000000000000" pitchFamily="2" charset="2"/>
              <a:buChar char="ü"/>
            </a:pPr>
            <a:r>
              <a:rPr lang="en-US" sz="2000" dirty="0">
                <a:solidFill>
                  <a:prstClr val="black"/>
                </a:solidFill>
              </a:rPr>
              <a:t>Medigap policy (if you have Part A and Part B)</a:t>
            </a:r>
          </a:p>
        </p:txBody>
      </p:sp>
      <p:sp>
        <p:nvSpPr>
          <p:cNvPr id="4" name="TextBox 3"/>
          <p:cNvSpPr txBox="1"/>
          <p:nvPr/>
        </p:nvSpPr>
        <p:spPr>
          <a:xfrm>
            <a:off x="3597442" y="671126"/>
            <a:ext cx="2004175" cy="400110"/>
          </a:xfrm>
          <a:prstGeom prst="rect">
            <a:avLst/>
          </a:prstGeom>
          <a:noFill/>
        </p:spPr>
        <p:txBody>
          <a:bodyPr wrap="square" rtlCol="0">
            <a:spAutoFit/>
          </a:bodyPr>
          <a:lstStyle/>
          <a:p>
            <a:r>
              <a:rPr lang="en-US" sz="2000" b="1" dirty="0"/>
              <a:t>7-Month Period</a:t>
            </a:r>
          </a:p>
        </p:txBody>
      </p:sp>
      <p:grpSp>
        <p:nvGrpSpPr>
          <p:cNvPr id="7" name="Group 6" title="Arrows showing the 7 month IEP"/>
          <p:cNvGrpSpPr/>
          <p:nvPr/>
        </p:nvGrpSpPr>
        <p:grpSpPr>
          <a:xfrm>
            <a:off x="123795" y="782974"/>
            <a:ext cx="8888644" cy="1154205"/>
            <a:chOff x="123795" y="782974"/>
            <a:chExt cx="8888644" cy="1154205"/>
          </a:xfrm>
        </p:grpSpPr>
        <p:sp>
          <p:nvSpPr>
            <p:cNvPr id="15" name="Left Arrow 14"/>
            <p:cNvSpPr/>
            <p:nvPr/>
          </p:nvSpPr>
          <p:spPr>
            <a:xfrm>
              <a:off x="123795" y="782974"/>
              <a:ext cx="3735095" cy="115420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Months before the month you turn 65</a:t>
              </a:r>
            </a:p>
          </p:txBody>
        </p:sp>
        <p:sp>
          <p:nvSpPr>
            <p:cNvPr id="16" name="Right Arrow 15" title="Graphic showing 7 month IEP"/>
            <p:cNvSpPr/>
            <p:nvPr/>
          </p:nvSpPr>
          <p:spPr>
            <a:xfrm>
              <a:off x="5031261" y="814107"/>
              <a:ext cx="3981178" cy="10953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Months after the month you   turn 65</a:t>
              </a:r>
            </a:p>
          </p:txBody>
        </p:sp>
        <p:sp>
          <p:nvSpPr>
            <p:cNvPr id="19" name="Rounded Rectangle 18"/>
            <p:cNvSpPr/>
            <p:nvPr/>
          </p:nvSpPr>
          <p:spPr>
            <a:xfrm>
              <a:off x="3858890" y="1072470"/>
              <a:ext cx="1196435" cy="837833"/>
            </a:xfrm>
            <a:prstGeom prst="roundRect">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Month you turn 65</a:t>
              </a:r>
            </a:p>
          </p:txBody>
        </p:sp>
      </p:grpSp>
      <p:graphicFrame>
        <p:nvGraphicFramePr>
          <p:cNvPr id="17" name="Table 16" descr="Shows 7 month IEP count&#10;" title="Numbers indicating 3 months before, the month of, and 3 months after the month you turn 65"/>
          <p:cNvGraphicFramePr>
            <a:graphicFrameLocks noGrp="1"/>
          </p:cNvGraphicFramePr>
          <p:nvPr>
            <p:extLst>
              <p:ext uri="{D42A27DB-BD31-4B8C-83A1-F6EECF244321}">
                <p14:modId xmlns:p14="http://schemas.microsoft.com/office/powerpoint/2010/main" val="522920363"/>
              </p:ext>
            </p:extLst>
          </p:nvPr>
        </p:nvGraphicFramePr>
        <p:xfrm>
          <a:off x="709866" y="1646767"/>
          <a:ext cx="7736475" cy="276245"/>
        </p:xfrm>
        <a:graphic>
          <a:graphicData uri="http://schemas.openxmlformats.org/drawingml/2006/table">
            <a:tbl>
              <a:tblPr firstRow="1" bandRow="1">
                <a:tableStyleId>{5C22544A-7EE6-4342-B048-85BDC9FD1C3A}</a:tableStyleId>
              </a:tblPr>
              <a:tblGrid>
                <a:gridCol w="1105211">
                  <a:extLst>
                    <a:ext uri="{9D8B030D-6E8A-4147-A177-3AD203B41FA5}">
                      <a16:colId xmlns:a16="http://schemas.microsoft.com/office/drawing/2014/main" val="20000"/>
                    </a:ext>
                  </a:extLst>
                </a:gridCol>
                <a:gridCol w="1105211">
                  <a:extLst>
                    <a:ext uri="{9D8B030D-6E8A-4147-A177-3AD203B41FA5}">
                      <a16:colId xmlns:a16="http://schemas.microsoft.com/office/drawing/2014/main" val="20001"/>
                    </a:ext>
                  </a:extLst>
                </a:gridCol>
                <a:gridCol w="1105211">
                  <a:extLst>
                    <a:ext uri="{9D8B030D-6E8A-4147-A177-3AD203B41FA5}">
                      <a16:colId xmlns:a16="http://schemas.microsoft.com/office/drawing/2014/main" val="20002"/>
                    </a:ext>
                  </a:extLst>
                </a:gridCol>
                <a:gridCol w="1003704">
                  <a:extLst>
                    <a:ext uri="{9D8B030D-6E8A-4147-A177-3AD203B41FA5}">
                      <a16:colId xmlns:a16="http://schemas.microsoft.com/office/drawing/2014/main" val="20003"/>
                    </a:ext>
                  </a:extLst>
                </a:gridCol>
                <a:gridCol w="1206716">
                  <a:extLst>
                    <a:ext uri="{9D8B030D-6E8A-4147-A177-3AD203B41FA5}">
                      <a16:colId xmlns:a16="http://schemas.microsoft.com/office/drawing/2014/main" val="20004"/>
                    </a:ext>
                  </a:extLst>
                </a:gridCol>
                <a:gridCol w="1105211">
                  <a:extLst>
                    <a:ext uri="{9D8B030D-6E8A-4147-A177-3AD203B41FA5}">
                      <a16:colId xmlns:a16="http://schemas.microsoft.com/office/drawing/2014/main" val="20005"/>
                    </a:ext>
                  </a:extLst>
                </a:gridCol>
                <a:gridCol w="1105211">
                  <a:extLst>
                    <a:ext uri="{9D8B030D-6E8A-4147-A177-3AD203B41FA5}">
                      <a16:colId xmlns:a16="http://schemas.microsoft.com/office/drawing/2014/main" val="20006"/>
                    </a:ext>
                  </a:extLst>
                </a:gridCol>
              </a:tblGrid>
              <a:tr h="276245">
                <a:tc>
                  <a:txBody>
                    <a:bodyPr/>
                    <a:lstStyle/>
                    <a:p>
                      <a:pPr algn="ctr"/>
                      <a:r>
                        <a:rPr lang="en-US" sz="1100" dirty="0">
                          <a:solidFill>
                            <a:schemeClr val="bg1"/>
                          </a:solidFill>
                        </a:rPr>
                        <a:t>1</a:t>
                      </a:r>
                    </a:p>
                  </a:txBody>
                  <a:tcPr/>
                </a:tc>
                <a:tc>
                  <a:txBody>
                    <a:bodyPr/>
                    <a:lstStyle/>
                    <a:p>
                      <a:pPr algn="ctr"/>
                      <a:r>
                        <a:rPr lang="en-US" sz="1100" dirty="0">
                          <a:solidFill>
                            <a:schemeClr val="bg1"/>
                          </a:solidFill>
                        </a:rPr>
                        <a:t>2</a:t>
                      </a:r>
                    </a:p>
                  </a:txBody>
                  <a:tcPr/>
                </a:tc>
                <a:tc>
                  <a:txBody>
                    <a:bodyPr/>
                    <a:lstStyle/>
                    <a:p>
                      <a:pPr algn="ctr"/>
                      <a:r>
                        <a:rPr lang="en-US" sz="1100" dirty="0">
                          <a:solidFill>
                            <a:schemeClr val="bg1"/>
                          </a:solidFill>
                        </a:rPr>
                        <a:t>3</a:t>
                      </a:r>
                    </a:p>
                  </a:txBody>
                  <a:tcPr/>
                </a:tc>
                <a:tc>
                  <a:txBody>
                    <a:bodyPr/>
                    <a:lstStyle/>
                    <a:p>
                      <a:pPr algn="ctr"/>
                      <a:r>
                        <a:rPr lang="en-US" sz="1100" dirty="0">
                          <a:solidFill>
                            <a:srgbClr val="0070C0"/>
                          </a:solidFill>
                        </a:rPr>
                        <a:t>65th</a:t>
                      </a:r>
                    </a:p>
                  </a:txBody>
                  <a:tcPr/>
                </a:tc>
                <a:tc>
                  <a:txBody>
                    <a:bodyPr/>
                    <a:lstStyle/>
                    <a:p>
                      <a:pPr algn="ctr"/>
                      <a:r>
                        <a:rPr lang="en-US" sz="1100" dirty="0">
                          <a:solidFill>
                            <a:schemeClr val="bg1"/>
                          </a:solidFill>
                        </a:rPr>
                        <a:t>1</a:t>
                      </a:r>
                    </a:p>
                  </a:txBody>
                  <a:tcPr/>
                </a:tc>
                <a:tc>
                  <a:txBody>
                    <a:bodyPr/>
                    <a:lstStyle/>
                    <a:p>
                      <a:pPr algn="ctr"/>
                      <a:r>
                        <a:rPr lang="en-US" sz="1100" dirty="0">
                          <a:solidFill>
                            <a:schemeClr val="bg1"/>
                          </a:solidFill>
                        </a:rPr>
                        <a:t>2</a:t>
                      </a:r>
                    </a:p>
                  </a:txBody>
                  <a:tcPr/>
                </a:tc>
                <a:tc>
                  <a:txBody>
                    <a:bodyPr/>
                    <a:lstStyle/>
                    <a:p>
                      <a:pPr algn="ctr"/>
                      <a:r>
                        <a:rPr lang="en-US" sz="1100" dirty="0">
                          <a:solidFill>
                            <a:schemeClr val="bg1"/>
                          </a:solidFill>
                        </a:rPr>
                        <a:t>3</a:t>
                      </a:r>
                    </a:p>
                  </a:txBody>
                  <a:tcPr/>
                </a:tc>
                <a:extLst>
                  <a:ext uri="{0D108BD9-81ED-4DB2-BD59-A6C34878D82A}">
                    <a16:rowId xmlns:a16="http://schemas.microsoft.com/office/drawing/2014/main" val="10000"/>
                  </a:ext>
                </a:extLst>
              </a:tr>
            </a:tbl>
          </a:graphicData>
        </a:graphic>
      </p:graphicFrame>
      <p:graphicFrame>
        <p:nvGraphicFramePr>
          <p:cNvPr id="18" name="Table 17" descr="Covoerage begins the first month you turn 65 if you enroll during the 3 months before you gurn 65. It starts the next month if you enroll the month you turn 65. It will be delayed 2-3 months if you wait to enroll after the month you turn 65." title="Chart"/>
          <p:cNvGraphicFramePr>
            <a:graphicFrameLocks noGrp="1"/>
          </p:cNvGraphicFramePr>
          <p:nvPr>
            <p:extLst>
              <p:ext uri="{D42A27DB-BD31-4B8C-83A1-F6EECF244321}">
                <p14:modId xmlns:p14="http://schemas.microsoft.com/office/powerpoint/2010/main" val="2941983193"/>
              </p:ext>
            </p:extLst>
          </p:nvPr>
        </p:nvGraphicFramePr>
        <p:xfrm>
          <a:off x="709866" y="1909463"/>
          <a:ext cx="7736471" cy="579120"/>
        </p:xfrm>
        <a:graphic>
          <a:graphicData uri="http://schemas.openxmlformats.org/drawingml/2006/table">
            <a:tbl>
              <a:tblPr firstRow="1" bandRow="1">
                <a:tableStyleId>{5C22544A-7EE6-4342-B048-85BDC9FD1C3A}</a:tableStyleId>
              </a:tblPr>
              <a:tblGrid>
                <a:gridCol w="3176335">
                  <a:extLst>
                    <a:ext uri="{9D8B030D-6E8A-4147-A177-3AD203B41FA5}">
                      <a16:colId xmlns:a16="http://schemas.microsoft.com/office/drawing/2014/main" val="20000"/>
                    </a:ext>
                  </a:extLst>
                </a:gridCol>
                <a:gridCol w="1179095">
                  <a:extLst>
                    <a:ext uri="{9D8B030D-6E8A-4147-A177-3AD203B41FA5}">
                      <a16:colId xmlns:a16="http://schemas.microsoft.com/office/drawing/2014/main" val="20001"/>
                    </a:ext>
                  </a:extLst>
                </a:gridCol>
                <a:gridCol w="3381041">
                  <a:extLst>
                    <a:ext uri="{9D8B030D-6E8A-4147-A177-3AD203B41FA5}">
                      <a16:colId xmlns:a16="http://schemas.microsoft.com/office/drawing/2014/main" val="20002"/>
                    </a:ext>
                  </a:extLst>
                </a:gridCol>
              </a:tblGrid>
              <a:tr h="579120">
                <a:tc>
                  <a:txBody>
                    <a:bodyPr/>
                    <a:lstStyle/>
                    <a:p>
                      <a:pPr algn="ctr"/>
                      <a:r>
                        <a:rPr lang="en-US" sz="1600" dirty="0">
                          <a:solidFill>
                            <a:schemeClr val="tx1"/>
                          </a:solidFill>
                        </a:rPr>
                        <a:t>Coverage begins first of the month you turn 65</a:t>
                      </a:r>
                    </a:p>
                  </a:txBody>
                  <a:tcPr>
                    <a:solidFill>
                      <a:schemeClr val="bg1">
                        <a:lumMod val="95000"/>
                      </a:schemeClr>
                    </a:solidFill>
                  </a:tcPr>
                </a:tc>
                <a:tc>
                  <a:txBody>
                    <a:bodyPr/>
                    <a:lstStyle/>
                    <a:p>
                      <a:pPr algn="ctr"/>
                      <a:r>
                        <a:rPr lang="en-US" sz="1600" dirty="0">
                          <a:solidFill>
                            <a:schemeClr val="tx1"/>
                          </a:solidFill>
                        </a:rPr>
                        <a:t>First of next month</a:t>
                      </a:r>
                    </a:p>
                  </a:txBody>
                  <a:tcPr>
                    <a:solidFill>
                      <a:schemeClr val="bg1">
                        <a:lumMod val="95000"/>
                      </a:schemeClr>
                    </a:solidFill>
                  </a:tcPr>
                </a:tc>
                <a:tc>
                  <a:txBody>
                    <a:bodyPr/>
                    <a:lstStyle/>
                    <a:p>
                      <a:pPr algn="ctr"/>
                      <a:r>
                        <a:rPr lang="en-US" sz="1600" dirty="0">
                          <a:solidFill>
                            <a:schemeClr val="tx1"/>
                          </a:solidFill>
                        </a:rPr>
                        <a:t>Delayed</a:t>
                      </a:r>
                      <a:r>
                        <a:rPr lang="en-US" sz="1600" baseline="0" dirty="0">
                          <a:solidFill>
                            <a:schemeClr val="tx1"/>
                          </a:solidFill>
                        </a:rPr>
                        <a:t> 2-3 months</a:t>
                      </a:r>
                      <a:endParaRPr lang="en-US" sz="1600" dirty="0">
                        <a:solidFill>
                          <a:schemeClr val="tx1"/>
                        </a:solidFill>
                      </a:endParaRPr>
                    </a:p>
                  </a:txBody>
                  <a:tcPr>
                    <a:solidFill>
                      <a:schemeClr val="bg1">
                        <a:lumMod val="95000"/>
                      </a:schemeClr>
                    </a:solidFill>
                  </a:tcPr>
                </a:tc>
                <a:extLst>
                  <a:ext uri="{0D108BD9-81ED-4DB2-BD59-A6C34878D82A}">
                    <a16:rowId xmlns:a16="http://schemas.microsoft.com/office/drawing/2014/main" val="10000"/>
                  </a:ext>
                </a:extLst>
              </a:tr>
            </a:tbl>
          </a:graphicData>
        </a:graphic>
      </p:graphicFrame>
      <p:sp>
        <p:nvSpPr>
          <p:cNvPr id="14" name="TextBox 13"/>
          <p:cNvSpPr txBox="1"/>
          <p:nvPr/>
        </p:nvSpPr>
        <p:spPr>
          <a:xfrm>
            <a:off x="7168000" y="3061403"/>
            <a:ext cx="1392291" cy="1015663"/>
          </a:xfrm>
          <a:prstGeom prst="rect">
            <a:avLst/>
          </a:prstGeom>
          <a:solidFill>
            <a:srgbClr val="25B21E"/>
          </a:solidFill>
        </p:spPr>
        <p:txBody>
          <a:bodyPr wrap="square" rtlCol="0">
            <a:spAutoFit/>
          </a:bodyPr>
          <a:lstStyle/>
          <a:p>
            <a:pPr algn="ctr"/>
            <a:r>
              <a:rPr lang="en-US" sz="2000" b="1" dirty="0">
                <a:solidFill>
                  <a:schemeClr val="bg1"/>
                </a:solidFill>
              </a:rPr>
              <a:t>No late enrollment penalties</a:t>
            </a:r>
          </a:p>
        </p:txBody>
      </p:sp>
    </p:spTree>
    <p:extLst>
      <p:ext uri="{BB962C8B-B14F-4D97-AF65-F5344CB8AC3E}">
        <p14:creationId xmlns:p14="http://schemas.microsoft.com/office/powerpoint/2010/main" val="12318462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9"/>
          <p:cNvSpPr>
            <a:spLocks noGrp="1"/>
          </p:cNvSpPr>
          <p:nvPr>
            <p:ph type="dt" sz="half" idx="10"/>
          </p:nvPr>
        </p:nvSpPr>
        <p:spPr/>
        <p:txBody>
          <a:bodyPr/>
          <a:lstStyle/>
          <a:p>
            <a:r>
              <a:rPr lang="en-US" dirty="0"/>
              <a:t>2018</a:t>
            </a:r>
          </a:p>
        </p:txBody>
      </p:sp>
      <p:sp>
        <p:nvSpPr>
          <p:cNvPr id="12" name="Slide Number Placeholder 11"/>
          <p:cNvSpPr>
            <a:spLocks noGrp="1"/>
          </p:cNvSpPr>
          <p:nvPr>
            <p:ph type="sldNum" sz="quarter" idx="12"/>
          </p:nvPr>
        </p:nvSpPr>
        <p:spPr/>
        <p:txBody>
          <a:bodyPr/>
          <a:lstStyle/>
          <a:p>
            <a:fld id="{7B3B7BDD-940E-F142-917B-04B867A4ECC6}" type="slidenum">
              <a:rPr lang="en-US" smtClean="0"/>
              <a:t>16</a:t>
            </a:fld>
            <a:endParaRPr lang="en-US" dirty="0"/>
          </a:p>
        </p:txBody>
      </p:sp>
      <p:sp>
        <p:nvSpPr>
          <p:cNvPr id="2" name="Title 1"/>
          <p:cNvSpPr>
            <a:spLocks noGrp="1"/>
          </p:cNvSpPr>
          <p:nvPr>
            <p:ph type="title" idx="4294967295"/>
          </p:nvPr>
        </p:nvSpPr>
        <p:spPr>
          <a:xfrm>
            <a:off x="0" y="0"/>
            <a:ext cx="7886700" cy="1066800"/>
          </a:xfrm>
          <a:prstGeom prst="rect">
            <a:avLst/>
          </a:prstGeom>
        </p:spPr>
        <p:txBody>
          <a:bodyPr anchor="ctr"/>
          <a:lstStyle/>
          <a:p>
            <a:r>
              <a:rPr lang="en-US" sz="3200" b="1" dirty="0"/>
              <a:t>Lesson 2—Subject Matters to be Discussed</a:t>
            </a:r>
            <a:endParaRPr lang="en-US" sz="2700" b="1" dirty="0"/>
          </a:p>
        </p:txBody>
      </p:sp>
      <p:sp>
        <p:nvSpPr>
          <p:cNvPr id="3" name="Content Placeholder 2"/>
          <p:cNvSpPr>
            <a:spLocks noGrp="1"/>
          </p:cNvSpPr>
          <p:nvPr>
            <p:ph idx="4294967295"/>
          </p:nvPr>
        </p:nvSpPr>
        <p:spPr>
          <a:xfrm>
            <a:off x="409575" y="1704975"/>
            <a:ext cx="8277225" cy="2924176"/>
          </a:xfrm>
          <a:prstGeom prst="rect">
            <a:avLst/>
          </a:prstGeom>
          <a:solidFill>
            <a:schemeClr val="bg1">
              <a:alpha val="52000"/>
            </a:schemeClr>
          </a:solidFill>
        </p:spPr>
        <p:txBody>
          <a:bodyPr>
            <a:normAutofit/>
          </a:bodyPr>
          <a:lstStyle/>
          <a:p>
            <a:pPr marL="929856" indent="-457200"/>
            <a:r>
              <a:rPr lang="en-US" sz="2700" b="1" dirty="0">
                <a:solidFill>
                  <a:srgbClr val="002060"/>
                </a:solidFill>
              </a:rPr>
              <a:t>Original Medicare (Part A and Part B)</a:t>
            </a:r>
          </a:p>
          <a:p>
            <a:pPr marL="929856" indent="-457200"/>
            <a:r>
              <a:rPr lang="en-US" sz="2700" b="1" dirty="0">
                <a:solidFill>
                  <a:srgbClr val="002060"/>
                </a:solidFill>
              </a:rPr>
              <a:t>Medicare Advantage Plans (Part C)</a:t>
            </a:r>
          </a:p>
          <a:p>
            <a:pPr marL="1066747" lvl="1" indent="-336930">
              <a:buFont typeface="Arial" panose="020B0604020202020204" pitchFamily="34" charset="0"/>
              <a:buChar char="•"/>
            </a:pPr>
            <a:r>
              <a:rPr lang="en-US" sz="2400" b="1" dirty="0">
                <a:solidFill>
                  <a:srgbClr val="002060"/>
                </a:solidFill>
              </a:rPr>
              <a:t>Medicare Supplement Insurance (</a:t>
            </a:r>
            <a:r>
              <a:rPr lang="en-US" sz="2400" b="1" dirty="0" err="1">
                <a:solidFill>
                  <a:srgbClr val="002060"/>
                </a:solidFill>
              </a:rPr>
              <a:t>Medigap</a:t>
            </a:r>
            <a:r>
              <a:rPr lang="en-US" sz="2400" b="1" dirty="0">
                <a:solidFill>
                  <a:srgbClr val="002060"/>
                </a:solidFill>
              </a:rPr>
              <a:t>) Coverage</a:t>
            </a:r>
          </a:p>
          <a:p>
            <a:pPr marL="1066747" lvl="1" indent="-336930">
              <a:buFont typeface="Arial" panose="020B0604020202020204" pitchFamily="34" charset="0"/>
              <a:buChar char="•"/>
            </a:pPr>
            <a:r>
              <a:rPr lang="en-US" sz="2400" b="1" dirty="0">
                <a:solidFill>
                  <a:srgbClr val="002060"/>
                </a:solidFill>
              </a:rPr>
              <a:t>Medicare prescription drug coverage (Part D)</a:t>
            </a:r>
          </a:p>
          <a:p>
            <a:pPr marL="929856" indent="-457200"/>
            <a:r>
              <a:rPr lang="en-US" sz="2700" b="1" dirty="0">
                <a:solidFill>
                  <a:srgbClr val="002060"/>
                </a:solidFill>
              </a:rPr>
              <a:t>What are other concerns that people with Medicare should be aware of?</a:t>
            </a:r>
          </a:p>
        </p:txBody>
      </p:sp>
      <p:sp>
        <p:nvSpPr>
          <p:cNvPr id="4" name="TextBox 3">
            <a:extLst>
              <a:ext uri="{FF2B5EF4-FFF2-40B4-BE49-F238E27FC236}">
                <a16:creationId xmlns:a16="http://schemas.microsoft.com/office/drawing/2014/main" id="{0B310989-9F22-4F71-8799-E4846D68A7AD}"/>
              </a:ext>
            </a:extLst>
          </p:cNvPr>
          <p:cNvSpPr txBox="1"/>
          <p:nvPr/>
        </p:nvSpPr>
        <p:spPr>
          <a:xfrm>
            <a:off x="457200" y="1066800"/>
            <a:ext cx="3682547" cy="461665"/>
          </a:xfrm>
          <a:prstGeom prst="rect">
            <a:avLst/>
          </a:prstGeom>
          <a:noFill/>
        </p:spPr>
        <p:txBody>
          <a:bodyPr wrap="none" rtlCol="0">
            <a:spAutoFit/>
          </a:bodyPr>
          <a:lstStyle/>
          <a:p>
            <a:r>
              <a:rPr lang="en-US" sz="2400" b="1" i="1" dirty="0"/>
              <a:t>Medicare Coverage Choices</a:t>
            </a:r>
          </a:p>
        </p:txBody>
      </p:sp>
    </p:spTree>
    <p:extLst>
      <p:ext uri="{BB962C8B-B14F-4D97-AF65-F5344CB8AC3E}">
        <p14:creationId xmlns:p14="http://schemas.microsoft.com/office/powerpoint/2010/main" val="33725459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26"/>
          <p:cNvSpPr>
            <a:spLocks noGrp="1"/>
          </p:cNvSpPr>
          <p:nvPr>
            <p:ph type="title"/>
          </p:nvPr>
        </p:nvSpPr>
        <p:spPr/>
        <p:txBody>
          <a:bodyPr/>
          <a:lstStyle/>
          <a:p>
            <a:r>
              <a:rPr lang="en-US" dirty="0"/>
              <a:t>Your 2 Main Medicare Coverage Choices</a:t>
            </a:r>
          </a:p>
        </p:txBody>
      </p:sp>
      <p:sp>
        <p:nvSpPr>
          <p:cNvPr id="19" name="Date Placeholder 18"/>
          <p:cNvSpPr>
            <a:spLocks noGrp="1"/>
          </p:cNvSpPr>
          <p:nvPr>
            <p:ph type="dt" sz="half" idx="10"/>
          </p:nvPr>
        </p:nvSpPr>
        <p:spPr/>
        <p:txBody>
          <a:bodyPr/>
          <a:lstStyle/>
          <a:p>
            <a:r>
              <a:rPr lang="en-US" dirty="0"/>
              <a:t>2018</a:t>
            </a:r>
          </a:p>
        </p:txBody>
      </p:sp>
      <p:sp>
        <p:nvSpPr>
          <p:cNvPr id="22" name="Slide Number Placeholder 21"/>
          <p:cNvSpPr>
            <a:spLocks noGrp="1"/>
          </p:cNvSpPr>
          <p:nvPr>
            <p:ph type="sldNum" sz="quarter" idx="12"/>
          </p:nvPr>
        </p:nvSpPr>
        <p:spPr/>
        <p:txBody>
          <a:bodyPr/>
          <a:lstStyle/>
          <a:p>
            <a:fld id="{F62912B7-67D0-4C7F-B2EE-F336CB0BE48F}" type="slidenum">
              <a:rPr lang="en-US" smtClean="0"/>
              <a:t>17</a:t>
            </a:fld>
            <a:endParaRPr lang="en-US" dirty="0"/>
          </a:p>
        </p:txBody>
      </p:sp>
      <p:graphicFrame>
        <p:nvGraphicFramePr>
          <p:cNvPr id="17" name="Table 16" title="titles for Original Medicare and Medicare advantage"/>
          <p:cNvGraphicFramePr>
            <a:graphicFrameLocks noGrp="1"/>
          </p:cNvGraphicFramePr>
          <p:nvPr>
            <p:extLst>
              <p:ext uri="{D42A27DB-BD31-4B8C-83A1-F6EECF244321}">
                <p14:modId xmlns:p14="http://schemas.microsoft.com/office/powerpoint/2010/main" val="3414095782"/>
              </p:ext>
            </p:extLst>
          </p:nvPr>
        </p:nvGraphicFramePr>
        <p:xfrm>
          <a:off x="229409" y="772911"/>
          <a:ext cx="8855242" cy="518160"/>
        </p:xfrm>
        <a:graphic>
          <a:graphicData uri="http://schemas.openxmlformats.org/drawingml/2006/table">
            <a:tbl>
              <a:tblPr firstRow="1" bandRow="1">
                <a:tableStyleId>{5C22544A-7EE6-4342-B048-85BDC9FD1C3A}</a:tableStyleId>
              </a:tblPr>
              <a:tblGrid>
                <a:gridCol w="4210243">
                  <a:extLst>
                    <a:ext uri="{9D8B030D-6E8A-4147-A177-3AD203B41FA5}">
                      <a16:colId xmlns:a16="http://schemas.microsoft.com/office/drawing/2014/main" val="20000"/>
                    </a:ext>
                  </a:extLst>
                </a:gridCol>
                <a:gridCol w="4644999">
                  <a:extLst>
                    <a:ext uri="{9D8B030D-6E8A-4147-A177-3AD203B41FA5}">
                      <a16:colId xmlns:a16="http://schemas.microsoft.com/office/drawing/2014/main" val="20001"/>
                    </a:ext>
                  </a:extLst>
                </a:gridCol>
              </a:tblGrid>
              <a:tr h="254000">
                <a:tc>
                  <a:txBody>
                    <a:bodyPr/>
                    <a:lstStyle/>
                    <a:p>
                      <a:pPr algn="ctr"/>
                      <a:r>
                        <a:rPr lang="en-US" sz="1100" dirty="0"/>
                        <a:t>Option 1: Original Medicare</a:t>
                      </a:r>
                    </a:p>
                  </a:txBody>
                  <a:tcPr/>
                </a:tc>
                <a:tc>
                  <a:txBody>
                    <a:bodyPr/>
                    <a:lstStyle/>
                    <a:p>
                      <a:pPr algn="ctr"/>
                      <a:r>
                        <a:rPr lang="en-US" sz="1100" dirty="0"/>
                        <a:t>Option 2: Medicare Advantage (Part C)</a:t>
                      </a:r>
                    </a:p>
                  </a:txBody>
                  <a:tcPr/>
                </a:tc>
                <a:extLst>
                  <a:ext uri="{0D108BD9-81ED-4DB2-BD59-A6C34878D82A}">
                    <a16:rowId xmlns:a16="http://schemas.microsoft.com/office/drawing/2014/main" val="10000"/>
                  </a:ext>
                </a:extLst>
              </a:tr>
              <a:tr h="254000">
                <a:tc>
                  <a:txBody>
                    <a:bodyPr/>
                    <a:lstStyle/>
                    <a:p>
                      <a:pPr algn="ctr"/>
                      <a:r>
                        <a:rPr lang="en-US" sz="1100" dirty="0">
                          <a:solidFill>
                            <a:schemeClr val="tx2"/>
                          </a:solidFill>
                        </a:rPr>
                        <a:t>This includes Part A and/or Part B.</a:t>
                      </a:r>
                    </a:p>
                  </a:txBody>
                  <a:tcPr>
                    <a:noFill/>
                  </a:tcPr>
                </a:tc>
                <a:tc>
                  <a:txBody>
                    <a:bodyPr/>
                    <a:lstStyle/>
                    <a:p>
                      <a:pPr marL="0" marR="0" indent="0" algn="ctr" defTabSz="342892" rtl="0" eaLnBrk="1" fontAlgn="auto" latinLnBrk="0" hangingPunct="1">
                        <a:lnSpc>
                          <a:spcPct val="100000"/>
                        </a:lnSpc>
                        <a:spcBef>
                          <a:spcPts val="0"/>
                        </a:spcBef>
                        <a:spcAft>
                          <a:spcPts val="0"/>
                        </a:spcAft>
                        <a:buClrTx/>
                        <a:buSzTx/>
                        <a:buFontTx/>
                        <a:buNone/>
                        <a:tabLst/>
                        <a:defRPr/>
                      </a:pPr>
                      <a:r>
                        <a:rPr lang="en-US" sz="1100" dirty="0">
                          <a:solidFill>
                            <a:schemeClr val="tx2"/>
                          </a:solidFill>
                        </a:rPr>
                        <a:t>These</a:t>
                      </a:r>
                      <a:r>
                        <a:rPr lang="en-US" sz="1100" baseline="0" dirty="0">
                          <a:solidFill>
                            <a:schemeClr val="tx2"/>
                          </a:solidFill>
                        </a:rPr>
                        <a:t> plans are like HMOs or PPOs and typically include Part D.</a:t>
                      </a:r>
                      <a:endParaRPr lang="en-US" sz="1100" dirty="0">
                        <a:solidFill>
                          <a:schemeClr val="tx2"/>
                        </a:solidFill>
                      </a:endParaRPr>
                    </a:p>
                  </a:txBody>
                  <a:tcPr>
                    <a:noFill/>
                  </a:tcPr>
                </a:tc>
                <a:extLst>
                  <a:ext uri="{0D108BD9-81ED-4DB2-BD59-A6C34878D82A}">
                    <a16:rowId xmlns:a16="http://schemas.microsoft.com/office/drawing/2014/main" val="10001"/>
                  </a:ext>
                </a:extLst>
              </a:tr>
            </a:tbl>
          </a:graphicData>
        </a:graphic>
      </p:graphicFrame>
      <p:grpSp>
        <p:nvGrpSpPr>
          <p:cNvPr id="61" name="Group 60" descr="Graphic depicting your choices under Original Medicare." title="Your 2 Main Medicare Coverage Choices"/>
          <p:cNvGrpSpPr/>
          <p:nvPr/>
        </p:nvGrpSpPr>
        <p:grpSpPr>
          <a:xfrm>
            <a:off x="1085460" y="1450367"/>
            <a:ext cx="2943963" cy="3135829"/>
            <a:chOff x="1085460" y="1450368"/>
            <a:chExt cx="2943962" cy="3135829"/>
          </a:xfrm>
        </p:grpSpPr>
        <p:pic>
          <p:nvPicPr>
            <p:cNvPr id="33" name="Picture 32" title="Part A ico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73404" y="1491215"/>
              <a:ext cx="528634" cy="299268"/>
            </a:xfrm>
            <a:prstGeom prst="rect">
              <a:avLst/>
            </a:prstGeom>
          </p:spPr>
        </p:pic>
        <p:pic>
          <p:nvPicPr>
            <p:cNvPr id="35" name="Picture 34" title="Part B icons"/>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81177" y="1451460"/>
              <a:ext cx="425519" cy="384279"/>
            </a:xfrm>
            <a:prstGeom prst="rect">
              <a:avLst/>
            </a:prstGeom>
          </p:spPr>
        </p:pic>
        <p:pic>
          <p:nvPicPr>
            <p:cNvPr id="37" name="Picture 36" title="Part D icon"/>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332095" y="2676206"/>
              <a:ext cx="409302" cy="289660"/>
            </a:xfrm>
            <a:prstGeom prst="rect">
              <a:avLst/>
            </a:prstGeom>
          </p:spPr>
        </p:pic>
        <p:sp>
          <p:nvSpPr>
            <p:cNvPr id="18" name="TextBox 17"/>
            <p:cNvSpPr txBox="1"/>
            <p:nvPr/>
          </p:nvSpPr>
          <p:spPr>
            <a:xfrm>
              <a:off x="1085460" y="1753795"/>
              <a:ext cx="1485471" cy="715965"/>
            </a:xfrm>
            <a:prstGeom prst="rect">
              <a:avLst/>
            </a:prstGeom>
            <a:noFill/>
          </p:spPr>
          <p:txBody>
            <a:bodyPr wrap="none" rtlCol="0">
              <a:spAutoFit/>
            </a:bodyPr>
            <a:lstStyle/>
            <a:p>
              <a:pPr algn="ctr"/>
              <a:r>
                <a:rPr lang="en-US" sz="1351" b="1" dirty="0">
                  <a:solidFill>
                    <a:schemeClr val="tx2"/>
                  </a:solidFill>
                </a:rPr>
                <a:t>Part A</a:t>
              </a:r>
            </a:p>
            <a:p>
              <a:pPr algn="ctr"/>
              <a:r>
                <a:rPr lang="en-US" sz="1351" dirty="0">
                  <a:solidFill>
                    <a:schemeClr val="tx2"/>
                  </a:solidFill>
                </a:rPr>
                <a:t>Hospital Insurance</a:t>
              </a:r>
            </a:p>
            <a:p>
              <a:pPr algn="ctr"/>
              <a:endParaRPr lang="en-US" sz="1351" dirty="0">
                <a:solidFill>
                  <a:schemeClr val="tx2"/>
                </a:solidFill>
              </a:endParaRPr>
            </a:p>
          </p:txBody>
        </p:sp>
        <p:sp>
          <p:nvSpPr>
            <p:cNvPr id="23" name="Plus 22"/>
            <p:cNvSpPr/>
            <p:nvPr/>
          </p:nvSpPr>
          <p:spPr>
            <a:xfrm>
              <a:off x="2421878" y="1450368"/>
              <a:ext cx="218398" cy="267409"/>
            </a:xfrm>
            <a:prstGeom prst="mathPlus">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p>
          </p:txBody>
        </p:sp>
        <p:sp>
          <p:nvSpPr>
            <p:cNvPr id="26" name="TextBox 25"/>
            <p:cNvSpPr txBox="1"/>
            <p:nvPr/>
          </p:nvSpPr>
          <p:spPr>
            <a:xfrm>
              <a:off x="2559276" y="1753795"/>
              <a:ext cx="1470146" cy="508088"/>
            </a:xfrm>
            <a:prstGeom prst="rect">
              <a:avLst/>
            </a:prstGeom>
            <a:noFill/>
          </p:spPr>
          <p:txBody>
            <a:bodyPr wrap="none" rtlCol="0">
              <a:spAutoFit/>
            </a:bodyPr>
            <a:lstStyle/>
            <a:p>
              <a:pPr algn="ctr"/>
              <a:r>
                <a:rPr lang="en-US" sz="1351" b="1" dirty="0">
                  <a:solidFill>
                    <a:schemeClr val="tx2"/>
                  </a:solidFill>
                </a:rPr>
                <a:t>Part B</a:t>
              </a:r>
            </a:p>
            <a:p>
              <a:pPr algn="ctr"/>
              <a:r>
                <a:rPr lang="en-US" sz="1351" dirty="0">
                  <a:solidFill>
                    <a:schemeClr val="tx2"/>
                  </a:solidFill>
                </a:rPr>
                <a:t>Medical Insurance</a:t>
              </a:r>
            </a:p>
          </p:txBody>
        </p:sp>
        <p:sp>
          <p:nvSpPr>
            <p:cNvPr id="28" name="TextBox 27"/>
            <p:cNvSpPr txBox="1"/>
            <p:nvPr/>
          </p:nvSpPr>
          <p:spPr>
            <a:xfrm>
              <a:off x="1092957" y="2257971"/>
              <a:ext cx="2901337" cy="300210"/>
            </a:xfrm>
            <a:prstGeom prst="rect">
              <a:avLst/>
            </a:prstGeom>
            <a:solidFill>
              <a:schemeClr val="accent1"/>
            </a:solidFill>
          </p:spPr>
          <p:txBody>
            <a:bodyPr wrap="square" rtlCol="0">
              <a:spAutoFit/>
            </a:bodyPr>
            <a:lstStyle/>
            <a:p>
              <a:pPr algn="ctr"/>
              <a:r>
                <a:rPr lang="en-US" sz="1351" b="1" dirty="0">
                  <a:solidFill>
                    <a:schemeClr val="bg1"/>
                  </a:solidFill>
                </a:rPr>
                <a:t>You can add:</a:t>
              </a:r>
            </a:p>
          </p:txBody>
        </p:sp>
        <p:sp>
          <p:nvSpPr>
            <p:cNvPr id="41" name="TextBox 40"/>
            <p:cNvSpPr txBox="1"/>
            <p:nvPr/>
          </p:nvSpPr>
          <p:spPr>
            <a:xfrm>
              <a:off x="1143293" y="2923703"/>
              <a:ext cx="2775567" cy="508088"/>
            </a:xfrm>
            <a:prstGeom prst="rect">
              <a:avLst/>
            </a:prstGeom>
            <a:noFill/>
          </p:spPr>
          <p:txBody>
            <a:bodyPr wrap="none" rtlCol="0">
              <a:spAutoFit/>
            </a:bodyPr>
            <a:lstStyle/>
            <a:p>
              <a:pPr algn="ctr"/>
              <a:r>
                <a:rPr lang="en-US" sz="1351" b="1" dirty="0">
                  <a:solidFill>
                    <a:schemeClr val="tx2"/>
                  </a:solidFill>
                </a:rPr>
                <a:t>Part D</a:t>
              </a:r>
            </a:p>
            <a:p>
              <a:pPr algn="ctr"/>
              <a:r>
                <a:rPr lang="en-US" sz="1351" dirty="0">
                  <a:solidFill>
                    <a:schemeClr val="tx2"/>
                  </a:solidFill>
                </a:rPr>
                <a:t>Medicare prescription drug coverage</a:t>
              </a:r>
            </a:p>
          </p:txBody>
        </p:sp>
        <p:sp>
          <p:nvSpPr>
            <p:cNvPr id="42" name="TextBox 41"/>
            <p:cNvSpPr txBox="1"/>
            <p:nvPr/>
          </p:nvSpPr>
          <p:spPr>
            <a:xfrm>
              <a:off x="1085460" y="3458560"/>
              <a:ext cx="2901338" cy="300210"/>
            </a:xfrm>
            <a:prstGeom prst="rect">
              <a:avLst/>
            </a:prstGeom>
            <a:solidFill>
              <a:schemeClr val="accent1"/>
            </a:solidFill>
          </p:spPr>
          <p:txBody>
            <a:bodyPr wrap="square" rtlCol="0">
              <a:spAutoFit/>
            </a:bodyPr>
            <a:lstStyle/>
            <a:p>
              <a:pPr algn="ctr"/>
              <a:r>
                <a:rPr lang="en-US" sz="1351" b="1" dirty="0">
                  <a:solidFill>
                    <a:schemeClr val="bg1"/>
                  </a:solidFill>
                </a:rPr>
                <a:t>You can also add:</a:t>
              </a:r>
            </a:p>
          </p:txBody>
        </p:sp>
        <p:pic>
          <p:nvPicPr>
            <p:cNvPr id="32" name="Picture 31" title="Medigap icon"/>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332095" y="3781730"/>
              <a:ext cx="409031" cy="346637"/>
            </a:xfrm>
            <a:prstGeom prst="rect">
              <a:avLst/>
            </a:prstGeom>
          </p:spPr>
        </p:pic>
        <p:sp>
          <p:nvSpPr>
            <p:cNvPr id="44" name="TextBox 43"/>
            <p:cNvSpPr txBox="1"/>
            <p:nvPr/>
          </p:nvSpPr>
          <p:spPr>
            <a:xfrm>
              <a:off x="1310370" y="4078109"/>
              <a:ext cx="2466508" cy="508088"/>
            </a:xfrm>
            <a:prstGeom prst="rect">
              <a:avLst/>
            </a:prstGeom>
            <a:noFill/>
          </p:spPr>
          <p:txBody>
            <a:bodyPr wrap="none" rtlCol="0">
              <a:spAutoFit/>
            </a:bodyPr>
            <a:lstStyle/>
            <a:p>
              <a:pPr algn="ctr"/>
              <a:r>
                <a:rPr lang="en-US" sz="1351" b="1" dirty="0">
                  <a:solidFill>
                    <a:schemeClr val="tx2"/>
                  </a:solidFill>
                </a:rPr>
                <a:t>Medigap</a:t>
              </a:r>
            </a:p>
            <a:p>
              <a:pPr algn="ctr"/>
              <a:r>
                <a:rPr lang="en-US" sz="1351" dirty="0">
                  <a:solidFill>
                    <a:schemeClr val="tx2"/>
                  </a:solidFill>
                </a:rPr>
                <a:t>Medicare Supplement Insurance</a:t>
              </a:r>
            </a:p>
          </p:txBody>
        </p:sp>
      </p:grpSp>
      <p:cxnSp>
        <p:nvCxnSpPr>
          <p:cNvPr id="40" name="Straight Connector 39" title="dotted line"/>
          <p:cNvCxnSpPr/>
          <p:nvPr/>
        </p:nvCxnSpPr>
        <p:spPr>
          <a:xfrm flipH="1">
            <a:off x="4440455" y="1182173"/>
            <a:ext cx="1031" cy="3489964"/>
          </a:xfrm>
          <a:prstGeom prst="line">
            <a:avLst/>
          </a:prstGeom>
          <a:ln>
            <a:prstDash val="sysDot"/>
          </a:ln>
        </p:spPr>
        <p:style>
          <a:lnRef idx="2">
            <a:schemeClr val="accent1"/>
          </a:lnRef>
          <a:fillRef idx="0">
            <a:schemeClr val="accent1"/>
          </a:fillRef>
          <a:effectRef idx="1">
            <a:schemeClr val="accent1"/>
          </a:effectRef>
          <a:fontRef idx="minor">
            <a:schemeClr val="tx1"/>
          </a:fontRef>
        </p:style>
      </p:cxnSp>
      <p:grpSp>
        <p:nvGrpSpPr>
          <p:cNvPr id="3" name="Group 2" descr="Option 2 Medicare Advantage (Part C) graphic using Medicare Part &#10;A, Part B, and Part D icons." title="Your 2 Main Medicare Coverage Choices"/>
          <p:cNvGrpSpPr/>
          <p:nvPr/>
        </p:nvGrpSpPr>
        <p:grpSpPr>
          <a:xfrm>
            <a:off x="5421720" y="1653820"/>
            <a:ext cx="2891025" cy="1908441"/>
            <a:chOff x="5421720" y="1653820"/>
            <a:chExt cx="2891025" cy="1908441"/>
          </a:xfrm>
        </p:grpSpPr>
        <p:pic>
          <p:nvPicPr>
            <p:cNvPr id="45" name="Picture 44" title="Part A ico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59557" y="1714053"/>
              <a:ext cx="528635" cy="292351"/>
            </a:xfrm>
            <a:prstGeom prst="rect">
              <a:avLst/>
            </a:prstGeom>
          </p:spPr>
        </p:pic>
        <p:sp>
          <p:nvSpPr>
            <p:cNvPr id="57" name="Plus 56" title="and sign"/>
            <p:cNvSpPr/>
            <p:nvPr/>
          </p:nvSpPr>
          <p:spPr>
            <a:xfrm>
              <a:off x="6749474" y="1798195"/>
              <a:ext cx="218399" cy="267409"/>
            </a:xfrm>
            <a:prstGeom prst="mathPlus">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p>
          </p:txBody>
        </p:sp>
        <p:pic>
          <p:nvPicPr>
            <p:cNvPr id="46" name="Picture 45" title="Part B icon"/>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416398" y="1653820"/>
              <a:ext cx="425519" cy="375399"/>
            </a:xfrm>
            <a:prstGeom prst="rect">
              <a:avLst/>
            </a:prstGeom>
          </p:spPr>
        </p:pic>
        <p:sp>
          <p:nvSpPr>
            <p:cNvPr id="58" name="Plus 57" title="Plus sign indicating Part D usually is included in Part C coverage"/>
            <p:cNvSpPr/>
            <p:nvPr/>
          </p:nvSpPr>
          <p:spPr>
            <a:xfrm>
              <a:off x="6749474" y="2472576"/>
              <a:ext cx="218399" cy="261229"/>
            </a:xfrm>
            <a:prstGeom prst="mathPlus">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p>
          </p:txBody>
        </p:sp>
        <p:pic>
          <p:nvPicPr>
            <p:cNvPr id="36" name="Picture 35" title="Part D icon"/>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626127" y="2798383"/>
              <a:ext cx="465092" cy="321535"/>
            </a:xfrm>
            <a:prstGeom prst="rect">
              <a:avLst/>
            </a:prstGeom>
          </p:spPr>
        </p:pic>
        <p:sp>
          <p:nvSpPr>
            <p:cNvPr id="47" name="TextBox 46"/>
            <p:cNvSpPr txBox="1"/>
            <p:nvPr/>
          </p:nvSpPr>
          <p:spPr>
            <a:xfrm>
              <a:off x="5421720" y="1949259"/>
              <a:ext cx="1485471" cy="715965"/>
            </a:xfrm>
            <a:prstGeom prst="rect">
              <a:avLst/>
            </a:prstGeom>
            <a:noFill/>
          </p:spPr>
          <p:txBody>
            <a:bodyPr wrap="none" rtlCol="0">
              <a:spAutoFit/>
            </a:bodyPr>
            <a:lstStyle/>
            <a:p>
              <a:pPr algn="ctr"/>
              <a:r>
                <a:rPr lang="en-US" sz="1351" b="1" dirty="0">
                  <a:solidFill>
                    <a:schemeClr val="tx2"/>
                  </a:solidFill>
                </a:rPr>
                <a:t>Part A</a:t>
              </a:r>
            </a:p>
            <a:p>
              <a:pPr algn="ctr"/>
              <a:r>
                <a:rPr lang="en-US" sz="1351" dirty="0">
                  <a:solidFill>
                    <a:schemeClr val="tx2"/>
                  </a:solidFill>
                </a:rPr>
                <a:t>Hospital Insurance</a:t>
              </a:r>
            </a:p>
            <a:p>
              <a:pPr algn="ctr"/>
              <a:endParaRPr lang="en-US" sz="1351" dirty="0">
                <a:solidFill>
                  <a:schemeClr val="tx2"/>
                </a:solidFill>
              </a:endParaRPr>
            </a:p>
          </p:txBody>
        </p:sp>
        <p:sp>
          <p:nvSpPr>
            <p:cNvPr id="52" name="TextBox 51"/>
            <p:cNvSpPr txBox="1"/>
            <p:nvPr/>
          </p:nvSpPr>
          <p:spPr>
            <a:xfrm>
              <a:off x="6826032" y="1949258"/>
              <a:ext cx="1470146" cy="508088"/>
            </a:xfrm>
            <a:prstGeom prst="rect">
              <a:avLst/>
            </a:prstGeom>
            <a:noFill/>
          </p:spPr>
          <p:txBody>
            <a:bodyPr wrap="none" rtlCol="0">
              <a:spAutoFit/>
            </a:bodyPr>
            <a:lstStyle/>
            <a:p>
              <a:pPr algn="ctr"/>
              <a:r>
                <a:rPr lang="en-US" sz="1351" b="1" dirty="0">
                  <a:solidFill>
                    <a:schemeClr val="tx2"/>
                  </a:solidFill>
                </a:rPr>
                <a:t>Part B</a:t>
              </a:r>
            </a:p>
            <a:p>
              <a:pPr algn="ctr"/>
              <a:r>
                <a:rPr lang="en-US" sz="1351" dirty="0">
                  <a:solidFill>
                    <a:schemeClr val="tx2"/>
                  </a:solidFill>
                </a:rPr>
                <a:t>Medical Insurance</a:t>
              </a:r>
            </a:p>
          </p:txBody>
        </p:sp>
        <p:sp>
          <p:nvSpPr>
            <p:cNvPr id="54" name="TextBox 53"/>
            <p:cNvSpPr txBox="1"/>
            <p:nvPr/>
          </p:nvSpPr>
          <p:spPr>
            <a:xfrm>
              <a:off x="5537177" y="3054173"/>
              <a:ext cx="2775568" cy="508088"/>
            </a:xfrm>
            <a:prstGeom prst="rect">
              <a:avLst/>
            </a:prstGeom>
            <a:noFill/>
          </p:spPr>
          <p:txBody>
            <a:bodyPr wrap="none" rtlCol="0">
              <a:spAutoFit/>
            </a:bodyPr>
            <a:lstStyle/>
            <a:p>
              <a:pPr algn="ctr"/>
              <a:r>
                <a:rPr lang="en-US" sz="1351" b="1" dirty="0">
                  <a:solidFill>
                    <a:schemeClr val="tx2"/>
                  </a:solidFill>
                </a:rPr>
                <a:t>Part D</a:t>
              </a:r>
            </a:p>
            <a:p>
              <a:pPr algn="ctr"/>
              <a:r>
                <a:rPr lang="en-US" sz="1351" dirty="0">
                  <a:solidFill>
                    <a:schemeClr val="tx2"/>
                  </a:solidFill>
                </a:rPr>
                <a:t>Medicare prescription drug coverage</a:t>
              </a:r>
            </a:p>
          </p:txBody>
        </p:sp>
      </p:grpSp>
    </p:spTree>
    <p:extLst>
      <p:ext uri="{BB962C8B-B14F-4D97-AF65-F5344CB8AC3E}">
        <p14:creationId xmlns:p14="http://schemas.microsoft.com/office/powerpoint/2010/main" val="12441986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Original Medicare</a:t>
            </a:r>
          </a:p>
        </p:txBody>
      </p:sp>
      <p:sp>
        <p:nvSpPr>
          <p:cNvPr id="11" name="Slide Number Placeholder 10"/>
          <p:cNvSpPr>
            <a:spLocks noGrp="1"/>
          </p:cNvSpPr>
          <p:nvPr>
            <p:ph type="sldNum" sz="quarter" idx="12"/>
          </p:nvPr>
        </p:nvSpPr>
        <p:spPr/>
        <p:txBody>
          <a:bodyPr/>
          <a:lstStyle/>
          <a:p>
            <a:fld id="{F62912B7-67D0-4C7F-B2EE-F336CB0BE48F}" type="slidenum">
              <a:rPr lang="en-US" smtClean="0"/>
              <a:t>18</a:t>
            </a:fld>
            <a:endParaRPr lang="en-US" dirty="0"/>
          </a:p>
        </p:txBody>
      </p:sp>
      <p:sp>
        <p:nvSpPr>
          <p:cNvPr id="9" name="Date Placeholder 8"/>
          <p:cNvSpPr>
            <a:spLocks noGrp="1"/>
          </p:cNvSpPr>
          <p:nvPr>
            <p:ph type="dt" sz="half" idx="13"/>
          </p:nvPr>
        </p:nvSpPr>
        <p:spPr/>
        <p:txBody>
          <a:bodyPr/>
          <a:lstStyle/>
          <a:p>
            <a:r>
              <a:rPr lang="en-US" dirty="0"/>
              <a:t>2018</a:t>
            </a:r>
          </a:p>
        </p:txBody>
      </p:sp>
      <p:grpSp>
        <p:nvGrpSpPr>
          <p:cNvPr id="3" name="Group 2" title="Icons indicating Original Medicare"/>
          <p:cNvGrpSpPr/>
          <p:nvPr/>
        </p:nvGrpSpPr>
        <p:grpSpPr>
          <a:xfrm>
            <a:off x="372911" y="1057362"/>
            <a:ext cx="3374829" cy="3365738"/>
            <a:chOff x="372910" y="1057362"/>
            <a:chExt cx="3374828" cy="3365739"/>
          </a:xfrm>
        </p:grpSpPr>
        <p:sp>
          <p:nvSpPr>
            <p:cNvPr id="38" name="TextBox 37"/>
            <p:cNvSpPr txBox="1"/>
            <p:nvPr/>
          </p:nvSpPr>
          <p:spPr>
            <a:xfrm>
              <a:off x="587862" y="2094874"/>
              <a:ext cx="2901337" cy="300210"/>
            </a:xfrm>
            <a:prstGeom prst="rect">
              <a:avLst/>
            </a:prstGeom>
            <a:solidFill>
              <a:schemeClr val="accent1"/>
            </a:solidFill>
          </p:spPr>
          <p:txBody>
            <a:bodyPr wrap="square" rtlCol="0">
              <a:spAutoFit/>
            </a:bodyPr>
            <a:lstStyle/>
            <a:p>
              <a:pPr algn="ctr"/>
              <a:r>
                <a:rPr lang="en-US" sz="1351" b="1" dirty="0">
                  <a:solidFill>
                    <a:schemeClr val="bg1"/>
                  </a:solidFill>
                </a:rPr>
                <a:t>You can add:</a:t>
              </a:r>
            </a:p>
          </p:txBody>
        </p:sp>
        <p:sp>
          <p:nvSpPr>
            <p:cNvPr id="43" name="Rounded Rectangle 42" title="Rectangle "/>
            <p:cNvSpPr/>
            <p:nvPr/>
          </p:nvSpPr>
          <p:spPr>
            <a:xfrm>
              <a:off x="372910" y="1057362"/>
              <a:ext cx="3374828" cy="1068610"/>
            </a:xfrm>
            <a:prstGeom prst="roundRect">
              <a:avLst/>
            </a:prstGeom>
            <a:noFill/>
            <a:ln w="98425">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p>
          </p:txBody>
        </p:sp>
        <p:pic>
          <p:nvPicPr>
            <p:cNvPr id="32" name="Picture 31" title="Part A ico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68310" y="1217159"/>
              <a:ext cx="528634" cy="299268"/>
            </a:xfrm>
            <a:prstGeom prst="rect">
              <a:avLst/>
            </a:prstGeom>
          </p:spPr>
        </p:pic>
        <p:sp>
          <p:nvSpPr>
            <p:cNvPr id="35" name="TextBox 34"/>
            <p:cNvSpPr txBox="1"/>
            <p:nvPr/>
          </p:nvSpPr>
          <p:spPr>
            <a:xfrm>
              <a:off x="429239" y="1539899"/>
              <a:ext cx="1721625" cy="792653"/>
            </a:xfrm>
            <a:prstGeom prst="rect">
              <a:avLst/>
            </a:prstGeom>
            <a:noFill/>
          </p:spPr>
          <p:txBody>
            <a:bodyPr wrap="none" rtlCol="0">
              <a:spAutoFit/>
            </a:bodyPr>
            <a:lstStyle/>
            <a:p>
              <a:pPr algn="ctr"/>
              <a:r>
                <a:rPr lang="en-US" sz="1600" b="1" dirty="0">
                  <a:solidFill>
                    <a:schemeClr val="tx2"/>
                  </a:solidFill>
                </a:rPr>
                <a:t>Part A</a:t>
              </a:r>
            </a:p>
            <a:p>
              <a:pPr algn="ctr"/>
              <a:r>
                <a:rPr lang="en-US" sz="1600" dirty="0">
                  <a:solidFill>
                    <a:schemeClr val="tx2"/>
                  </a:solidFill>
                </a:rPr>
                <a:t>Hospital Insurance</a:t>
              </a:r>
            </a:p>
            <a:p>
              <a:pPr algn="ctr"/>
              <a:endParaRPr lang="en-US" sz="1351" dirty="0">
                <a:solidFill>
                  <a:schemeClr val="tx2"/>
                </a:solidFill>
              </a:endParaRPr>
            </a:p>
          </p:txBody>
        </p:sp>
        <p:sp>
          <p:nvSpPr>
            <p:cNvPr id="36" name="Plus 35"/>
            <p:cNvSpPr/>
            <p:nvPr/>
          </p:nvSpPr>
          <p:spPr>
            <a:xfrm>
              <a:off x="1957627" y="1272490"/>
              <a:ext cx="218398" cy="267409"/>
            </a:xfrm>
            <a:prstGeom prst="mathPlus">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p>
          </p:txBody>
        </p:sp>
        <p:pic>
          <p:nvPicPr>
            <p:cNvPr id="33" name="Picture 32" title="Part B icon"/>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76083" y="1225532"/>
              <a:ext cx="425519" cy="384279"/>
            </a:xfrm>
            <a:prstGeom prst="rect">
              <a:avLst/>
            </a:prstGeom>
          </p:spPr>
        </p:pic>
        <p:sp>
          <p:nvSpPr>
            <p:cNvPr id="37" name="TextBox 36"/>
            <p:cNvSpPr txBox="1"/>
            <p:nvPr/>
          </p:nvSpPr>
          <p:spPr>
            <a:xfrm>
              <a:off x="1994364" y="1539899"/>
              <a:ext cx="1699953" cy="584775"/>
            </a:xfrm>
            <a:prstGeom prst="rect">
              <a:avLst/>
            </a:prstGeom>
            <a:noFill/>
          </p:spPr>
          <p:txBody>
            <a:bodyPr wrap="none" rtlCol="0">
              <a:spAutoFit/>
            </a:bodyPr>
            <a:lstStyle/>
            <a:p>
              <a:pPr algn="ctr"/>
              <a:r>
                <a:rPr lang="en-US" sz="1600" b="1" dirty="0">
                  <a:solidFill>
                    <a:schemeClr val="tx2"/>
                  </a:solidFill>
                </a:rPr>
                <a:t>Part B</a:t>
              </a:r>
            </a:p>
            <a:p>
              <a:pPr algn="ctr"/>
              <a:r>
                <a:rPr lang="en-US" sz="1600" dirty="0">
                  <a:solidFill>
                    <a:schemeClr val="tx2"/>
                  </a:solidFill>
                </a:rPr>
                <a:t>Medical Insurance</a:t>
              </a:r>
            </a:p>
          </p:txBody>
        </p:sp>
        <p:pic>
          <p:nvPicPr>
            <p:cNvPr id="34" name="Picture 33" title="Part D icon"/>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827001" y="2513110"/>
              <a:ext cx="409302" cy="289660"/>
            </a:xfrm>
            <a:prstGeom prst="rect">
              <a:avLst/>
            </a:prstGeom>
          </p:spPr>
        </p:pic>
        <p:sp>
          <p:nvSpPr>
            <p:cNvPr id="39" name="TextBox 38"/>
            <p:cNvSpPr txBox="1"/>
            <p:nvPr/>
          </p:nvSpPr>
          <p:spPr>
            <a:xfrm>
              <a:off x="638201" y="2760606"/>
              <a:ext cx="2775567" cy="508088"/>
            </a:xfrm>
            <a:prstGeom prst="rect">
              <a:avLst/>
            </a:prstGeom>
            <a:noFill/>
          </p:spPr>
          <p:txBody>
            <a:bodyPr wrap="none" rtlCol="0">
              <a:spAutoFit/>
            </a:bodyPr>
            <a:lstStyle/>
            <a:p>
              <a:pPr algn="ctr"/>
              <a:r>
                <a:rPr lang="en-US" sz="1351" b="1" dirty="0">
                  <a:solidFill>
                    <a:schemeClr val="tx2"/>
                  </a:solidFill>
                </a:rPr>
                <a:t>Part D</a:t>
              </a:r>
            </a:p>
            <a:p>
              <a:pPr algn="ctr"/>
              <a:r>
                <a:rPr lang="en-US" sz="1351" dirty="0">
                  <a:solidFill>
                    <a:schemeClr val="tx2"/>
                  </a:solidFill>
                </a:rPr>
                <a:t>Medicare prescription drug coverage</a:t>
              </a:r>
            </a:p>
          </p:txBody>
        </p:sp>
        <p:sp>
          <p:nvSpPr>
            <p:cNvPr id="40" name="TextBox 39"/>
            <p:cNvSpPr txBox="1"/>
            <p:nvPr/>
          </p:nvSpPr>
          <p:spPr>
            <a:xfrm>
              <a:off x="580366" y="3295464"/>
              <a:ext cx="2901337" cy="300210"/>
            </a:xfrm>
            <a:prstGeom prst="rect">
              <a:avLst/>
            </a:prstGeom>
            <a:solidFill>
              <a:schemeClr val="accent1"/>
            </a:solidFill>
          </p:spPr>
          <p:txBody>
            <a:bodyPr wrap="square" rtlCol="0">
              <a:spAutoFit/>
            </a:bodyPr>
            <a:lstStyle/>
            <a:p>
              <a:pPr algn="ctr"/>
              <a:r>
                <a:rPr lang="en-US" sz="1351" b="1" dirty="0">
                  <a:solidFill>
                    <a:schemeClr val="bg1"/>
                  </a:solidFill>
                </a:rPr>
                <a:t>You can also add:</a:t>
              </a:r>
            </a:p>
          </p:txBody>
        </p:sp>
        <p:pic>
          <p:nvPicPr>
            <p:cNvPr id="41" name="Picture 40" title="Medigap icon"/>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827001" y="3618634"/>
              <a:ext cx="409031" cy="346637"/>
            </a:xfrm>
            <a:prstGeom prst="rect">
              <a:avLst/>
            </a:prstGeom>
          </p:spPr>
        </p:pic>
        <p:sp>
          <p:nvSpPr>
            <p:cNvPr id="42" name="TextBox 41"/>
            <p:cNvSpPr txBox="1"/>
            <p:nvPr/>
          </p:nvSpPr>
          <p:spPr>
            <a:xfrm>
              <a:off x="805275" y="3915013"/>
              <a:ext cx="2466508" cy="508088"/>
            </a:xfrm>
            <a:prstGeom prst="rect">
              <a:avLst/>
            </a:prstGeom>
            <a:noFill/>
          </p:spPr>
          <p:txBody>
            <a:bodyPr wrap="none" rtlCol="0">
              <a:spAutoFit/>
            </a:bodyPr>
            <a:lstStyle/>
            <a:p>
              <a:pPr algn="ctr"/>
              <a:r>
                <a:rPr lang="en-US" sz="1351" b="1" dirty="0">
                  <a:solidFill>
                    <a:schemeClr val="tx2"/>
                  </a:solidFill>
                </a:rPr>
                <a:t>Medigap</a:t>
              </a:r>
            </a:p>
            <a:p>
              <a:pPr algn="ctr"/>
              <a:r>
                <a:rPr lang="en-US" sz="1351" dirty="0">
                  <a:solidFill>
                    <a:schemeClr val="tx2"/>
                  </a:solidFill>
                </a:rPr>
                <a:t>Medicare Supplement Insurance</a:t>
              </a:r>
            </a:p>
          </p:txBody>
        </p:sp>
      </p:grpSp>
      <p:sp>
        <p:nvSpPr>
          <p:cNvPr id="18" name="TextBox 17"/>
          <p:cNvSpPr txBox="1"/>
          <p:nvPr/>
        </p:nvSpPr>
        <p:spPr>
          <a:xfrm>
            <a:off x="3801159" y="796538"/>
            <a:ext cx="5092472" cy="4024948"/>
          </a:xfrm>
          <a:prstGeom prst="rect">
            <a:avLst/>
          </a:prstGeom>
          <a:noFill/>
        </p:spPr>
        <p:txBody>
          <a:bodyPr wrap="square" rtlCol="0">
            <a:spAutoFit/>
          </a:bodyPr>
          <a:lstStyle/>
          <a:p>
            <a:pPr marL="214303" indent="-214303">
              <a:spcBef>
                <a:spcPts val="451"/>
              </a:spcBef>
              <a:buFont typeface="Wingdings" panose="05000000000000000000" pitchFamily="2" charset="2"/>
              <a:buChar char="§"/>
            </a:pPr>
            <a:r>
              <a:rPr lang="en-US" sz="1951" dirty="0">
                <a:solidFill>
                  <a:prstClr val="black"/>
                </a:solidFill>
              </a:rPr>
              <a:t>Original Medicare is Part A (Hospital Insurance) and/or Part B (Medical Insurance)</a:t>
            </a:r>
          </a:p>
          <a:p>
            <a:pPr marL="214303" indent="-214303">
              <a:spcBef>
                <a:spcPts val="451"/>
              </a:spcBef>
              <a:buFont typeface="Wingdings" panose="05000000000000000000" pitchFamily="2" charset="2"/>
              <a:buChar char="§"/>
            </a:pPr>
            <a:r>
              <a:rPr lang="en-US" sz="1951" dirty="0">
                <a:solidFill>
                  <a:prstClr val="black"/>
                </a:solidFill>
              </a:rPr>
              <a:t>Medicare provides coverage</a:t>
            </a:r>
          </a:p>
          <a:p>
            <a:pPr marL="214303" indent="-214303">
              <a:spcBef>
                <a:spcPts val="451"/>
              </a:spcBef>
              <a:buFont typeface="Wingdings" panose="05000000000000000000" pitchFamily="2" charset="2"/>
              <a:buChar char="§"/>
            </a:pPr>
            <a:r>
              <a:rPr lang="en-US" sz="1951" dirty="0">
                <a:solidFill>
                  <a:prstClr val="black"/>
                </a:solidFill>
              </a:rPr>
              <a:t>You have your choice of doctors, hospitals, and other providers that are accepting new Medicare patients</a:t>
            </a:r>
          </a:p>
          <a:p>
            <a:pPr marL="557185" lvl="1" indent="-342883">
              <a:spcBef>
                <a:spcPts val="451"/>
              </a:spcBef>
              <a:buFont typeface="Arial" panose="020B0604020202020204" pitchFamily="34" charset="0"/>
              <a:buChar char="•"/>
            </a:pPr>
            <a:r>
              <a:rPr lang="en-US" sz="1800" dirty="0">
                <a:solidFill>
                  <a:prstClr val="black"/>
                </a:solidFill>
              </a:rPr>
              <a:t>Costs are affected by whether or not they accept </a:t>
            </a:r>
            <a:r>
              <a:rPr lang="en-US" sz="1800" b="1" dirty="0">
                <a:solidFill>
                  <a:prstClr val="black"/>
                </a:solidFill>
              </a:rPr>
              <a:t>assignment</a:t>
            </a:r>
            <a:r>
              <a:rPr lang="en-US" sz="1800" dirty="0">
                <a:solidFill>
                  <a:prstClr val="black"/>
                </a:solidFill>
              </a:rPr>
              <a:t>, which is an </a:t>
            </a:r>
            <a:r>
              <a:rPr lang="en-US" sz="1800" dirty="0"/>
              <a:t>agreement by your doctor, provider, or supplier to be paid directly by Medicare, to accept the payment amount Medicare approves for the service, and not to bill you for any more than the Medicare deductible and coinsurance</a:t>
            </a:r>
            <a:endParaRPr lang="en-US" sz="1800" dirty="0">
              <a:solidFill>
                <a:prstClr val="black"/>
              </a:solidFill>
            </a:endParaRPr>
          </a:p>
        </p:txBody>
      </p:sp>
    </p:spTree>
    <p:extLst>
      <p:ext uri="{BB962C8B-B14F-4D97-AF65-F5344CB8AC3E}">
        <p14:creationId xmlns:p14="http://schemas.microsoft.com/office/powerpoint/2010/main" val="24374742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0887" y="87883"/>
            <a:ext cx="7886700" cy="478627"/>
          </a:xfrm>
        </p:spPr>
        <p:txBody>
          <a:bodyPr>
            <a:normAutofit fontScale="90000"/>
          </a:bodyPr>
          <a:lstStyle/>
          <a:p>
            <a:r>
              <a:rPr lang="en-US" b="1" dirty="0"/>
              <a:t>Medicare Supplement Insurance (Medigap) Policies </a:t>
            </a:r>
          </a:p>
        </p:txBody>
      </p:sp>
      <p:sp>
        <p:nvSpPr>
          <p:cNvPr id="10" name="Date Placeholder 9"/>
          <p:cNvSpPr>
            <a:spLocks noGrp="1"/>
          </p:cNvSpPr>
          <p:nvPr>
            <p:ph type="dt" sz="half" idx="10"/>
          </p:nvPr>
        </p:nvSpPr>
        <p:spPr/>
        <p:txBody>
          <a:bodyPr/>
          <a:lstStyle/>
          <a:p>
            <a:r>
              <a:rPr lang="en-US" dirty="0"/>
              <a:t>2018</a:t>
            </a:r>
          </a:p>
        </p:txBody>
      </p:sp>
      <p:sp>
        <p:nvSpPr>
          <p:cNvPr id="12" name="Slide Number Placeholder 11"/>
          <p:cNvSpPr>
            <a:spLocks noGrp="1"/>
          </p:cNvSpPr>
          <p:nvPr>
            <p:ph type="sldNum" sz="quarter" idx="12"/>
          </p:nvPr>
        </p:nvSpPr>
        <p:spPr/>
        <p:txBody>
          <a:bodyPr/>
          <a:lstStyle/>
          <a:p>
            <a:fld id="{F62912B7-67D0-4C7F-B2EE-F336CB0BE48F}" type="slidenum">
              <a:rPr lang="en-US" smtClean="0"/>
              <a:t>19</a:t>
            </a:fld>
            <a:endParaRPr lang="en-US" dirty="0"/>
          </a:p>
        </p:txBody>
      </p:sp>
      <p:sp>
        <p:nvSpPr>
          <p:cNvPr id="3" name="Content Placeholder 2"/>
          <p:cNvSpPr>
            <a:spLocks noGrp="1"/>
          </p:cNvSpPr>
          <p:nvPr>
            <p:ph idx="1"/>
          </p:nvPr>
        </p:nvSpPr>
        <p:spPr>
          <a:xfrm>
            <a:off x="3436869" y="877888"/>
            <a:ext cx="5518446" cy="3889380"/>
          </a:xfrm>
        </p:spPr>
        <p:txBody>
          <a:bodyPr>
            <a:normAutofit fontScale="92500"/>
          </a:bodyPr>
          <a:lstStyle/>
          <a:p>
            <a:pPr>
              <a:lnSpc>
                <a:spcPct val="110000"/>
              </a:lnSpc>
            </a:pPr>
            <a:r>
              <a:rPr lang="en-US" sz="2100" dirty="0"/>
              <a:t>Medigap is private health insurance that supplements Original Medicare</a:t>
            </a:r>
          </a:p>
          <a:p>
            <a:pPr marL="549261" lvl="2" indent="-285744">
              <a:lnSpc>
                <a:spcPct val="110000"/>
              </a:lnSpc>
              <a:buSzPct val="100000"/>
              <a:buFont typeface="Arial" panose="020B0604020202020204" pitchFamily="34" charset="0"/>
              <a:buChar char="•"/>
            </a:pPr>
            <a:r>
              <a:rPr lang="en-US" dirty="0"/>
              <a:t>You must have Part A and Part B</a:t>
            </a:r>
          </a:p>
          <a:p>
            <a:pPr marL="549261" lvl="2" indent="-285744">
              <a:lnSpc>
                <a:spcPct val="110000"/>
              </a:lnSpc>
              <a:buSzPct val="100000"/>
              <a:buFont typeface="Arial" panose="020B0604020202020204" pitchFamily="34" charset="0"/>
              <a:buChar char="•"/>
            </a:pPr>
            <a:r>
              <a:rPr lang="en-US" dirty="0"/>
              <a:t>Helps pay some health care costs that Original Medicare doesn’t cover </a:t>
            </a:r>
          </a:p>
          <a:p>
            <a:pPr marL="549261" lvl="2" indent="-285744">
              <a:lnSpc>
                <a:spcPct val="110000"/>
              </a:lnSpc>
              <a:buSzPct val="100000"/>
              <a:buFont typeface="Arial" panose="020B0604020202020204" pitchFamily="34" charset="0"/>
              <a:buChar char="•"/>
            </a:pPr>
            <a:r>
              <a:rPr lang="en-US" dirty="0"/>
              <a:t>Medicare will pay its share of the Medicare-approved amounts for covered health care costs</a:t>
            </a:r>
          </a:p>
          <a:p>
            <a:pPr marL="800080" lvl="3" indent="-222245">
              <a:lnSpc>
                <a:spcPct val="110000"/>
              </a:lnSpc>
              <a:buSzPct val="50000"/>
              <a:buFont typeface="Wingdings" panose="05000000000000000000" pitchFamily="2" charset="2"/>
              <a:buChar char="q"/>
            </a:pPr>
            <a:r>
              <a:rPr lang="en-US" sz="1600" dirty="0"/>
              <a:t>Then your Medigap policy pays its share</a:t>
            </a:r>
          </a:p>
          <a:p>
            <a:pPr marL="549261" lvl="2" indent="-285744">
              <a:lnSpc>
                <a:spcPct val="110000"/>
              </a:lnSpc>
              <a:buSzPct val="100000"/>
              <a:buFont typeface="Arial" panose="020B0604020202020204" pitchFamily="34" charset="0"/>
              <a:buChar char="•"/>
            </a:pPr>
            <a:r>
              <a:rPr lang="en-US" dirty="0"/>
              <a:t> </a:t>
            </a:r>
            <a:r>
              <a:rPr lang="en-US" b="1" dirty="0"/>
              <a:t>A Medigap policy covers one person</a:t>
            </a:r>
          </a:p>
          <a:p>
            <a:pPr marL="274306">
              <a:lnSpc>
                <a:spcPct val="110000"/>
              </a:lnSpc>
            </a:pPr>
            <a:r>
              <a:rPr lang="en-US" sz="2100" dirty="0"/>
              <a:t>You pay a monthly premium for the Medigap policy </a:t>
            </a:r>
          </a:p>
          <a:p>
            <a:pPr marL="274306">
              <a:lnSpc>
                <a:spcPct val="110000"/>
              </a:lnSpc>
            </a:pPr>
            <a:r>
              <a:rPr lang="en-US" sz="2100" dirty="0"/>
              <a:t>You pay your Medicare Part B premium</a:t>
            </a:r>
          </a:p>
        </p:txBody>
      </p:sp>
      <p:grpSp>
        <p:nvGrpSpPr>
          <p:cNvPr id="5" name="Group 4" descr="Graphic depicting how you can add Medigap to supplement Original Medicare." title="Medicare Supplement Insurance (Medigap) Policies"/>
          <p:cNvGrpSpPr/>
          <p:nvPr/>
        </p:nvGrpSpPr>
        <p:grpSpPr>
          <a:xfrm>
            <a:off x="196722" y="1225428"/>
            <a:ext cx="3224988" cy="3213346"/>
            <a:chOff x="53847" y="1215903"/>
            <a:chExt cx="3224988" cy="3213346"/>
          </a:xfrm>
        </p:grpSpPr>
        <p:pic>
          <p:nvPicPr>
            <p:cNvPr id="31" name="Picture 30" title="Part A Ico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0885" y="1215903"/>
              <a:ext cx="490440" cy="282725"/>
            </a:xfrm>
            <a:prstGeom prst="rect">
              <a:avLst/>
            </a:prstGeom>
          </p:spPr>
        </p:pic>
        <p:sp>
          <p:nvSpPr>
            <p:cNvPr id="34" name="TextBox 33"/>
            <p:cNvSpPr txBox="1"/>
            <p:nvPr/>
          </p:nvSpPr>
          <p:spPr>
            <a:xfrm>
              <a:off x="234532" y="1520802"/>
              <a:ext cx="1485471" cy="715965"/>
            </a:xfrm>
            <a:prstGeom prst="rect">
              <a:avLst/>
            </a:prstGeom>
            <a:noFill/>
          </p:spPr>
          <p:txBody>
            <a:bodyPr wrap="none" rtlCol="0">
              <a:spAutoFit/>
            </a:bodyPr>
            <a:lstStyle/>
            <a:p>
              <a:pPr algn="ctr"/>
              <a:r>
                <a:rPr lang="en-US" sz="1351" b="1" dirty="0">
                  <a:solidFill>
                    <a:schemeClr val="tx2"/>
                  </a:solidFill>
                </a:rPr>
                <a:t>Part A</a:t>
              </a:r>
            </a:p>
            <a:p>
              <a:pPr algn="ctr"/>
              <a:r>
                <a:rPr lang="en-US" sz="1351" dirty="0">
                  <a:solidFill>
                    <a:schemeClr val="tx2"/>
                  </a:solidFill>
                </a:rPr>
                <a:t>Hospital Insurance</a:t>
              </a:r>
            </a:p>
            <a:p>
              <a:pPr algn="ctr"/>
              <a:endParaRPr lang="en-US" sz="1351" dirty="0">
                <a:solidFill>
                  <a:schemeClr val="tx2"/>
                </a:solidFill>
              </a:endParaRPr>
            </a:p>
          </p:txBody>
        </p:sp>
        <p:sp>
          <p:nvSpPr>
            <p:cNvPr id="35" name="Plus 34" title="Plus sign"/>
            <p:cNvSpPr/>
            <p:nvPr/>
          </p:nvSpPr>
          <p:spPr>
            <a:xfrm>
              <a:off x="1531583" y="1321899"/>
              <a:ext cx="202619" cy="252627"/>
            </a:xfrm>
            <a:prstGeom prst="mathPlus">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p>
          </p:txBody>
        </p:sp>
        <p:pic>
          <p:nvPicPr>
            <p:cNvPr id="32" name="Picture 31" title="Part B icon"/>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139721" y="1223813"/>
              <a:ext cx="394775" cy="363037"/>
            </a:xfrm>
            <a:prstGeom prst="rect">
              <a:avLst/>
            </a:prstGeom>
          </p:spPr>
        </p:pic>
        <p:sp>
          <p:nvSpPr>
            <p:cNvPr id="36" name="TextBox 35"/>
            <p:cNvSpPr txBox="1"/>
            <p:nvPr/>
          </p:nvSpPr>
          <p:spPr>
            <a:xfrm>
              <a:off x="1602420" y="1520802"/>
              <a:ext cx="1470146" cy="508088"/>
            </a:xfrm>
            <a:prstGeom prst="rect">
              <a:avLst/>
            </a:prstGeom>
            <a:noFill/>
          </p:spPr>
          <p:txBody>
            <a:bodyPr wrap="none" rtlCol="0">
              <a:spAutoFit/>
            </a:bodyPr>
            <a:lstStyle/>
            <a:p>
              <a:pPr algn="ctr"/>
              <a:r>
                <a:rPr lang="en-US" sz="1351" b="1" dirty="0">
                  <a:solidFill>
                    <a:schemeClr val="tx2"/>
                  </a:solidFill>
                </a:rPr>
                <a:t>Part B</a:t>
              </a:r>
            </a:p>
            <a:p>
              <a:pPr algn="ctr"/>
              <a:r>
                <a:rPr lang="en-US" sz="1351" dirty="0">
                  <a:solidFill>
                    <a:schemeClr val="tx2"/>
                  </a:solidFill>
                </a:rPr>
                <a:t>Medical Insurance</a:t>
              </a:r>
            </a:p>
          </p:txBody>
        </p:sp>
        <p:sp>
          <p:nvSpPr>
            <p:cNvPr id="37" name="TextBox 36"/>
            <p:cNvSpPr txBox="1"/>
            <p:nvPr/>
          </p:nvSpPr>
          <p:spPr>
            <a:xfrm>
              <a:off x="295150" y="1997107"/>
              <a:ext cx="2691714" cy="300210"/>
            </a:xfrm>
            <a:prstGeom prst="rect">
              <a:avLst/>
            </a:prstGeom>
            <a:solidFill>
              <a:schemeClr val="accent1"/>
            </a:solidFill>
          </p:spPr>
          <p:txBody>
            <a:bodyPr wrap="square" rtlCol="0">
              <a:spAutoFit/>
            </a:bodyPr>
            <a:lstStyle/>
            <a:p>
              <a:pPr algn="ctr"/>
              <a:r>
                <a:rPr lang="en-US" sz="1351" b="1" dirty="0">
                  <a:solidFill>
                    <a:schemeClr val="bg1"/>
                  </a:solidFill>
                </a:rPr>
                <a:t>You can add:</a:t>
              </a:r>
            </a:p>
          </p:txBody>
        </p:sp>
        <p:pic>
          <p:nvPicPr>
            <p:cNvPr id="33" name="Picture 32" title="Grouping of Orginal Medicare"/>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44760" y="2392224"/>
              <a:ext cx="379730" cy="273648"/>
            </a:xfrm>
            <a:prstGeom prst="rect">
              <a:avLst/>
            </a:prstGeom>
          </p:spPr>
        </p:pic>
        <p:sp>
          <p:nvSpPr>
            <p:cNvPr id="38" name="TextBox 37"/>
            <p:cNvSpPr txBox="1"/>
            <p:nvPr/>
          </p:nvSpPr>
          <p:spPr>
            <a:xfrm>
              <a:off x="241583" y="2626038"/>
              <a:ext cx="2775568" cy="508088"/>
            </a:xfrm>
            <a:prstGeom prst="rect">
              <a:avLst/>
            </a:prstGeom>
            <a:noFill/>
          </p:spPr>
          <p:txBody>
            <a:bodyPr wrap="none" rtlCol="0">
              <a:spAutoFit/>
            </a:bodyPr>
            <a:lstStyle/>
            <a:p>
              <a:pPr algn="ctr"/>
              <a:r>
                <a:rPr lang="en-US" sz="1351" b="1" dirty="0">
                  <a:solidFill>
                    <a:schemeClr val="tx2"/>
                  </a:solidFill>
                </a:rPr>
                <a:t>Part D</a:t>
              </a:r>
            </a:p>
            <a:p>
              <a:pPr algn="ctr"/>
              <a:r>
                <a:rPr lang="en-US" sz="1351" dirty="0">
                  <a:solidFill>
                    <a:schemeClr val="tx2"/>
                  </a:solidFill>
                </a:rPr>
                <a:t>Medicare prescription drug coverage</a:t>
              </a:r>
            </a:p>
          </p:txBody>
        </p:sp>
        <p:sp>
          <p:nvSpPr>
            <p:cNvPr id="39" name="TextBox 38"/>
            <p:cNvSpPr txBox="1"/>
            <p:nvPr/>
          </p:nvSpPr>
          <p:spPr>
            <a:xfrm>
              <a:off x="288194" y="3131329"/>
              <a:ext cx="2691714" cy="369332"/>
            </a:xfrm>
            <a:prstGeom prst="rect">
              <a:avLst/>
            </a:prstGeom>
            <a:solidFill>
              <a:schemeClr val="accent1"/>
            </a:solidFill>
          </p:spPr>
          <p:txBody>
            <a:bodyPr wrap="square" rtlCol="0">
              <a:spAutoFit/>
            </a:bodyPr>
            <a:lstStyle/>
            <a:p>
              <a:pPr algn="ctr"/>
              <a:r>
                <a:rPr lang="en-US" sz="1800" b="1" dirty="0">
                  <a:solidFill>
                    <a:schemeClr val="bg1"/>
                  </a:solidFill>
                </a:rPr>
                <a:t>You can also add:</a:t>
              </a:r>
            </a:p>
          </p:txBody>
        </p:sp>
        <p:pic>
          <p:nvPicPr>
            <p:cNvPr id="40" name="Picture 39" title="Medigap icon"/>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464085" y="3523447"/>
              <a:ext cx="379479" cy="327475"/>
            </a:xfrm>
            <a:prstGeom prst="rect">
              <a:avLst/>
            </a:prstGeom>
          </p:spPr>
        </p:pic>
        <p:sp>
          <p:nvSpPr>
            <p:cNvPr id="41" name="TextBox 40"/>
            <p:cNvSpPr txBox="1"/>
            <p:nvPr/>
          </p:nvSpPr>
          <p:spPr>
            <a:xfrm>
              <a:off x="53850" y="3754032"/>
              <a:ext cx="3224985" cy="646331"/>
            </a:xfrm>
            <a:prstGeom prst="rect">
              <a:avLst/>
            </a:prstGeom>
            <a:noFill/>
          </p:spPr>
          <p:txBody>
            <a:bodyPr wrap="none" rtlCol="0">
              <a:spAutoFit/>
            </a:bodyPr>
            <a:lstStyle/>
            <a:p>
              <a:pPr algn="ctr"/>
              <a:r>
                <a:rPr lang="en-US" sz="1800" b="1" dirty="0">
                  <a:solidFill>
                    <a:schemeClr val="tx2"/>
                  </a:solidFill>
                </a:rPr>
                <a:t>Medigap</a:t>
              </a:r>
            </a:p>
            <a:p>
              <a:pPr algn="ctr"/>
              <a:r>
                <a:rPr lang="en-US" sz="1800" dirty="0">
                  <a:solidFill>
                    <a:schemeClr val="tx2"/>
                  </a:solidFill>
                </a:rPr>
                <a:t>Medicare Supplement Insurance</a:t>
              </a:r>
            </a:p>
          </p:txBody>
        </p:sp>
        <p:sp>
          <p:nvSpPr>
            <p:cNvPr id="43" name="Rounded Rectangle 42"/>
            <p:cNvSpPr/>
            <p:nvPr/>
          </p:nvSpPr>
          <p:spPr>
            <a:xfrm>
              <a:off x="53847" y="3128583"/>
              <a:ext cx="3224986" cy="1300666"/>
            </a:xfrm>
            <a:prstGeom prst="roundRect">
              <a:avLst/>
            </a:prstGeom>
            <a:noFill/>
            <a:ln w="98425">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p>
          </p:txBody>
        </p:sp>
      </p:grpSp>
    </p:spTree>
    <p:extLst>
      <p:ext uri="{BB962C8B-B14F-4D97-AF65-F5344CB8AC3E}">
        <p14:creationId xmlns:p14="http://schemas.microsoft.com/office/powerpoint/2010/main" val="6014602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9"/>
          <p:cNvSpPr>
            <a:spLocks noGrp="1"/>
          </p:cNvSpPr>
          <p:nvPr>
            <p:ph type="dt" sz="half" idx="10"/>
          </p:nvPr>
        </p:nvSpPr>
        <p:spPr>
          <a:xfrm>
            <a:off x="457200" y="4755360"/>
            <a:ext cx="895350" cy="273844"/>
          </a:xfrm>
        </p:spPr>
        <p:txBody>
          <a:bodyPr/>
          <a:lstStyle/>
          <a:p>
            <a:r>
              <a:rPr lang="en-US" dirty="0"/>
              <a:t>2018</a:t>
            </a:r>
          </a:p>
        </p:txBody>
      </p:sp>
      <p:sp>
        <p:nvSpPr>
          <p:cNvPr id="12" name="Slide Number Placeholder 11"/>
          <p:cNvSpPr>
            <a:spLocks noGrp="1"/>
          </p:cNvSpPr>
          <p:nvPr>
            <p:ph type="sldNum" sz="quarter" idx="12"/>
          </p:nvPr>
        </p:nvSpPr>
        <p:spPr/>
        <p:txBody>
          <a:bodyPr/>
          <a:lstStyle/>
          <a:p>
            <a:fld id="{7B3B7BDD-940E-F142-917B-04B867A4ECC6}" type="slidenum">
              <a:rPr lang="en-US" smtClean="0"/>
              <a:t>2</a:t>
            </a:fld>
            <a:endParaRPr lang="en-US" dirty="0"/>
          </a:p>
        </p:txBody>
      </p:sp>
      <p:sp>
        <p:nvSpPr>
          <p:cNvPr id="3" name="Content Placeholder 2"/>
          <p:cNvSpPr>
            <a:spLocks noGrp="1"/>
          </p:cNvSpPr>
          <p:nvPr>
            <p:ph idx="4294967295"/>
          </p:nvPr>
        </p:nvSpPr>
        <p:spPr>
          <a:xfrm>
            <a:off x="0" y="1230313"/>
            <a:ext cx="9144000" cy="3227387"/>
          </a:xfrm>
          <a:prstGeom prst="rect">
            <a:avLst/>
          </a:prstGeom>
          <a:solidFill>
            <a:schemeClr val="bg1">
              <a:alpha val="52000"/>
            </a:schemeClr>
          </a:solidFill>
        </p:spPr>
        <p:txBody>
          <a:bodyPr/>
          <a:lstStyle/>
          <a:p>
            <a:pPr marL="463539" lvl="1" indent="-238119">
              <a:lnSpc>
                <a:spcPct val="120000"/>
              </a:lnSpc>
              <a:spcBef>
                <a:spcPts val="600"/>
              </a:spcBef>
              <a:buFont typeface="Wingdings" panose="05000000000000000000" pitchFamily="2" charset="2"/>
              <a:buChar char="§"/>
            </a:pPr>
            <a:endParaRPr lang="en-US" b="1" dirty="0">
              <a:solidFill>
                <a:srgbClr val="002060"/>
              </a:solidFill>
            </a:endParaRPr>
          </a:p>
          <a:p>
            <a:pPr marL="463539" lvl="1" indent="-238119">
              <a:lnSpc>
                <a:spcPct val="120000"/>
              </a:lnSpc>
              <a:spcBef>
                <a:spcPts val="600"/>
              </a:spcBef>
              <a:buFont typeface="Wingdings" panose="05000000000000000000" pitchFamily="2" charset="2"/>
              <a:buChar char="§"/>
            </a:pPr>
            <a:r>
              <a:rPr lang="en-US" b="1" dirty="0">
                <a:solidFill>
                  <a:srgbClr val="002060"/>
                </a:solidFill>
              </a:rPr>
              <a:t>What is Medicare?</a:t>
            </a:r>
          </a:p>
          <a:p>
            <a:pPr marL="463539" lvl="1" indent="-238119">
              <a:lnSpc>
                <a:spcPct val="120000"/>
              </a:lnSpc>
              <a:spcBef>
                <a:spcPts val="600"/>
              </a:spcBef>
              <a:buFont typeface="Wingdings" panose="05000000000000000000" pitchFamily="2" charset="2"/>
              <a:buChar char="§"/>
            </a:pPr>
            <a:r>
              <a:rPr lang="en-US" b="1" dirty="0">
                <a:solidFill>
                  <a:srgbClr val="002060"/>
                </a:solidFill>
              </a:rPr>
              <a:t>What Agencies are Responsible for Medicare?</a:t>
            </a:r>
          </a:p>
          <a:p>
            <a:pPr marL="463539" lvl="1" indent="-238119">
              <a:lnSpc>
                <a:spcPct val="120000"/>
              </a:lnSpc>
              <a:spcBef>
                <a:spcPts val="600"/>
              </a:spcBef>
              <a:buFont typeface="Wingdings" panose="05000000000000000000" pitchFamily="2" charset="2"/>
              <a:buChar char="§"/>
            </a:pPr>
            <a:r>
              <a:rPr lang="en-US" b="1" dirty="0">
                <a:solidFill>
                  <a:srgbClr val="002060"/>
                </a:solidFill>
              </a:rPr>
              <a:t>What are the 4 Parts of Medicare? </a:t>
            </a:r>
          </a:p>
          <a:p>
            <a:pPr marL="631810" lvl="2" indent="-149222">
              <a:lnSpc>
                <a:spcPct val="120000"/>
              </a:lnSpc>
              <a:spcBef>
                <a:spcPts val="600"/>
              </a:spcBef>
            </a:pPr>
            <a:r>
              <a:rPr lang="en-US" b="1" dirty="0">
                <a:solidFill>
                  <a:srgbClr val="002060"/>
                </a:solidFill>
              </a:rPr>
              <a:t>What is the Coverage and Cost of Part A?</a:t>
            </a:r>
          </a:p>
          <a:p>
            <a:pPr marL="631810" lvl="2" indent="-149222">
              <a:lnSpc>
                <a:spcPct val="120000"/>
              </a:lnSpc>
              <a:spcBef>
                <a:spcPts val="600"/>
              </a:spcBef>
            </a:pPr>
            <a:r>
              <a:rPr lang="en-US" b="1" dirty="0">
                <a:solidFill>
                  <a:srgbClr val="002060"/>
                </a:solidFill>
              </a:rPr>
              <a:t>What is the Coverage and Cost of Part B?</a:t>
            </a:r>
          </a:p>
          <a:p>
            <a:pPr marL="463539" lvl="1" indent="-238119">
              <a:lnSpc>
                <a:spcPct val="120000"/>
              </a:lnSpc>
              <a:spcBef>
                <a:spcPts val="600"/>
              </a:spcBef>
              <a:buFont typeface="Wingdings" panose="05000000000000000000" pitchFamily="2" charset="2"/>
              <a:buChar char="§"/>
            </a:pPr>
            <a:r>
              <a:rPr lang="en-US" b="1" dirty="0">
                <a:solidFill>
                  <a:srgbClr val="002060"/>
                </a:solidFill>
              </a:rPr>
              <a:t>How and When Can You Enroll in Medicare?</a:t>
            </a:r>
          </a:p>
        </p:txBody>
      </p:sp>
      <p:sp>
        <p:nvSpPr>
          <p:cNvPr id="2" name="Title 1"/>
          <p:cNvSpPr>
            <a:spLocks noGrp="1"/>
          </p:cNvSpPr>
          <p:nvPr>
            <p:ph type="title" idx="4294967295"/>
          </p:nvPr>
        </p:nvSpPr>
        <p:spPr>
          <a:xfrm>
            <a:off x="0" y="279400"/>
            <a:ext cx="9144000" cy="742950"/>
          </a:xfrm>
          <a:prstGeom prst="rect">
            <a:avLst/>
          </a:prstGeom>
        </p:spPr>
        <p:txBody>
          <a:bodyPr/>
          <a:lstStyle/>
          <a:p>
            <a:r>
              <a:rPr lang="en-US" sz="3200" b="1" dirty="0"/>
              <a:t>Lesson </a:t>
            </a:r>
            <a:r>
              <a:rPr lang="en-US" sz="3200" dirty="0"/>
              <a:t>1: Subject Matters to be Discussed</a:t>
            </a:r>
            <a:endParaRPr lang="en-US" sz="3200" b="1" dirty="0"/>
          </a:p>
        </p:txBody>
      </p:sp>
    </p:spTree>
    <p:extLst>
      <p:ext uri="{BB962C8B-B14F-4D97-AF65-F5344CB8AC3E}">
        <p14:creationId xmlns:p14="http://schemas.microsoft.com/office/powerpoint/2010/main" val="36513590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title"/>
          </p:nvPr>
        </p:nvSpPr>
        <p:spPr/>
        <p:txBody>
          <a:bodyPr/>
          <a:lstStyle/>
          <a:p>
            <a:r>
              <a:rPr lang="en-US" dirty="0"/>
              <a:t>Medigap Plans Basic Benefits</a:t>
            </a:r>
          </a:p>
        </p:txBody>
      </p:sp>
      <p:sp>
        <p:nvSpPr>
          <p:cNvPr id="9" name="Date Placeholder 8"/>
          <p:cNvSpPr>
            <a:spLocks noGrp="1"/>
          </p:cNvSpPr>
          <p:nvPr>
            <p:ph type="dt" sz="half" idx="10"/>
          </p:nvPr>
        </p:nvSpPr>
        <p:spPr/>
        <p:txBody>
          <a:bodyPr/>
          <a:lstStyle/>
          <a:p>
            <a:r>
              <a:rPr lang="en-US" dirty="0"/>
              <a:t>2018</a:t>
            </a:r>
          </a:p>
        </p:txBody>
      </p:sp>
      <p:sp>
        <p:nvSpPr>
          <p:cNvPr id="11" name="Slide Number Placeholder 10"/>
          <p:cNvSpPr>
            <a:spLocks noGrp="1"/>
          </p:cNvSpPr>
          <p:nvPr>
            <p:ph type="sldNum" sz="quarter" idx="12"/>
          </p:nvPr>
        </p:nvSpPr>
        <p:spPr/>
        <p:txBody>
          <a:bodyPr/>
          <a:lstStyle/>
          <a:p>
            <a:fld id="{F62912B7-67D0-4C7F-B2EE-F336CB0BE48F}" type="slidenum">
              <a:rPr lang="en-US" smtClean="0"/>
              <a:t>20</a:t>
            </a:fld>
            <a:endParaRPr lang="en-US" dirty="0"/>
          </a:p>
        </p:txBody>
      </p:sp>
      <p:graphicFrame>
        <p:nvGraphicFramePr>
          <p:cNvPr id="3" name="Diagram 2" title="diagram listing the Medigap basic benefits"/>
          <p:cNvGraphicFramePr/>
          <p:nvPr>
            <p:extLst>
              <p:ext uri="{D42A27DB-BD31-4B8C-83A1-F6EECF244321}">
                <p14:modId xmlns:p14="http://schemas.microsoft.com/office/powerpoint/2010/main" val="4260628897"/>
              </p:ext>
            </p:extLst>
          </p:nvPr>
        </p:nvGraphicFramePr>
        <p:xfrm>
          <a:off x="1657351" y="763989"/>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4" name="Group 3" title="Medigap icon"/>
          <p:cNvGrpSpPr/>
          <p:nvPr/>
        </p:nvGrpSpPr>
        <p:grpSpPr>
          <a:xfrm>
            <a:off x="366484" y="2099365"/>
            <a:ext cx="1230229" cy="1551659"/>
            <a:chOff x="366483" y="2099364"/>
            <a:chExt cx="1230229" cy="1551659"/>
          </a:xfrm>
        </p:grpSpPr>
        <p:sp>
          <p:nvSpPr>
            <p:cNvPr id="8" name="TextBox 7" title="Text box stating Medigap"/>
            <p:cNvSpPr txBox="1"/>
            <p:nvPr/>
          </p:nvSpPr>
          <p:spPr>
            <a:xfrm>
              <a:off x="366483" y="2727180"/>
              <a:ext cx="1230229" cy="923843"/>
            </a:xfrm>
            <a:prstGeom prst="rect">
              <a:avLst/>
            </a:prstGeom>
            <a:noFill/>
          </p:spPr>
          <p:txBody>
            <a:bodyPr wrap="square" rtlCol="0">
              <a:spAutoFit/>
            </a:bodyPr>
            <a:lstStyle/>
            <a:p>
              <a:pPr algn="ctr"/>
              <a:r>
                <a:rPr lang="en-US" sz="1351" b="1" dirty="0">
                  <a:solidFill>
                    <a:schemeClr val="tx2"/>
                  </a:solidFill>
                </a:rPr>
                <a:t>Medigap</a:t>
              </a:r>
            </a:p>
            <a:p>
              <a:pPr algn="ctr"/>
              <a:r>
                <a:rPr lang="en-US" sz="1351" dirty="0">
                  <a:solidFill>
                    <a:schemeClr val="tx2"/>
                  </a:solidFill>
                </a:rPr>
                <a:t>Medicare Supplement Insurance</a:t>
              </a:r>
            </a:p>
          </p:txBody>
        </p:sp>
        <p:pic>
          <p:nvPicPr>
            <p:cNvPr id="12" name="Picture 11" title="image of briefcase with cross indicating Medigap policy"/>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60736" y="2099364"/>
              <a:ext cx="641725" cy="543835"/>
            </a:xfrm>
            <a:prstGeom prst="rect">
              <a:avLst/>
            </a:prstGeom>
          </p:spPr>
        </p:pic>
      </p:grpSp>
    </p:spTree>
    <p:custDataLst>
      <p:tags r:id="rId1"/>
    </p:custDataLst>
    <p:extLst>
      <p:ext uri="{BB962C8B-B14F-4D97-AF65-F5344CB8AC3E}">
        <p14:creationId xmlns:p14="http://schemas.microsoft.com/office/powerpoint/2010/main" val="20410058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title"/>
          </p:nvPr>
        </p:nvSpPr>
        <p:spPr/>
        <p:txBody>
          <a:bodyPr/>
          <a:lstStyle/>
          <a:p>
            <a:r>
              <a:rPr lang="en-US" dirty="0"/>
              <a:t>Medigap Plans</a:t>
            </a:r>
          </a:p>
        </p:txBody>
      </p:sp>
      <p:sp>
        <p:nvSpPr>
          <p:cNvPr id="9" name="Date Placeholder 8"/>
          <p:cNvSpPr>
            <a:spLocks noGrp="1"/>
          </p:cNvSpPr>
          <p:nvPr>
            <p:ph type="dt" sz="half" idx="10"/>
          </p:nvPr>
        </p:nvSpPr>
        <p:spPr/>
        <p:txBody>
          <a:bodyPr/>
          <a:lstStyle/>
          <a:p>
            <a:r>
              <a:rPr lang="en-US" dirty="0"/>
              <a:t>2018</a:t>
            </a:r>
          </a:p>
        </p:txBody>
      </p:sp>
      <p:sp>
        <p:nvSpPr>
          <p:cNvPr id="11" name="Slide Number Placeholder 10"/>
          <p:cNvSpPr>
            <a:spLocks noGrp="1"/>
          </p:cNvSpPr>
          <p:nvPr>
            <p:ph type="sldNum" sz="quarter" idx="12"/>
          </p:nvPr>
        </p:nvSpPr>
        <p:spPr/>
        <p:txBody>
          <a:bodyPr/>
          <a:lstStyle/>
          <a:p>
            <a:fld id="{F62912B7-67D0-4C7F-B2EE-F336CB0BE48F}" type="slidenum">
              <a:rPr lang="en-US" smtClean="0"/>
              <a:t>21</a:t>
            </a:fld>
            <a:endParaRPr lang="en-US" dirty="0"/>
          </a:p>
        </p:txBody>
      </p:sp>
      <p:sp>
        <p:nvSpPr>
          <p:cNvPr id="30726" name="Rectangle 8"/>
          <p:cNvSpPr>
            <a:spLocks noGrp="1" noChangeArrowheads="1"/>
          </p:cNvSpPr>
          <p:nvPr>
            <p:ph idx="4294967295"/>
          </p:nvPr>
        </p:nvSpPr>
        <p:spPr>
          <a:xfrm>
            <a:off x="2225675" y="781050"/>
            <a:ext cx="6918325" cy="3986213"/>
          </a:xfrm>
        </p:spPr>
        <p:txBody>
          <a:bodyPr>
            <a:noAutofit/>
          </a:bodyPr>
          <a:lstStyle/>
          <a:p>
            <a:pPr marL="228594" indent="-228594"/>
            <a:r>
              <a:rPr lang="en-US" dirty="0"/>
              <a:t>Standardized plans identified by a letter (except in MA, MN, WI (waiver states))</a:t>
            </a:r>
          </a:p>
          <a:p>
            <a:pPr marL="228594" indent="-228594"/>
            <a:r>
              <a:rPr lang="en-US" dirty="0"/>
              <a:t>Plans with the same letter must offer all the same benefits</a:t>
            </a:r>
          </a:p>
          <a:p>
            <a:pPr marL="228594" indent="-228594"/>
            <a:r>
              <a:rPr lang="en-US" dirty="0"/>
              <a:t>Companies don’t have to sell all plans</a:t>
            </a:r>
          </a:p>
          <a:p>
            <a:pPr marL="258352" lvl="1" indent="0">
              <a:buNone/>
            </a:pPr>
            <a:endParaRPr lang="en-US" sz="2400" dirty="0"/>
          </a:p>
          <a:p>
            <a:pPr marL="258352" lvl="1" indent="0">
              <a:buNone/>
            </a:pPr>
            <a:endParaRPr lang="en-US" sz="2400" dirty="0"/>
          </a:p>
          <a:p>
            <a:pPr lvl="1"/>
            <a:endParaRPr lang="en-US" sz="1051" dirty="0"/>
          </a:p>
          <a:p>
            <a:pPr marL="342883" indent="-342883"/>
            <a:r>
              <a:rPr lang="en-US" dirty="0"/>
              <a:t>For help, contact your local State Health Insurance Assistance Program or your State Department of Insurance</a:t>
            </a:r>
          </a:p>
        </p:txBody>
      </p:sp>
      <p:grpSp>
        <p:nvGrpSpPr>
          <p:cNvPr id="12" name="Group 11" title="Medigap icon"/>
          <p:cNvGrpSpPr/>
          <p:nvPr/>
        </p:nvGrpSpPr>
        <p:grpSpPr>
          <a:xfrm>
            <a:off x="366484" y="2099365"/>
            <a:ext cx="1230229" cy="1551659"/>
            <a:chOff x="366483" y="2099364"/>
            <a:chExt cx="1230229" cy="1551659"/>
          </a:xfrm>
        </p:grpSpPr>
        <p:sp>
          <p:nvSpPr>
            <p:cNvPr id="14" name="TextBox 13" title="Text box stating Medigap"/>
            <p:cNvSpPr txBox="1"/>
            <p:nvPr/>
          </p:nvSpPr>
          <p:spPr>
            <a:xfrm>
              <a:off x="366483" y="2727180"/>
              <a:ext cx="1230229" cy="923843"/>
            </a:xfrm>
            <a:prstGeom prst="rect">
              <a:avLst/>
            </a:prstGeom>
            <a:noFill/>
          </p:spPr>
          <p:txBody>
            <a:bodyPr wrap="square" rtlCol="0">
              <a:spAutoFit/>
            </a:bodyPr>
            <a:lstStyle/>
            <a:p>
              <a:pPr algn="ctr"/>
              <a:r>
                <a:rPr lang="en-US" sz="1351" b="1" dirty="0">
                  <a:solidFill>
                    <a:schemeClr val="tx2"/>
                  </a:solidFill>
                </a:rPr>
                <a:t>Medigap</a:t>
              </a:r>
            </a:p>
            <a:p>
              <a:pPr algn="ctr"/>
              <a:r>
                <a:rPr lang="en-US" sz="1351" dirty="0">
                  <a:solidFill>
                    <a:schemeClr val="tx2"/>
                  </a:solidFill>
                </a:rPr>
                <a:t>Medicare Supplement Insurance</a:t>
              </a:r>
            </a:p>
          </p:txBody>
        </p:sp>
        <p:pic>
          <p:nvPicPr>
            <p:cNvPr id="15" name="Picture 14" title="image of briefcase with cross indicating Medigap policy"/>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0736" y="2099364"/>
              <a:ext cx="641725" cy="543835"/>
            </a:xfrm>
            <a:prstGeom prst="rect">
              <a:avLst/>
            </a:prstGeom>
          </p:spPr>
        </p:pic>
      </p:grpSp>
      <p:graphicFrame>
        <p:nvGraphicFramePr>
          <p:cNvPr id="2" name="Table 1" title="Table showing availalbe and not longer availalbe medigap policies"/>
          <p:cNvGraphicFramePr>
            <a:graphicFrameLocks noGrp="1"/>
          </p:cNvGraphicFramePr>
          <p:nvPr>
            <p:extLst>
              <p:ext uri="{D42A27DB-BD31-4B8C-83A1-F6EECF244321}">
                <p14:modId xmlns:p14="http://schemas.microsoft.com/office/powerpoint/2010/main" val="1692902077"/>
              </p:ext>
            </p:extLst>
          </p:nvPr>
        </p:nvGraphicFramePr>
        <p:xfrm>
          <a:off x="1740666" y="2727181"/>
          <a:ext cx="6917559" cy="1097280"/>
        </p:xfrm>
        <a:graphic>
          <a:graphicData uri="http://schemas.openxmlformats.org/drawingml/2006/table">
            <a:tbl>
              <a:tblPr firstRow="1" bandRow="1">
                <a:tableStyleId>{5C22544A-7EE6-4342-B048-85BDC9FD1C3A}</a:tableStyleId>
              </a:tblPr>
              <a:tblGrid>
                <a:gridCol w="3359764">
                  <a:extLst>
                    <a:ext uri="{9D8B030D-6E8A-4147-A177-3AD203B41FA5}">
                      <a16:colId xmlns:a16="http://schemas.microsoft.com/office/drawing/2014/main" val="20000"/>
                    </a:ext>
                  </a:extLst>
                </a:gridCol>
                <a:gridCol w="3557795">
                  <a:extLst>
                    <a:ext uri="{9D8B030D-6E8A-4147-A177-3AD203B41FA5}">
                      <a16:colId xmlns:a16="http://schemas.microsoft.com/office/drawing/2014/main" val="20001"/>
                    </a:ext>
                  </a:extLst>
                </a:gridCol>
              </a:tblGrid>
              <a:tr h="701040">
                <a:tc>
                  <a:txBody>
                    <a:bodyPr/>
                    <a:lstStyle/>
                    <a:p>
                      <a:pPr algn="ctr"/>
                      <a:r>
                        <a:rPr lang="en-US" sz="2000" dirty="0"/>
                        <a:t>Plans Currently Sold</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2000" dirty="0"/>
                        <a:t>Plans that Exist, But Are</a:t>
                      </a:r>
                    </a:p>
                    <a:p>
                      <a:pPr algn="ctr"/>
                      <a:r>
                        <a:rPr lang="en-US" sz="2000" dirty="0"/>
                        <a:t>No Longer Sold</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396240">
                <a:tc>
                  <a:txBody>
                    <a:bodyPr/>
                    <a:lstStyle/>
                    <a:p>
                      <a:pPr marL="0" lvl="1" indent="0" algn="ctr"/>
                      <a:r>
                        <a:rPr lang="pt-BR" sz="2000" dirty="0">
                          <a:solidFill>
                            <a:schemeClr val="tx2">
                              <a:lumMod val="50000"/>
                            </a:schemeClr>
                          </a:solidFill>
                        </a:rPr>
                        <a:t>A, B, C, D, F, G, K, L, M, and N</a:t>
                      </a:r>
                      <a:endParaRPr lang="en-US" sz="2000" dirty="0">
                        <a:solidFill>
                          <a:schemeClr val="tx2">
                            <a:lumMod val="50000"/>
                          </a:schemeClr>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chemeClr val="tx2">
                              <a:lumMod val="50000"/>
                            </a:schemeClr>
                          </a:solidFill>
                        </a:rPr>
                        <a:t>E, H, I, and</a:t>
                      </a:r>
                      <a:r>
                        <a:rPr lang="en-US" sz="2000" baseline="0" dirty="0">
                          <a:solidFill>
                            <a:schemeClr val="tx2">
                              <a:lumMod val="50000"/>
                            </a:schemeClr>
                          </a:solidFill>
                        </a:rPr>
                        <a:t> J</a:t>
                      </a:r>
                      <a:endParaRPr lang="en-US" sz="2000" dirty="0">
                        <a:solidFill>
                          <a:schemeClr val="tx2">
                            <a:lumMod val="50000"/>
                          </a:schemeClr>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Tree>
    <p:custDataLst>
      <p:tags r:id="rId1"/>
    </p:custDataLst>
    <p:extLst>
      <p:ext uri="{BB962C8B-B14F-4D97-AF65-F5344CB8AC3E}">
        <p14:creationId xmlns:p14="http://schemas.microsoft.com/office/powerpoint/2010/main" val="32126824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normAutofit/>
          </a:bodyPr>
          <a:lstStyle/>
          <a:p>
            <a:r>
              <a:rPr lang="en-US" dirty="0"/>
              <a:t>When You Can Buy a Medigap Policy</a:t>
            </a:r>
            <a:endParaRPr lang="en-US" sz="3300" dirty="0"/>
          </a:p>
        </p:txBody>
      </p:sp>
      <p:sp>
        <p:nvSpPr>
          <p:cNvPr id="8" name="Date Placeholder 7"/>
          <p:cNvSpPr>
            <a:spLocks noGrp="1"/>
          </p:cNvSpPr>
          <p:nvPr>
            <p:ph type="dt" sz="half" idx="10"/>
          </p:nvPr>
        </p:nvSpPr>
        <p:spPr/>
        <p:txBody>
          <a:bodyPr/>
          <a:lstStyle/>
          <a:p>
            <a:r>
              <a:rPr lang="en-US" dirty="0"/>
              <a:t>2018</a:t>
            </a:r>
          </a:p>
        </p:txBody>
      </p:sp>
      <p:sp>
        <p:nvSpPr>
          <p:cNvPr id="10" name="Slide Number Placeholder 9"/>
          <p:cNvSpPr>
            <a:spLocks noGrp="1"/>
          </p:cNvSpPr>
          <p:nvPr>
            <p:ph type="sldNum" sz="quarter" idx="12"/>
          </p:nvPr>
        </p:nvSpPr>
        <p:spPr/>
        <p:txBody>
          <a:bodyPr/>
          <a:lstStyle/>
          <a:p>
            <a:fld id="{F62912B7-67D0-4C7F-B2EE-F336CB0BE48F}" type="slidenum">
              <a:rPr lang="en-US" smtClean="0"/>
              <a:t>22</a:t>
            </a:fld>
            <a:endParaRPr lang="en-US" dirty="0"/>
          </a:p>
        </p:txBody>
      </p:sp>
      <p:sp>
        <p:nvSpPr>
          <p:cNvPr id="37892" name="Rectangle 3"/>
          <p:cNvSpPr>
            <a:spLocks noGrp="1" noChangeArrowheads="1"/>
          </p:cNvSpPr>
          <p:nvPr>
            <p:ph idx="4294967295"/>
          </p:nvPr>
        </p:nvSpPr>
        <p:spPr>
          <a:xfrm>
            <a:off x="1993900" y="782638"/>
            <a:ext cx="7150100" cy="1401762"/>
          </a:xfrm>
        </p:spPr>
        <p:txBody>
          <a:bodyPr>
            <a:normAutofit fontScale="92500" lnSpcReduction="20000"/>
          </a:bodyPr>
          <a:lstStyle/>
          <a:p>
            <a:pPr marL="228594" indent="-228594">
              <a:defRPr/>
            </a:pPr>
            <a:r>
              <a:rPr lang="en-US" sz="2200" dirty="0">
                <a:solidFill>
                  <a:srgbClr val="000000"/>
                </a:solidFill>
              </a:rPr>
              <a:t>Your one 6-month Open Enrollment Period (OEP) begins when you’re 65 or older and enrolled in Part B (some states have more generous rules)</a:t>
            </a:r>
          </a:p>
          <a:p>
            <a:pPr marL="217875" indent="-217875">
              <a:defRPr/>
            </a:pPr>
            <a:r>
              <a:rPr lang="en-US" sz="2200" dirty="0">
                <a:solidFill>
                  <a:srgbClr val="000000"/>
                </a:solidFill>
              </a:rPr>
              <a:t>May buy a Medigap policy any time an insurance company will sell you one</a:t>
            </a:r>
          </a:p>
          <a:p>
            <a:pPr marL="300023">
              <a:defRPr/>
            </a:pPr>
            <a:endParaRPr lang="en-US" sz="1800" dirty="0">
              <a:solidFill>
                <a:srgbClr val="000000"/>
              </a:solidFill>
            </a:endParaRPr>
          </a:p>
        </p:txBody>
      </p:sp>
      <p:grpSp>
        <p:nvGrpSpPr>
          <p:cNvPr id="12" name="Group 11" title="Medigap icon"/>
          <p:cNvGrpSpPr/>
          <p:nvPr/>
        </p:nvGrpSpPr>
        <p:grpSpPr>
          <a:xfrm>
            <a:off x="366484" y="2099365"/>
            <a:ext cx="1230229" cy="1551659"/>
            <a:chOff x="366483" y="2099364"/>
            <a:chExt cx="1230229" cy="1551659"/>
          </a:xfrm>
        </p:grpSpPr>
        <p:sp>
          <p:nvSpPr>
            <p:cNvPr id="13" name="TextBox 12" title="Text box stating Medigap"/>
            <p:cNvSpPr txBox="1"/>
            <p:nvPr/>
          </p:nvSpPr>
          <p:spPr>
            <a:xfrm>
              <a:off x="366483" y="2727180"/>
              <a:ext cx="1230229" cy="923843"/>
            </a:xfrm>
            <a:prstGeom prst="rect">
              <a:avLst/>
            </a:prstGeom>
            <a:noFill/>
          </p:spPr>
          <p:txBody>
            <a:bodyPr wrap="square" rtlCol="0">
              <a:spAutoFit/>
            </a:bodyPr>
            <a:lstStyle/>
            <a:p>
              <a:pPr algn="ctr"/>
              <a:r>
                <a:rPr lang="en-US" sz="1351" b="1" dirty="0">
                  <a:solidFill>
                    <a:schemeClr val="tx2"/>
                  </a:solidFill>
                </a:rPr>
                <a:t>Medigap</a:t>
              </a:r>
            </a:p>
            <a:p>
              <a:pPr algn="ctr"/>
              <a:r>
                <a:rPr lang="en-US" sz="1351" dirty="0">
                  <a:solidFill>
                    <a:schemeClr val="tx2"/>
                  </a:solidFill>
                </a:rPr>
                <a:t>Medicare Supplement Insurance</a:t>
              </a:r>
            </a:p>
          </p:txBody>
        </p:sp>
        <p:pic>
          <p:nvPicPr>
            <p:cNvPr id="14" name="Picture 13" title="image of briefcase with cross indicating Medigap policy"/>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0736" y="2099364"/>
              <a:ext cx="641725" cy="543835"/>
            </a:xfrm>
            <a:prstGeom prst="rect">
              <a:avLst/>
            </a:prstGeom>
          </p:spPr>
        </p:pic>
      </p:grpSp>
      <p:graphicFrame>
        <p:nvGraphicFramePr>
          <p:cNvPr id="2" name="Table 1" title="table showing value in enrolling in Medigap during Medigap OEP"/>
          <p:cNvGraphicFramePr>
            <a:graphicFrameLocks noGrp="1"/>
          </p:cNvGraphicFramePr>
          <p:nvPr>
            <p:extLst>
              <p:ext uri="{D42A27DB-BD31-4B8C-83A1-F6EECF244321}">
                <p14:modId xmlns:p14="http://schemas.microsoft.com/office/powerpoint/2010/main" val="3053772915"/>
              </p:ext>
            </p:extLst>
          </p:nvPr>
        </p:nvGraphicFramePr>
        <p:xfrm>
          <a:off x="1657351" y="2112065"/>
          <a:ext cx="7162800" cy="2697480"/>
        </p:xfrm>
        <a:graphic>
          <a:graphicData uri="http://schemas.openxmlformats.org/drawingml/2006/table">
            <a:tbl>
              <a:tblPr firstRow="1" bandRow="1">
                <a:tableStyleId>{5C22544A-7EE6-4342-B048-85BDC9FD1C3A}</a:tableStyleId>
              </a:tblPr>
              <a:tblGrid>
                <a:gridCol w="3581400">
                  <a:extLst>
                    <a:ext uri="{9D8B030D-6E8A-4147-A177-3AD203B41FA5}">
                      <a16:colId xmlns:a16="http://schemas.microsoft.com/office/drawing/2014/main" val="20000"/>
                    </a:ext>
                  </a:extLst>
                </a:gridCol>
                <a:gridCol w="3581400">
                  <a:extLst>
                    <a:ext uri="{9D8B030D-6E8A-4147-A177-3AD203B41FA5}">
                      <a16:colId xmlns:a16="http://schemas.microsoft.com/office/drawing/2014/main" val="20001"/>
                    </a:ext>
                  </a:extLst>
                </a:gridCol>
              </a:tblGrid>
              <a:tr h="384318">
                <a:tc>
                  <a:txBody>
                    <a:bodyPr/>
                    <a:lstStyle/>
                    <a:p>
                      <a:pPr algn="ctr"/>
                      <a:r>
                        <a:rPr lang="en-US" sz="2000" baseline="0" dirty="0"/>
                        <a:t>During Your Medigap OEP</a:t>
                      </a:r>
                      <a:endParaRPr lang="en-US" sz="2000" dirty="0"/>
                    </a:p>
                  </a:txBody>
                  <a:tcPr>
                    <a:solidFill>
                      <a:schemeClr val="tx2"/>
                    </a:solidFill>
                  </a:tcPr>
                </a:tc>
                <a:tc>
                  <a:txBody>
                    <a:bodyPr/>
                    <a:lstStyle/>
                    <a:p>
                      <a:pPr algn="ctr"/>
                      <a:r>
                        <a:rPr lang="en-US" sz="2000" dirty="0"/>
                        <a:t>NOT During Your Medigap OEP</a:t>
                      </a:r>
                    </a:p>
                  </a:txBody>
                  <a:tcPr>
                    <a:solidFill>
                      <a:schemeClr val="tx2"/>
                    </a:solidFill>
                  </a:tcPr>
                </a:tc>
                <a:extLst>
                  <a:ext uri="{0D108BD9-81ED-4DB2-BD59-A6C34878D82A}">
                    <a16:rowId xmlns:a16="http://schemas.microsoft.com/office/drawing/2014/main" val="10000"/>
                  </a:ext>
                </a:extLst>
              </a:tr>
              <a:tr h="650384">
                <a:tc>
                  <a:txBody>
                    <a:bodyPr/>
                    <a:lstStyle/>
                    <a:p>
                      <a:r>
                        <a:rPr lang="en-US" sz="1900" dirty="0"/>
                        <a:t>Best Time Buy</a:t>
                      </a:r>
                    </a:p>
                  </a:txBody>
                  <a:tcPr/>
                </a:tc>
                <a:tc>
                  <a:txBody>
                    <a:bodyPr/>
                    <a:lstStyle/>
                    <a:p>
                      <a:r>
                        <a:rPr lang="en-US" sz="1900" dirty="0"/>
                        <a:t>May Have Preexisting</a:t>
                      </a:r>
                      <a:r>
                        <a:rPr lang="en-US" sz="1900" baseline="0" dirty="0"/>
                        <a:t> Condition Waiting Period</a:t>
                      </a:r>
                      <a:endParaRPr lang="en-US" sz="1900" dirty="0"/>
                    </a:p>
                  </a:txBody>
                  <a:tcPr/>
                </a:tc>
                <a:extLst>
                  <a:ext uri="{0D108BD9-81ED-4DB2-BD59-A6C34878D82A}">
                    <a16:rowId xmlns:a16="http://schemas.microsoft.com/office/drawing/2014/main" val="10001"/>
                  </a:ext>
                </a:extLst>
              </a:tr>
              <a:tr h="369536">
                <a:tc>
                  <a:txBody>
                    <a:bodyPr/>
                    <a:lstStyle/>
                    <a:p>
                      <a:r>
                        <a:rPr lang="en-US" sz="1900" dirty="0"/>
                        <a:t>Guaranteed Issue Period</a:t>
                      </a:r>
                    </a:p>
                  </a:txBody>
                  <a:tcPr/>
                </a:tc>
                <a:tc>
                  <a:txBody>
                    <a:bodyPr/>
                    <a:lstStyle/>
                    <a:p>
                      <a:r>
                        <a:rPr lang="en-US" sz="1900" dirty="0"/>
                        <a:t>May Cost More</a:t>
                      </a:r>
                    </a:p>
                  </a:txBody>
                  <a:tcPr/>
                </a:tc>
                <a:extLst>
                  <a:ext uri="{0D108BD9-81ED-4DB2-BD59-A6C34878D82A}">
                    <a16:rowId xmlns:a16="http://schemas.microsoft.com/office/drawing/2014/main" val="10002"/>
                  </a:ext>
                </a:extLst>
              </a:tr>
              <a:tr h="1212080">
                <a:tc>
                  <a:txBody>
                    <a:bodyPr/>
                    <a:lstStyle/>
                    <a:p>
                      <a:r>
                        <a:rPr lang="en-US" sz="1900" dirty="0"/>
                        <a:t>Companies Must Sell To</a:t>
                      </a:r>
                      <a:r>
                        <a:rPr lang="en-US" sz="1900" baseline="0" dirty="0"/>
                        <a:t> You any Policy They Sell for the Same Price Even if You Have a Pre-Existing Condition</a:t>
                      </a:r>
                      <a:endParaRPr lang="en-US" sz="1900" dirty="0"/>
                    </a:p>
                  </a:txBody>
                  <a:tcPr/>
                </a:tc>
                <a:tc>
                  <a:txBody>
                    <a:bodyPr/>
                    <a:lstStyle/>
                    <a:p>
                      <a:r>
                        <a:rPr lang="en-US" sz="1900" dirty="0"/>
                        <a:t>Companies Can Deny</a:t>
                      </a:r>
                      <a:r>
                        <a:rPr lang="en-US" sz="1900" baseline="0" dirty="0"/>
                        <a:t> Coverage</a:t>
                      </a:r>
                      <a:endParaRPr lang="en-US" sz="1900" dirty="0"/>
                    </a:p>
                  </a:txBody>
                  <a:tcPr/>
                </a:tc>
                <a:extLst>
                  <a:ext uri="{0D108BD9-81ED-4DB2-BD59-A6C34878D82A}">
                    <a16:rowId xmlns:a16="http://schemas.microsoft.com/office/drawing/2014/main" val="10003"/>
                  </a:ext>
                </a:extLst>
              </a:tr>
            </a:tbl>
          </a:graphicData>
        </a:graphic>
      </p:graphicFrame>
    </p:spTree>
    <p:custDataLst>
      <p:tags r:id="rId1"/>
    </p:custDataLst>
    <p:extLst>
      <p:ext uri="{BB962C8B-B14F-4D97-AF65-F5344CB8AC3E}">
        <p14:creationId xmlns:p14="http://schemas.microsoft.com/office/powerpoint/2010/main" val="27045349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r>
              <a:rPr lang="en-US" dirty="0"/>
              <a:t>Medicare Drug Plan Costs—What You Pay In 2021</a:t>
            </a:r>
          </a:p>
        </p:txBody>
      </p:sp>
      <p:sp>
        <p:nvSpPr>
          <p:cNvPr id="12" name="Date Placeholder 11"/>
          <p:cNvSpPr>
            <a:spLocks noGrp="1"/>
          </p:cNvSpPr>
          <p:nvPr>
            <p:ph type="dt" sz="half" idx="10"/>
          </p:nvPr>
        </p:nvSpPr>
        <p:spPr/>
        <p:txBody>
          <a:bodyPr/>
          <a:lstStyle/>
          <a:p>
            <a:r>
              <a:rPr lang="en-US" dirty="0">
                <a:solidFill>
                  <a:prstClr val="black">
                    <a:tint val="75000"/>
                  </a:prstClr>
                </a:solidFill>
              </a:rPr>
              <a:t>2018</a:t>
            </a:r>
          </a:p>
        </p:txBody>
      </p:sp>
      <p:sp>
        <p:nvSpPr>
          <p:cNvPr id="14" name="Slide Number Placeholder 13"/>
          <p:cNvSpPr>
            <a:spLocks noGrp="1"/>
          </p:cNvSpPr>
          <p:nvPr>
            <p:ph type="sldNum" sz="quarter" idx="12"/>
          </p:nvPr>
        </p:nvSpPr>
        <p:spPr/>
        <p:txBody>
          <a:bodyPr/>
          <a:lstStyle/>
          <a:p>
            <a:fld id="{F62912B7-67D0-4C7F-B2EE-F336CB0BE48F}" type="slidenum">
              <a:rPr lang="en-US" smtClean="0"/>
              <a:t>23</a:t>
            </a:fld>
            <a:endParaRPr lang="en-US" dirty="0"/>
          </a:p>
        </p:txBody>
      </p:sp>
      <p:sp>
        <p:nvSpPr>
          <p:cNvPr id="79876" name="Rectangle 3"/>
          <p:cNvSpPr>
            <a:spLocks noGrp="1" noChangeArrowheads="1"/>
          </p:cNvSpPr>
          <p:nvPr>
            <p:ph idx="4294967295"/>
          </p:nvPr>
        </p:nvSpPr>
        <p:spPr>
          <a:xfrm>
            <a:off x="2370138" y="1028700"/>
            <a:ext cx="6773862" cy="3738567"/>
          </a:xfrm>
        </p:spPr>
        <p:txBody>
          <a:bodyPr>
            <a:normAutofit fontScale="92500" lnSpcReduction="10000"/>
          </a:bodyPr>
          <a:lstStyle/>
          <a:p>
            <a:pPr marL="361946" indent="-342891"/>
            <a:r>
              <a:rPr lang="en-US" b="1" dirty="0"/>
              <a:t>Yearly deductible </a:t>
            </a:r>
            <a:r>
              <a:rPr lang="en-US" dirty="0"/>
              <a:t>(if applicable)</a:t>
            </a:r>
          </a:p>
          <a:p>
            <a:pPr marL="361946" indent="-342891"/>
            <a:r>
              <a:rPr lang="en-US" b="1" dirty="0"/>
              <a:t>Copayments or coinsurance</a:t>
            </a:r>
          </a:p>
          <a:p>
            <a:pPr marL="663558" lvl="2" indent="-285744">
              <a:buSzPct val="100000"/>
              <a:buFont typeface="Arial" panose="020B0604020202020204" pitchFamily="34" charset="0"/>
              <a:buChar char="•"/>
            </a:pPr>
            <a:r>
              <a:rPr lang="en-US" sz="1900" dirty="0"/>
              <a:t>Varies by plan, pharmacy, which drugs you are prescribed</a:t>
            </a:r>
          </a:p>
          <a:p>
            <a:pPr marL="663558" lvl="2" indent="-285744">
              <a:buSzPct val="100000"/>
              <a:buFont typeface="Arial" panose="020B0604020202020204" pitchFamily="34" charset="0"/>
              <a:buChar char="•"/>
            </a:pPr>
            <a:r>
              <a:rPr lang="en-US" sz="1900" dirty="0"/>
              <a:t>Pay regular copayment or coinsurance until you and your drug plan have spent a certain amount of money for covered drugs (4,130) and you reach the </a:t>
            </a:r>
            <a:r>
              <a:rPr lang="en-US" sz="1900" b="1" dirty="0"/>
              <a:t>Coverage Gap</a:t>
            </a:r>
          </a:p>
          <a:p>
            <a:pPr marL="881041" lvl="3" indent="-195258">
              <a:buSzPct val="50000"/>
              <a:buFont typeface="Wingdings" panose="05000000000000000000" pitchFamily="2" charset="2"/>
              <a:buChar char="q"/>
            </a:pPr>
            <a:r>
              <a:rPr lang="en-US" sz="1600" dirty="0"/>
              <a:t>You pay 25% for covered brand-name drugs in the coverage gap </a:t>
            </a:r>
          </a:p>
          <a:p>
            <a:pPr marL="881041" lvl="3" indent="-195258">
              <a:buSzPct val="50000"/>
              <a:buFont typeface="Wingdings" panose="05000000000000000000" pitchFamily="2" charset="2"/>
              <a:buChar char="q"/>
            </a:pPr>
            <a:r>
              <a:rPr lang="en-US" sz="1600" dirty="0"/>
              <a:t>You pay 25% for covered generic drugs in the coverage gap </a:t>
            </a:r>
          </a:p>
          <a:p>
            <a:pPr marL="663558" lvl="2" indent="-285744">
              <a:buSzPct val="100000"/>
              <a:buFont typeface="Arial" panose="020B0604020202020204" pitchFamily="34" charset="0"/>
              <a:buChar char="•"/>
            </a:pPr>
            <a:r>
              <a:rPr lang="en-US" sz="1900" dirty="0"/>
              <a:t>Very little after spending $6,550 out-of-pocket (out of the Coverage Gap)</a:t>
            </a:r>
          </a:p>
          <a:p>
            <a:pPr marL="361946" indent="-342891"/>
            <a:r>
              <a:rPr lang="en-US" b="1" dirty="0"/>
              <a:t>Monthly plan premium </a:t>
            </a:r>
          </a:p>
          <a:p>
            <a:pPr marL="634984" lvl="1" indent="-228594"/>
            <a:r>
              <a:rPr lang="en-US" dirty="0"/>
              <a:t>The Income Adjustment Monthly Amount (IRMAA) applies (see next slide)</a:t>
            </a:r>
          </a:p>
        </p:txBody>
      </p:sp>
      <p:grpSp>
        <p:nvGrpSpPr>
          <p:cNvPr id="9" name="Group 8" title="art"/>
          <p:cNvGrpSpPr/>
          <p:nvPr/>
        </p:nvGrpSpPr>
        <p:grpSpPr>
          <a:xfrm>
            <a:off x="452135" y="2036172"/>
            <a:ext cx="1466303" cy="1723626"/>
            <a:chOff x="7108787" y="2022298"/>
            <a:chExt cx="1909569" cy="1749774"/>
          </a:xfrm>
        </p:grpSpPr>
        <p:pic>
          <p:nvPicPr>
            <p:cNvPr id="10" name="Picture 9" title="Part D icon"/>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14053" y="2022298"/>
              <a:ext cx="669230" cy="462663"/>
            </a:xfrm>
            <a:prstGeom prst="rect">
              <a:avLst/>
            </a:prstGeom>
          </p:spPr>
        </p:pic>
        <p:sp>
          <p:nvSpPr>
            <p:cNvPr id="11" name="TextBox 10" title="Part D Icon"/>
            <p:cNvSpPr txBox="1"/>
            <p:nvPr/>
          </p:nvSpPr>
          <p:spPr>
            <a:xfrm>
              <a:off x="7108787" y="2678512"/>
              <a:ext cx="1909569" cy="1093560"/>
            </a:xfrm>
            <a:prstGeom prst="rect">
              <a:avLst/>
            </a:prstGeom>
            <a:noFill/>
          </p:spPr>
          <p:txBody>
            <a:bodyPr wrap="square" rtlCol="0">
              <a:spAutoFit/>
            </a:bodyPr>
            <a:lstStyle/>
            <a:p>
              <a:pPr algn="ctr"/>
              <a:r>
                <a:rPr lang="en-US" sz="1600" b="1" dirty="0">
                  <a:solidFill>
                    <a:schemeClr val="tx2"/>
                  </a:solidFill>
                </a:rPr>
                <a:t>Part D</a:t>
              </a:r>
            </a:p>
            <a:p>
              <a:pPr algn="ctr"/>
              <a:r>
                <a:rPr lang="en-US" sz="1600" dirty="0">
                  <a:solidFill>
                    <a:schemeClr val="tx2"/>
                  </a:solidFill>
                </a:rPr>
                <a:t>Medicare prescription drug coverage</a:t>
              </a:r>
            </a:p>
          </p:txBody>
        </p:sp>
      </p:grpSp>
    </p:spTree>
    <p:custDataLst>
      <p:tags r:id="rId1"/>
    </p:custDataLst>
    <p:extLst>
      <p:ext uri="{BB962C8B-B14F-4D97-AF65-F5344CB8AC3E}">
        <p14:creationId xmlns:p14="http://schemas.microsoft.com/office/powerpoint/2010/main" val="7976962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 D Cost Considerations </a:t>
            </a:r>
          </a:p>
        </p:txBody>
      </p:sp>
      <p:sp>
        <p:nvSpPr>
          <p:cNvPr id="14" name="Date Placeholder 13"/>
          <p:cNvSpPr>
            <a:spLocks noGrp="1"/>
          </p:cNvSpPr>
          <p:nvPr>
            <p:ph type="dt" sz="half" idx="10"/>
          </p:nvPr>
        </p:nvSpPr>
        <p:spPr/>
        <p:txBody>
          <a:bodyPr/>
          <a:lstStyle/>
          <a:p>
            <a:r>
              <a:rPr lang="en-US" dirty="0"/>
              <a:t>2018</a:t>
            </a:r>
          </a:p>
        </p:txBody>
      </p:sp>
      <p:sp>
        <p:nvSpPr>
          <p:cNvPr id="16" name="Slide Number Placeholder 15"/>
          <p:cNvSpPr>
            <a:spLocks noGrp="1"/>
          </p:cNvSpPr>
          <p:nvPr>
            <p:ph type="sldNum" sz="quarter" idx="12"/>
          </p:nvPr>
        </p:nvSpPr>
        <p:spPr/>
        <p:txBody>
          <a:bodyPr/>
          <a:lstStyle/>
          <a:p>
            <a:fld id="{F62912B7-67D0-4C7F-B2EE-F336CB0BE48F}" type="slidenum">
              <a:rPr lang="en-US" smtClean="0"/>
              <a:t>24</a:t>
            </a:fld>
            <a:endParaRPr lang="en-US" dirty="0"/>
          </a:p>
        </p:txBody>
      </p:sp>
      <p:sp>
        <p:nvSpPr>
          <p:cNvPr id="3" name="Content Placeholder 2"/>
          <p:cNvSpPr>
            <a:spLocks noGrp="1"/>
          </p:cNvSpPr>
          <p:nvPr>
            <p:ph idx="4294967295"/>
          </p:nvPr>
        </p:nvSpPr>
        <p:spPr>
          <a:xfrm>
            <a:off x="2068513" y="857250"/>
            <a:ext cx="7075487" cy="3738563"/>
          </a:xfrm>
        </p:spPr>
        <p:txBody>
          <a:bodyPr>
            <a:normAutofit/>
          </a:bodyPr>
          <a:lstStyle/>
          <a:p>
            <a:pPr>
              <a:spcBef>
                <a:spcPts val="600"/>
              </a:spcBef>
            </a:pPr>
            <a:r>
              <a:rPr lang="en-US" dirty="0"/>
              <a:t>Plans have formularies (lists of covered drugs)</a:t>
            </a:r>
          </a:p>
          <a:p>
            <a:pPr lvl="1">
              <a:spcBef>
                <a:spcPts val="600"/>
              </a:spcBef>
            </a:pPr>
            <a:r>
              <a:rPr lang="en-US" dirty="0"/>
              <a:t>Must include range of drugs in each category</a:t>
            </a:r>
          </a:p>
          <a:p>
            <a:pPr lvl="1">
              <a:spcBef>
                <a:spcPts val="600"/>
              </a:spcBef>
            </a:pPr>
            <a:r>
              <a:rPr lang="en-US" dirty="0"/>
              <a:t>Include generic and brand-name drugs</a:t>
            </a:r>
          </a:p>
          <a:p>
            <a:pPr>
              <a:spcBef>
                <a:spcPts val="600"/>
              </a:spcBef>
            </a:pPr>
            <a:r>
              <a:rPr lang="en-US" dirty="0"/>
              <a:t>You can choose a plan and join</a:t>
            </a:r>
          </a:p>
          <a:p>
            <a:pPr lvl="1">
              <a:spcBef>
                <a:spcPts val="600"/>
              </a:spcBef>
            </a:pPr>
            <a:r>
              <a:rPr lang="en-US" dirty="0"/>
              <a:t>May pay a lifetime penalty if you join later and didn’t have creditable coverage (no more than a 63-day gap)</a:t>
            </a:r>
          </a:p>
          <a:p>
            <a:pPr>
              <a:spcBef>
                <a:spcPts val="600"/>
              </a:spcBef>
            </a:pPr>
            <a:r>
              <a:rPr lang="en-US" dirty="0"/>
              <a:t>Costs vary by plan</a:t>
            </a:r>
          </a:p>
          <a:p>
            <a:pPr>
              <a:spcBef>
                <a:spcPts val="600"/>
              </a:spcBef>
            </a:pPr>
            <a:r>
              <a:rPr lang="en-US" dirty="0"/>
              <a:t>There’s Extra Help to pay Part D costs if you have limited income and resources</a:t>
            </a:r>
          </a:p>
          <a:p>
            <a:endParaRPr lang="en-US" dirty="0"/>
          </a:p>
        </p:txBody>
      </p:sp>
      <p:grpSp>
        <p:nvGrpSpPr>
          <p:cNvPr id="9" name="Group 8" title="art"/>
          <p:cNvGrpSpPr/>
          <p:nvPr/>
        </p:nvGrpSpPr>
        <p:grpSpPr>
          <a:xfrm>
            <a:off x="452135" y="2036172"/>
            <a:ext cx="1466303" cy="1723626"/>
            <a:chOff x="7108787" y="2022298"/>
            <a:chExt cx="1909569" cy="1749774"/>
          </a:xfrm>
        </p:grpSpPr>
        <p:pic>
          <p:nvPicPr>
            <p:cNvPr id="10" name="Picture 9" title="Part D ico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14053" y="2022298"/>
              <a:ext cx="669230" cy="462663"/>
            </a:xfrm>
            <a:prstGeom prst="rect">
              <a:avLst/>
            </a:prstGeom>
          </p:spPr>
        </p:pic>
        <p:sp>
          <p:nvSpPr>
            <p:cNvPr id="11" name="TextBox 10" title="Part D Icon"/>
            <p:cNvSpPr txBox="1"/>
            <p:nvPr/>
          </p:nvSpPr>
          <p:spPr>
            <a:xfrm>
              <a:off x="7108787" y="2678512"/>
              <a:ext cx="1909569" cy="1093560"/>
            </a:xfrm>
            <a:prstGeom prst="rect">
              <a:avLst/>
            </a:prstGeom>
            <a:noFill/>
          </p:spPr>
          <p:txBody>
            <a:bodyPr wrap="square" rtlCol="0">
              <a:spAutoFit/>
            </a:bodyPr>
            <a:lstStyle/>
            <a:p>
              <a:pPr algn="ctr"/>
              <a:r>
                <a:rPr lang="en-US" sz="1600" b="1" dirty="0">
                  <a:solidFill>
                    <a:schemeClr val="tx2"/>
                  </a:solidFill>
                </a:rPr>
                <a:t>Part D</a:t>
              </a:r>
            </a:p>
            <a:p>
              <a:pPr algn="ctr"/>
              <a:r>
                <a:rPr lang="en-US" sz="1600" dirty="0">
                  <a:solidFill>
                    <a:schemeClr val="tx2"/>
                  </a:solidFill>
                </a:rPr>
                <a:t>Medicare prescription drug coverage</a:t>
              </a:r>
            </a:p>
          </p:txBody>
        </p:sp>
      </p:grpSp>
    </p:spTree>
    <p:extLst>
      <p:ext uri="{BB962C8B-B14F-4D97-AF65-F5344CB8AC3E}">
        <p14:creationId xmlns:p14="http://schemas.microsoft.com/office/powerpoint/2010/main" val="18001072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r>
              <a:rPr lang="en-US" dirty="0"/>
              <a:t>Part D Late Enrollment Penalty</a:t>
            </a:r>
          </a:p>
        </p:txBody>
      </p:sp>
      <p:sp>
        <p:nvSpPr>
          <p:cNvPr id="78852" name="Rectangle 3"/>
          <p:cNvSpPr>
            <a:spLocks noGrp="1" noChangeArrowheads="1"/>
          </p:cNvSpPr>
          <p:nvPr>
            <p:ph idx="1"/>
          </p:nvPr>
        </p:nvSpPr>
        <p:spPr>
          <a:xfrm>
            <a:off x="1795749" y="878310"/>
            <a:ext cx="6719601" cy="3888955"/>
          </a:xfrm>
        </p:spPr>
        <p:txBody>
          <a:bodyPr>
            <a:normAutofit lnSpcReduction="10000"/>
          </a:bodyPr>
          <a:lstStyle/>
          <a:p>
            <a:r>
              <a:rPr lang="en-US" sz="2800" dirty="0"/>
              <a:t>Higher premium if you wait to enroll</a:t>
            </a:r>
          </a:p>
          <a:p>
            <a:pPr marL="623872" lvl="1" indent="-333366"/>
            <a:r>
              <a:rPr lang="en-US" sz="2400" dirty="0"/>
              <a:t>Exceptions if you have</a:t>
            </a:r>
          </a:p>
          <a:p>
            <a:pPr marL="914377" lvl="2" indent="-290506"/>
            <a:r>
              <a:rPr lang="en-US" sz="2000" dirty="0"/>
              <a:t>Creditable coverage (no 63-day gap or longer)</a:t>
            </a:r>
          </a:p>
          <a:p>
            <a:pPr marL="914377" lvl="2" indent="-290506"/>
            <a:r>
              <a:rPr lang="en-US" sz="2000" dirty="0"/>
              <a:t>Extra Help</a:t>
            </a:r>
          </a:p>
          <a:p>
            <a:r>
              <a:rPr lang="en-US" sz="2800" dirty="0"/>
              <a:t>Pay penalty for as long as you have coverage</a:t>
            </a:r>
          </a:p>
          <a:p>
            <a:pPr marL="623872" lvl="1" indent="-333366"/>
            <a:r>
              <a:rPr lang="en-US" sz="2400" dirty="0"/>
              <a:t>1% of base beneficiary premium</a:t>
            </a:r>
          </a:p>
          <a:p>
            <a:pPr marL="914377" lvl="2" indent="-290506" defTabSz="485763"/>
            <a:r>
              <a:rPr lang="en-US" sz="2000" dirty="0"/>
              <a:t>For each full month eligible and not enrolled</a:t>
            </a:r>
          </a:p>
          <a:p>
            <a:pPr marL="623872" lvl="1" indent="-333366"/>
            <a:r>
              <a:rPr lang="en-US" sz="2400" dirty="0"/>
              <a:t>Amount changes every year, visit </a:t>
            </a:r>
            <a:r>
              <a:rPr lang="en-US" sz="2400" dirty="0">
                <a:hlinkClick r:id="rId4"/>
              </a:rPr>
              <a:t>Medicare.gov</a:t>
            </a:r>
            <a:r>
              <a:rPr lang="en-US" sz="2400" dirty="0"/>
              <a:t> for current figures</a:t>
            </a:r>
          </a:p>
          <a:p>
            <a:pPr lvl="2"/>
            <a:endParaRPr lang="en-US" dirty="0"/>
          </a:p>
        </p:txBody>
      </p:sp>
      <p:sp>
        <p:nvSpPr>
          <p:cNvPr id="4" name="Slide Number Placeholder 3"/>
          <p:cNvSpPr>
            <a:spLocks noGrp="1"/>
          </p:cNvSpPr>
          <p:nvPr>
            <p:ph type="sldNum" sz="quarter" idx="12"/>
          </p:nvPr>
        </p:nvSpPr>
        <p:spPr/>
        <p:txBody>
          <a:bodyPr/>
          <a:lstStyle/>
          <a:p>
            <a:fld id="{D60A6685-DBF6-4C41-A0CC-AA9EA7A85A20}" type="slidenum">
              <a:rPr lang="en-US" smtClean="0"/>
              <a:t>25</a:t>
            </a:fld>
            <a:endParaRPr lang="en-US" dirty="0"/>
          </a:p>
        </p:txBody>
      </p:sp>
      <p:sp>
        <p:nvSpPr>
          <p:cNvPr id="2" name="Date Placeholder 1"/>
          <p:cNvSpPr>
            <a:spLocks noGrp="1"/>
          </p:cNvSpPr>
          <p:nvPr>
            <p:ph type="dt" sz="half" idx="13"/>
          </p:nvPr>
        </p:nvSpPr>
        <p:spPr>
          <a:xfrm>
            <a:off x="1614488" y="4767265"/>
            <a:ext cx="1543051" cy="273844"/>
          </a:xfrm>
          <a:prstGeom prst="rect">
            <a:avLst/>
          </a:prstGeom>
        </p:spPr>
        <p:txBody>
          <a:bodyPr/>
          <a:lstStyle/>
          <a:p>
            <a:r>
              <a:rPr lang="en-US" dirty="0"/>
              <a:t>2018</a:t>
            </a:r>
          </a:p>
        </p:txBody>
      </p:sp>
      <p:grpSp>
        <p:nvGrpSpPr>
          <p:cNvPr id="9" name="Group 8" title="art"/>
          <p:cNvGrpSpPr/>
          <p:nvPr/>
        </p:nvGrpSpPr>
        <p:grpSpPr>
          <a:xfrm>
            <a:off x="295726" y="2000078"/>
            <a:ext cx="1466303" cy="1723626"/>
            <a:chOff x="7108787" y="2022298"/>
            <a:chExt cx="1909569" cy="1749774"/>
          </a:xfrm>
        </p:grpSpPr>
        <p:pic>
          <p:nvPicPr>
            <p:cNvPr id="10" name="Picture 9" title="Part D icon"/>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614053" y="2022298"/>
              <a:ext cx="669230" cy="462663"/>
            </a:xfrm>
            <a:prstGeom prst="rect">
              <a:avLst/>
            </a:prstGeom>
          </p:spPr>
        </p:pic>
        <p:sp>
          <p:nvSpPr>
            <p:cNvPr id="11" name="TextBox 10" title="Part D Icon"/>
            <p:cNvSpPr txBox="1"/>
            <p:nvPr/>
          </p:nvSpPr>
          <p:spPr>
            <a:xfrm>
              <a:off x="7108787" y="2678512"/>
              <a:ext cx="1909569" cy="1093560"/>
            </a:xfrm>
            <a:prstGeom prst="rect">
              <a:avLst/>
            </a:prstGeom>
            <a:noFill/>
          </p:spPr>
          <p:txBody>
            <a:bodyPr wrap="square" rtlCol="0">
              <a:spAutoFit/>
            </a:bodyPr>
            <a:lstStyle/>
            <a:p>
              <a:pPr algn="ctr"/>
              <a:r>
                <a:rPr lang="en-US" sz="1600" b="1" dirty="0">
                  <a:solidFill>
                    <a:schemeClr val="tx2"/>
                  </a:solidFill>
                </a:rPr>
                <a:t>Part D</a:t>
              </a:r>
            </a:p>
            <a:p>
              <a:pPr algn="ctr"/>
              <a:r>
                <a:rPr lang="en-US" sz="1600" dirty="0">
                  <a:solidFill>
                    <a:schemeClr val="tx2"/>
                  </a:solidFill>
                </a:rPr>
                <a:t>Medicare prescription drug coverage</a:t>
              </a:r>
            </a:p>
          </p:txBody>
        </p:sp>
      </p:grpSp>
    </p:spTree>
    <p:custDataLst>
      <p:tags r:id="rId1"/>
    </p:custDataLst>
    <p:extLst>
      <p:ext uri="{BB962C8B-B14F-4D97-AF65-F5344CB8AC3E}">
        <p14:creationId xmlns:p14="http://schemas.microsoft.com/office/powerpoint/2010/main" val="25426068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48742"/>
            <a:ext cx="7886700" cy="478627"/>
          </a:xfrm>
        </p:spPr>
        <p:txBody>
          <a:bodyPr>
            <a:normAutofit fontScale="90000"/>
          </a:bodyPr>
          <a:lstStyle/>
          <a:p>
            <a:r>
              <a:rPr lang="en-US" dirty="0"/>
              <a:t>Medicare Advantage Plans (Part C)</a:t>
            </a:r>
            <a:br>
              <a:rPr lang="en-US" dirty="0"/>
            </a:br>
            <a:r>
              <a:rPr lang="en-US" dirty="0"/>
              <a:t> (Like HMOs or PPOs)</a:t>
            </a:r>
          </a:p>
        </p:txBody>
      </p:sp>
      <p:sp>
        <p:nvSpPr>
          <p:cNvPr id="9" name="Date Placeholder 8"/>
          <p:cNvSpPr>
            <a:spLocks noGrp="1"/>
          </p:cNvSpPr>
          <p:nvPr>
            <p:ph type="dt" sz="half" idx="10"/>
          </p:nvPr>
        </p:nvSpPr>
        <p:spPr/>
        <p:txBody>
          <a:bodyPr/>
          <a:lstStyle/>
          <a:p>
            <a:r>
              <a:rPr lang="en-US" dirty="0"/>
              <a:t>2018</a:t>
            </a:r>
          </a:p>
        </p:txBody>
      </p:sp>
      <p:sp>
        <p:nvSpPr>
          <p:cNvPr id="11" name="Slide Number Placeholder 10"/>
          <p:cNvSpPr>
            <a:spLocks noGrp="1"/>
          </p:cNvSpPr>
          <p:nvPr>
            <p:ph type="sldNum" sz="quarter" idx="12"/>
          </p:nvPr>
        </p:nvSpPr>
        <p:spPr/>
        <p:txBody>
          <a:bodyPr/>
          <a:lstStyle/>
          <a:p>
            <a:fld id="{F62912B7-67D0-4C7F-B2EE-F336CB0BE48F}" type="slidenum">
              <a:rPr lang="en-US" smtClean="0"/>
              <a:t>26</a:t>
            </a:fld>
            <a:endParaRPr lang="en-US" dirty="0"/>
          </a:p>
        </p:txBody>
      </p:sp>
      <p:grpSp>
        <p:nvGrpSpPr>
          <p:cNvPr id="4" name="Group 3" descr="Graphic outlining what Part C includes--Part A, Part B, and prescription drug coverage (most of the time)." title="Medicare Advantage Plans (Part C)"/>
          <p:cNvGrpSpPr/>
          <p:nvPr/>
        </p:nvGrpSpPr>
        <p:grpSpPr>
          <a:xfrm>
            <a:off x="215581" y="1484118"/>
            <a:ext cx="2192789" cy="2175263"/>
            <a:chOff x="442752" y="927576"/>
            <a:chExt cx="2993636" cy="2758247"/>
          </a:xfrm>
        </p:grpSpPr>
        <p:grpSp>
          <p:nvGrpSpPr>
            <p:cNvPr id="14" name="Group 13" title="grouping of icons indicating Part C includes Part A, Part B and usually Part D Coverage"/>
            <p:cNvGrpSpPr/>
            <p:nvPr/>
          </p:nvGrpSpPr>
          <p:grpSpPr>
            <a:xfrm>
              <a:off x="442752" y="1240504"/>
              <a:ext cx="2993636" cy="2445319"/>
              <a:chOff x="5401727" y="1421111"/>
              <a:chExt cx="2913586" cy="2445318"/>
            </a:xfrm>
          </p:grpSpPr>
          <p:pic>
            <p:nvPicPr>
              <p:cNvPr id="23" name="Picture 22" title="Part A ico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45908" y="1477853"/>
                <a:ext cx="837233" cy="473971"/>
              </a:xfrm>
              <a:prstGeom prst="rect">
                <a:avLst/>
              </a:prstGeom>
            </p:spPr>
          </p:pic>
          <p:pic>
            <p:nvPicPr>
              <p:cNvPr id="22" name="Picture 21" title="Part D icon"/>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09480" y="2862074"/>
                <a:ext cx="595417" cy="421372"/>
              </a:xfrm>
              <a:prstGeom prst="rect">
                <a:avLst/>
              </a:prstGeom>
            </p:spPr>
          </p:pic>
          <p:pic>
            <p:nvPicPr>
              <p:cNvPr id="24" name="Picture 23" title="Part B icon"/>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318590" y="1421111"/>
                <a:ext cx="615472" cy="555822"/>
              </a:xfrm>
              <a:prstGeom prst="rect">
                <a:avLst/>
              </a:prstGeom>
            </p:spPr>
          </p:pic>
          <p:sp>
            <p:nvSpPr>
              <p:cNvPr id="25" name="TextBox 24"/>
              <p:cNvSpPr txBox="1"/>
              <p:nvPr/>
            </p:nvSpPr>
            <p:spPr>
              <a:xfrm>
                <a:off x="5401727" y="1951824"/>
                <a:ext cx="1525456" cy="839389"/>
              </a:xfrm>
              <a:prstGeom prst="rect">
                <a:avLst/>
              </a:prstGeom>
              <a:noFill/>
            </p:spPr>
            <p:txBody>
              <a:bodyPr wrap="none" rtlCol="0">
                <a:spAutoFit/>
              </a:bodyPr>
              <a:lstStyle/>
              <a:p>
                <a:pPr algn="ctr"/>
                <a:r>
                  <a:rPr lang="en-US" sz="1351" b="1" dirty="0">
                    <a:solidFill>
                      <a:schemeClr val="tx2"/>
                    </a:solidFill>
                  </a:rPr>
                  <a:t>Part A</a:t>
                </a:r>
              </a:p>
              <a:p>
                <a:pPr algn="ctr"/>
                <a:r>
                  <a:rPr lang="en-US" sz="1000" dirty="0">
                    <a:solidFill>
                      <a:schemeClr val="tx2"/>
                    </a:solidFill>
                  </a:rPr>
                  <a:t>Hospital Insurance</a:t>
                </a:r>
              </a:p>
              <a:p>
                <a:pPr algn="ctr"/>
                <a:endParaRPr lang="en-US" sz="1351" dirty="0">
                  <a:solidFill>
                    <a:schemeClr val="tx2"/>
                  </a:solidFill>
                </a:endParaRPr>
              </a:p>
            </p:txBody>
          </p:sp>
          <p:sp>
            <p:nvSpPr>
              <p:cNvPr id="26" name="TextBox 25"/>
              <p:cNvSpPr txBox="1"/>
              <p:nvPr/>
            </p:nvSpPr>
            <p:spPr>
              <a:xfrm>
                <a:off x="6806896" y="1951824"/>
                <a:ext cx="1508417" cy="575800"/>
              </a:xfrm>
              <a:prstGeom prst="rect">
                <a:avLst/>
              </a:prstGeom>
              <a:noFill/>
            </p:spPr>
            <p:txBody>
              <a:bodyPr wrap="none" rtlCol="0">
                <a:spAutoFit/>
              </a:bodyPr>
              <a:lstStyle/>
              <a:p>
                <a:pPr algn="ctr"/>
                <a:r>
                  <a:rPr lang="en-US" sz="1351" b="1" dirty="0">
                    <a:solidFill>
                      <a:schemeClr val="tx2"/>
                    </a:solidFill>
                  </a:rPr>
                  <a:t>Part B</a:t>
                </a:r>
              </a:p>
              <a:p>
                <a:pPr algn="ctr"/>
                <a:r>
                  <a:rPr lang="en-US" sz="1000" dirty="0">
                    <a:solidFill>
                      <a:schemeClr val="tx2"/>
                    </a:solidFill>
                  </a:rPr>
                  <a:t>Medical Insurance</a:t>
                </a:r>
              </a:p>
            </p:txBody>
          </p:sp>
          <p:sp>
            <p:nvSpPr>
              <p:cNvPr id="27" name="TextBox 26"/>
              <p:cNvSpPr txBox="1"/>
              <p:nvPr/>
            </p:nvSpPr>
            <p:spPr>
              <a:xfrm>
                <a:off x="5506548" y="3290629"/>
                <a:ext cx="2801285" cy="575800"/>
              </a:xfrm>
              <a:prstGeom prst="rect">
                <a:avLst/>
              </a:prstGeom>
              <a:noFill/>
            </p:spPr>
            <p:txBody>
              <a:bodyPr wrap="none" rtlCol="0">
                <a:spAutoFit/>
              </a:bodyPr>
              <a:lstStyle/>
              <a:p>
                <a:pPr algn="ctr"/>
                <a:r>
                  <a:rPr lang="en-US" sz="1351" b="1" dirty="0">
                    <a:solidFill>
                      <a:schemeClr val="tx2"/>
                    </a:solidFill>
                  </a:rPr>
                  <a:t>Most include Part D</a:t>
                </a:r>
              </a:p>
              <a:p>
                <a:pPr algn="ctr"/>
                <a:r>
                  <a:rPr lang="en-US" sz="1000" dirty="0">
                    <a:solidFill>
                      <a:schemeClr val="tx2"/>
                    </a:solidFill>
                  </a:rPr>
                  <a:t>Medicare prescription drug coverage</a:t>
                </a:r>
              </a:p>
            </p:txBody>
          </p:sp>
          <p:sp>
            <p:nvSpPr>
              <p:cNvPr id="29" name="Plus 28"/>
              <p:cNvSpPr/>
              <p:nvPr/>
            </p:nvSpPr>
            <p:spPr>
              <a:xfrm>
                <a:off x="6749473" y="2487522"/>
                <a:ext cx="218398" cy="267409"/>
              </a:xfrm>
              <a:prstGeom prst="mathPlus">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p>
            </p:txBody>
          </p:sp>
        </p:grpSp>
        <p:sp>
          <p:nvSpPr>
            <p:cNvPr id="16" name="Plus 15" title="and sign"/>
            <p:cNvSpPr/>
            <p:nvPr/>
          </p:nvSpPr>
          <p:spPr>
            <a:xfrm>
              <a:off x="1830530" y="1591335"/>
              <a:ext cx="218399" cy="267409"/>
            </a:xfrm>
            <a:prstGeom prst="mathPlus">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p>
          </p:txBody>
        </p:sp>
        <p:sp>
          <p:nvSpPr>
            <p:cNvPr id="17" name="TextBox 16"/>
            <p:cNvSpPr txBox="1"/>
            <p:nvPr/>
          </p:nvSpPr>
          <p:spPr>
            <a:xfrm>
              <a:off x="1317696" y="927576"/>
              <a:ext cx="1244059" cy="508087"/>
            </a:xfrm>
            <a:prstGeom prst="rect">
              <a:avLst/>
            </a:prstGeom>
            <a:noFill/>
          </p:spPr>
          <p:txBody>
            <a:bodyPr wrap="none" rtlCol="0">
              <a:spAutoFit/>
            </a:bodyPr>
            <a:lstStyle/>
            <a:p>
              <a:pPr algn="ctr"/>
              <a:r>
                <a:rPr lang="en-US" sz="1351" b="1" dirty="0">
                  <a:solidFill>
                    <a:schemeClr val="tx2"/>
                  </a:solidFill>
                </a:rPr>
                <a:t>Part C Includes</a:t>
              </a:r>
            </a:p>
            <a:p>
              <a:pPr algn="ctr"/>
              <a:endParaRPr lang="en-US" sz="1351" dirty="0">
                <a:solidFill>
                  <a:schemeClr val="tx2"/>
                </a:solidFill>
              </a:endParaRPr>
            </a:p>
          </p:txBody>
        </p:sp>
      </p:grpSp>
      <p:sp>
        <p:nvSpPr>
          <p:cNvPr id="13" name="TextBox 12"/>
          <p:cNvSpPr txBox="1"/>
          <p:nvPr/>
        </p:nvSpPr>
        <p:spPr>
          <a:xfrm>
            <a:off x="2492022" y="907885"/>
            <a:ext cx="6299553" cy="1277273"/>
          </a:xfrm>
          <a:prstGeom prst="rect">
            <a:avLst/>
          </a:prstGeom>
          <a:noFill/>
        </p:spPr>
        <p:txBody>
          <a:bodyPr wrap="square" rtlCol="0">
            <a:spAutoFit/>
          </a:bodyPr>
          <a:lstStyle/>
          <a:p>
            <a:pPr marL="214303" indent="-214303" defTabSz="514324">
              <a:spcBef>
                <a:spcPts val="600"/>
              </a:spcBef>
              <a:buFont typeface="Wingdings" panose="05000000000000000000" pitchFamily="2" charset="2"/>
              <a:buChar char="§"/>
              <a:defRPr/>
            </a:pPr>
            <a:r>
              <a:rPr lang="en-US" sz="1800" dirty="0">
                <a:solidFill>
                  <a:prstClr val="black"/>
                </a:solidFill>
              </a:rPr>
              <a:t>Medicare Advantage is sometimes called Part C—includes both Part A, Part B, and usually Part D</a:t>
            </a:r>
          </a:p>
          <a:p>
            <a:pPr marL="214303" indent="-214303" defTabSz="514324">
              <a:spcBef>
                <a:spcPts val="600"/>
              </a:spcBef>
              <a:buFont typeface="Wingdings" panose="05000000000000000000" pitchFamily="2" charset="2"/>
              <a:buChar char="§"/>
            </a:pPr>
            <a:r>
              <a:rPr lang="en-US" sz="1800" dirty="0">
                <a:solidFill>
                  <a:prstClr val="black"/>
                </a:solidFill>
              </a:rPr>
              <a:t>Offered by private insurance companies, which are approved by Medicare</a:t>
            </a:r>
          </a:p>
        </p:txBody>
      </p:sp>
      <p:sp>
        <p:nvSpPr>
          <p:cNvPr id="20" name="TextBox 19">
            <a:extLst>
              <a:ext uri="{FF2B5EF4-FFF2-40B4-BE49-F238E27FC236}">
                <a16:creationId xmlns:a16="http://schemas.microsoft.com/office/drawing/2014/main" id="{457638FC-A198-411E-8BCB-5C7904F8E30B}"/>
              </a:ext>
            </a:extLst>
          </p:cNvPr>
          <p:cNvSpPr txBox="1"/>
          <p:nvPr/>
        </p:nvSpPr>
        <p:spPr>
          <a:xfrm>
            <a:off x="2492022" y="2147647"/>
            <a:ext cx="6779360" cy="2818720"/>
          </a:xfrm>
          <a:prstGeom prst="rect">
            <a:avLst/>
          </a:prstGeom>
          <a:noFill/>
        </p:spPr>
        <p:txBody>
          <a:bodyPr wrap="square" rtlCol="0">
            <a:spAutoFit/>
          </a:bodyPr>
          <a:lstStyle/>
          <a:p>
            <a:pPr marL="199123" indent="-199123" defTabSz="514324">
              <a:spcBef>
                <a:spcPts val="451"/>
              </a:spcBef>
              <a:buFont typeface="Wingdings" panose="05000000000000000000" pitchFamily="2" charset="2"/>
              <a:buChar char="§"/>
            </a:pPr>
            <a:r>
              <a:rPr lang="en-US" sz="2000" dirty="0">
                <a:solidFill>
                  <a:prstClr val="black"/>
                </a:solidFill>
              </a:rPr>
              <a:t>Types of plans available may vary by area</a:t>
            </a:r>
          </a:p>
          <a:p>
            <a:pPr marL="600045" lvl="1" indent="-342883" defTabSz="514324">
              <a:spcBef>
                <a:spcPts val="451"/>
              </a:spcBef>
              <a:buFont typeface="Arial" panose="020B0604020202020204" pitchFamily="34" charset="0"/>
              <a:buChar char="•"/>
            </a:pPr>
            <a:r>
              <a:rPr lang="en-US" sz="1800" dirty="0">
                <a:solidFill>
                  <a:prstClr val="black"/>
                </a:solidFill>
              </a:rPr>
              <a:t>Medicare Health Maintenance Organization (HMO) Plans</a:t>
            </a:r>
          </a:p>
          <a:p>
            <a:pPr marL="600045" lvl="1" indent="-342883" defTabSz="514324">
              <a:spcBef>
                <a:spcPts val="451"/>
              </a:spcBef>
              <a:buFont typeface="Arial" panose="020B0604020202020204" pitchFamily="34" charset="0"/>
              <a:buChar char="•"/>
            </a:pPr>
            <a:r>
              <a:rPr lang="en-US" sz="1800" dirty="0">
                <a:solidFill>
                  <a:prstClr val="black"/>
                </a:solidFill>
              </a:rPr>
              <a:t>Medicare Preferred Provider Organization (PPO) Plans</a:t>
            </a:r>
          </a:p>
          <a:p>
            <a:pPr marL="600045" lvl="1" indent="-342883" defTabSz="514324">
              <a:spcBef>
                <a:spcPts val="451"/>
              </a:spcBef>
              <a:buFont typeface="Arial" panose="020B0604020202020204" pitchFamily="34" charset="0"/>
              <a:buChar char="•"/>
            </a:pPr>
            <a:r>
              <a:rPr lang="en-US" sz="1800" dirty="0">
                <a:solidFill>
                  <a:prstClr val="black"/>
                </a:solidFill>
              </a:rPr>
              <a:t>Medicare Private Fee-for-Service (PFFS) Plans </a:t>
            </a:r>
          </a:p>
          <a:p>
            <a:pPr marL="600045" lvl="1" indent="-342883" defTabSz="514324">
              <a:spcBef>
                <a:spcPts val="451"/>
              </a:spcBef>
              <a:buFont typeface="Arial" panose="020B0604020202020204" pitchFamily="34" charset="0"/>
              <a:buChar char="•"/>
            </a:pPr>
            <a:r>
              <a:rPr lang="en-US" sz="1800" dirty="0">
                <a:solidFill>
                  <a:prstClr val="black"/>
                </a:solidFill>
              </a:rPr>
              <a:t>Medicare Special Needs (SNP) Plans</a:t>
            </a:r>
          </a:p>
          <a:p>
            <a:pPr marL="199123" lvl="1" indent="-199123" defTabSz="514324">
              <a:spcBef>
                <a:spcPts val="451"/>
              </a:spcBef>
              <a:buFont typeface="Wingdings" panose="05000000000000000000" pitchFamily="2" charset="2"/>
              <a:buChar char="§"/>
            </a:pPr>
            <a:r>
              <a:rPr lang="en-US" sz="2000" dirty="0">
                <a:solidFill>
                  <a:prstClr val="black"/>
                </a:solidFill>
              </a:rPr>
              <a:t>Less common types of plans that may be available</a:t>
            </a:r>
          </a:p>
          <a:p>
            <a:pPr marL="600045" lvl="1" indent="-342883" defTabSz="514324">
              <a:spcBef>
                <a:spcPts val="451"/>
              </a:spcBef>
              <a:buFont typeface="Arial" panose="020B0604020202020204" pitchFamily="34" charset="0"/>
              <a:buChar char="•"/>
            </a:pPr>
            <a:r>
              <a:rPr lang="en-US" sz="1800" dirty="0">
                <a:solidFill>
                  <a:prstClr val="black"/>
                </a:solidFill>
              </a:rPr>
              <a:t>HMO Point-of-Service (HMOPOS) Plans</a:t>
            </a:r>
          </a:p>
          <a:p>
            <a:pPr marL="600045" lvl="1" indent="-342883" defTabSz="514324">
              <a:spcBef>
                <a:spcPts val="451"/>
              </a:spcBef>
              <a:buFont typeface="Arial" panose="020B0604020202020204" pitchFamily="34" charset="0"/>
              <a:buChar char="•"/>
            </a:pPr>
            <a:r>
              <a:rPr lang="en-US" sz="1800" dirty="0">
                <a:solidFill>
                  <a:prstClr val="black"/>
                </a:solidFill>
              </a:rPr>
              <a:t>Medicare Medical Savings Account (MSA) Plans</a:t>
            </a:r>
            <a:endParaRPr lang="en-US" sz="2100" dirty="0">
              <a:solidFill>
                <a:prstClr val="black"/>
              </a:solidFill>
            </a:endParaRPr>
          </a:p>
        </p:txBody>
      </p:sp>
    </p:spTree>
    <p:extLst>
      <p:ext uri="{BB962C8B-B14F-4D97-AF65-F5344CB8AC3E}">
        <p14:creationId xmlns:p14="http://schemas.microsoft.com/office/powerpoint/2010/main" val="5570114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dirty="0"/>
              <a:t>How Medicare Advantage (MA) Plans Work</a:t>
            </a:r>
          </a:p>
        </p:txBody>
      </p:sp>
      <p:sp>
        <p:nvSpPr>
          <p:cNvPr id="10" name="Date Placeholder 9"/>
          <p:cNvSpPr>
            <a:spLocks noGrp="1"/>
          </p:cNvSpPr>
          <p:nvPr>
            <p:ph type="dt" sz="half" idx="10"/>
          </p:nvPr>
        </p:nvSpPr>
        <p:spPr/>
        <p:txBody>
          <a:bodyPr/>
          <a:lstStyle/>
          <a:p>
            <a:r>
              <a:rPr lang="en-US" dirty="0"/>
              <a:t>2018</a:t>
            </a:r>
          </a:p>
        </p:txBody>
      </p:sp>
      <p:sp>
        <p:nvSpPr>
          <p:cNvPr id="12" name="Slide Number Placeholder 11"/>
          <p:cNvSpPr>
            <a:spLocks noGrp="1"/>
          </p:cNvSpPr>
          <p:nvPr>
            <p:ph type="sldNum" sz="quarter" idx="12"/>
          </p:nvPr>
        </p:nvSpPr>
        <p:spPr/>
        <p:txBody>
          <a:bodyPr/>
          <a:lstStyle/>
          <a:p>
            <a:fld id="{F62912B7-67D0-4C7F-B2EE-F336CB0BE48F}" type="slidenum">
              <a:rPr lang="en-US" smtClean="0"/>
              <a:t>27</a:t>
            </a:fld>
            <a:endParaRPr lang="en-US" dirty="0"/>
          </a:p>
        </p:txBody>
      </p:sp>
      <p:sp>
        <p:nvSpPr>
          <p:cNvPr id="2" name="Content Placeholder 1"/>
          <p:cNvSpPr>
            <a:spLocks noGrp="1"/>
          </p:cNvSpPr>
          <p:nvPr>
            <p:ph idx="4294967295"/>
          </p:nvPr>
        </p:nvSpPr>
        <p:spPr>
          <a:xfrm>
            <a:off x="1976438" y="1028700"/>
            <a:ext cx="7167562" cy="3848100"/>
          </a:xfrm>
        </p:spPr>
        <p:txBody>
          <a:bodyPr>
            <a:normAutofit fontScale="77500" lnSpcReduction="20000"/>
          </a:bodyPr>
          <a:lstStyle/>
          <a:p>
            <a:pPr>
              <a:lnSpc>
                <a:spcPct val="110000"/>
              </a:lnSpc>
            </a:pPr>
            <a:r>
              <a:rPr lang="en-US" dirty="0"/>
              <a:t>If you join an MA Plan you </a:t>
            </a:r>
          </a:p>
          <a:p>
            <a:pPr marL="557185" lvl="1" indent="-253592">
              <a:lnSpc>
                <a:spcPct val="110000"/>
              </a:lnSpc>
            </a:pPr>
            <a:r>
              <a:rPr lang="en-US" dirty="0"/>
              <a:t>Are still in Medicare with all rights and protections</a:t>
            </a:r>
          </a:p>
          <a:p>
            <a:pPr marL="557185" lvl="1" indent="-253592">
              <a:lnSpc>
                <a:spcPct val="110000"/>
              </a:lnSpc>
            </a:pPr>
            <a:r>
              <a:rPr lang="en-US" dirty="0"/>
              <a:t>Still get those services covered by Part A and Part B </a:t>
            </a:r>
          </a:p>
          <a:p>
            <a:pPr marL="857207" lvl="2" indent="-264307">
              <a:lnSpc>
                <a:spcPct val="110000"/>
              </a:lnSpc>
            </a:pPr>
            <a:r>
              <a:rPr lang="en-US" dirty="0"/>
              <a:t>The MA Plan covers those services instead</a:t>
            </a:r>
          </a:p>
          <a:p>
            <a:pPr marL="557185" lvl="1" indent="-253592">
              <a:lnSpc>
                <a:spcPct val="110000"/>
              </a:lnSpc>
            </a:pPr>
            <a:r>
              <a:rPr lang="en-US" dirty="0"/>
              <a:t>May choose a plan that includes prescription drug coverage</a:t>
            </a:r>
          </a:p>
          <a:p>
            <a:pPr marL="857207" lvl="2" indent="-260735">
              <a:lnSpc>
                <a:spcPct val="110000"/>
              </a:lnSpc>
            </a:pPr>
            <a:r>
              <a:rPr lang="en-US" dirty="0"/>
              <a:t>May have different benefits and cost-sharing</a:t>
            </a:r>
          </a:p>
          <a:p>
            <a:pPr marL="598853" lvl="1" indent="-260735">
              <a:lnSpc>
                <a:spcPct val="110000"/>
              </a:lnSpc>
            </a:pPr>
            <a:r>
              <a:rPr lang="en-US" dirty="0"/>
              <a:t>Have a yearly limit on your out-of-pocket costs for medical services</a:t>
            </a:r>
          </a:p>
          <a:p>
            <a:pPr marL="863578" lvl="3" indent="-292093">
              <a:lnSpc>
                <a:spcPct val="110000"/>
              </a:lnSpc>
              <a:buSzPct val="50000"/>
              <a:buFont typeface="Wingdings" panose="05000000000000000000" pitchFamily="2" charset="2"/>
              <a:buChar char="q"/>
            </a:pPr>
            <a:r>
              <a:rPr lang="en-US" sz="1800" dirty="0"/>
              <a:t>Once you reach this limit, you’ll pay nothing for covered services</a:t>
            </a:r>
          </a:p>
          <a:p>
            <a:pPr marL="557185" lvl="1" indent="-253592">
              <a:lnSpc>
                <a:spcPct val="110000"/>
              </a:lnSpc>
            </a:pPr>
            <a:r>
              <a:rPr lang="en-US" dirty="0"/>
              <a:t>May choose a plan that includes extra benefits </a:t>
            </a:r>
          </a:p>
          <a:p>
            <a:pPr marL="857207" lvl="2" indent="-257162">
              <a:lnSpc>
                <a:spcPct val="110000"/>
              </a:lnSpc>
            </a:pPr>
            <a:r>
              <a:rPr lang="en-US" dirty="0"/>
              <a:t>Such as vision or dental offered at the plan’s expense (not covered by Medicare)</a:t>
            </a:r>
          </a:p>
          <a:p>
            <a:pPr marL="557185" lvl="1" indent="-257162">
              <a:lnSpc>
                <a:spcPct val="110000"/>
              </a:lnSpc>
            </a:pPr>
            <a:r>
              <a:rPr lang="en-US" dirty="0"/>
              <a:t>Can’t use a Medigap policy to supplement your coverage</a:t>
            </a:r>
          </a:p>
          <a:p>
            <a:pPr marL="557185" lvl="1" indent="-257162">
              <a:lnSpc>
                <a:spcPct val="110000"/>
              </a:lnSpc>
            </a:pPr>
            <a:r>
              <a:rPr lang="en-US" dirty="0"/>
              <a:t>Must still pay monthly Part B premium</a:t>
            </a:r>
          </a:p>
          <a:p>
            <a:pPr marL="557185" lvl="1" indent="-257162">
              <a:lnSpc>
                <a:spcPct val="110000"/>
              </a:lnSpc>
            </a:pPr>
            <a:r>
              <a:rPr lang="en-US" dirty="0"/>
              <a:t>BENEFITS VARY FROM PLAN TO PLAN</a:t>
            </a:r>
          </a:p>
        </p:txBody>
      </p:sp>
      <p:grpSp>
        <p:nvGrpSpPr>
          <p:cNvPr id="17" name="Group 16" title="Medicare Advantage (Part C) Icon"/>
          <p:cNvGrpSpPr/>
          <p:nvPr/>
        </p:nvGrpSpPr>
        <p:grpSpPr>
          <a:xfrm>
            <a:off x="203943" y="1458433"/>
            <a:ext cx="1939099" cy="2155563"/>
            <a:chOff x="264101" y="868806"/>
            <a:chExt cx="1939098" cy="2155562"/>
          </a:xfrm>
        </p:grpSpPr>
        <p:pic>
          <p:nvPicPr>
            <p:cNvPr id="18" name="Picture 17" title="Part A ico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5869" y="1384957"/>
              <a:ext cx="522879" cy="336659"/>
            </a:xfrm>
            <a:prstGeom prst="rect">
              <a:avLst/>
            </a:prstGeom>
          </p:spPr>
        </p:pic>
        <p:sp>
          <p:nvSpPr>
            <p:cNvPr id="19" name="TextBox 18"/>
            <p:cNvSpPr txBox="1"/>
            <p:nvPr/>
          </p:nvSpPr>
          <p:spPr>
            <a:xfrm>
              <a:off x="264101" y="1694837"/>
              <a:ext cx="786141" cy="461665"/>
            </a:xfrm>
            <a:prstGeom prst="rect">
              <a:avLst/>
            </a:prstGeom>
            <a:noFill/>
          </p:spPr>
          <p:txBody>
            <a:bodyPr wrap="square" rtlCol="0">
              <a:spAutoFit/>
            </a:bodyPr>
            <a:lstStyle/>
            <a:p>
              <a:pPr algn="ctr"/>
              <a:r>
                <a:rPr lang="en-US" sz="1400" b="1" dirty="0">
                  <a:solidFill>
                    <a:schemeClr val="tx2"/>
                  </a:solidFill>
                </a:rPr>
                <a:t>Part A</a:t>
              </a:r>
            </a:p>
            <a:p>
              <a:pPr algn="ctr"/>
              <a:endParaRPr lang="en-US" sz="1000" dirty="0">
                <a:solidFill>
                  <a:schemeClr val="tx2"/>
                </a:solidFill>
              </a:endParaRPr>
            </a:p>
          </p:txBody>
        </p:sp>
        <p:pic>
          <p:nvPicPr>
            <p:cNvPr id="20" name="Picture 19" title="Part B icon"/>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27626" y="1384957"/>
              <a:ext cx="436078" cy="345169"/>
            </a:xfrm>
            <a:prstGeom prst="rect">
              <a:avLst/>
            </a:prstGeom>
          </p:spPr>
        </p:pic>
        <p:sp>
          <p:nvSpPr>
            <p:cNvPr id="21" name="TextBox 20"/>
            <p:cNvSpPr txBox="1"/>
            <p:nvPr/>
          </p:nvSpPr>
          <p:spPr>
            <a:xfrm>
              <a:off x="1334699" y="1681550"/>
              <a:ext cx="868500" cy="307777"/>
            </a:xfrm>
            <a:prstGeom prst="rect">
              <a:avLst/>
            </a:prstGeom>
            <a:noFill/>
          </p:spPr>
          <p:txBody>
            <a:bodyPr wrap="square" rtlCol="0">
              <a:spAutoFit/>
            </a:bodyPr>
            <a:lstStyle/>
            <a:p>
              <a:pPr algn="ctr"/>
              <a:r>
                <a:rPr lang="en-US" sz="1400" b="1" dirty="0">
                  <a:solidFill>
                    <a:schemeClr val="tx2"/>
                  </a:solidFill>
                </a:rPr>
                <a:t>Part B</a:t>
              </a:r>
            </a:p>
          </p:txBody>
        </p:sp>
        <p:pic>
          <p:nvPicPr>
            <p:cNvPr id="22" name="Picture 21" title="Part D icon"/>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77833" y="2400472"/>
              <a:ext cx="460886" cy="370956"/>
            </a:xfrm>
            <a:prstGeom prst="rect">
              <a:avLst/>
            </a:prstGeom>
          </p:spPr>
        </p:pic>
        <p:sp>
          <p:nvSpPr>
            <p:cNvPr id="23" name="Plus 22" title="and sign"/>
            <p:cNvSpPr/>
            <p:nvPr/>
          </p:nvSpPr>
          <p:spPr>
            <a:xfrm>
              <a:off x="1081853" y="1514586"/>
              <a:ext cx="218398" cy="311326"/>
            </a:xfrm>
            <a:prstGeom prst="mathPlus">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p>
          </p:txBody>
        </p:sp>
        <p:sp>
          <p:nvSpPr>
            <p:cNvPr id="24" name="Plus 23" title="and sign"/>
            <p:cNvSpPr/>
            <p:nvPr/>
          </p:nvSpPr>
          <p:spPr>
            <a:xfrm>
              <a:off x="1099077" y="2063023"/>
              <a:ext cx="218398" cy="311326"/>
            </a:xfrm>
            <a:prstGeom prst="mathPlus">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p>
          </p:txBody>
        </p:sp>
        <p:sp>
          <p:nvSpPr>
            <p:cNvPr id="25" name="TextBox 24"/>
            <p:cNvSpPr txBox="1"/>
            <p:nvPr/>
          </p:nvSpPr>
          <p:spPr>
            <a:xfrm>
              <a:off x="750411" y="2716591"/>
              <a:ext cx="881280" cy="307777"/>
            </a:xfrm>
            <a:prstGeom prst="rect">
              <a:avLst/>
            </a:prstGeom>
            <a:noFill/>
          </p:spPr>
          <p:txBody>
            <a:bodyPr wrap="square" rtlCol="0">
              <a:spAutoFit/>
            </a:bodyPr>
            <a:lstStyle/>
            <a:p>
              <a:pPr algn="ctr"/>
              <a:r>
                <a:rPr lang="en-US" sz="1400" b="1" dirty="0">
                  <a:solidFill>
                    <a:schemeClr val="tx2"/>
                  </a:solidFill>
                </a:rPr>
                <a:t>Part D</a:t>
              </a:r>
            </a:p>
          </p:txBody>
        </p:sp>
        <p:sp>
          <p:nvSpPr>
            <p:cNvPr id="26" name="TextBox 25"/>
            <p:cNvSpPr txBox="1"/>
            <p:nvPr/>
          </p:nvSpPr>
          <p:spPr>
            <a:xfrm>
              <a:off x="540102" y="868806"/>
              <a:ext cx="1266685" cy="523220"/>
            </a:xfrm>
            <a:prstGeom prst="rect">
              <a:avLst/>
            </a:prstGeom>
            <a:noFill/>
          </p:spPr>
          <p:txBody>
            <a:bodyPr wrap="square" rtlCol="0">
              <a:spAutoFit/>
            </a:bodyPr>
            <a:lstStyle/>
            <a:p>
              <a:pPr algn="ctr"/>
              <a:r>
                <a:rPr lang="en-US" sz="1400" b="1" dirty="0">
                  <a:solidFill>
                    <a:schemeClr val="tx2"/>
                  </a:solidFill>
                </a:rPr>
                <a:t>Medicare Advantage</a:t>
              </a:r>
            </a:p>
          </p:txBody>
        </p:sp>
      </p:grpSp>
    </p:spTree>
    <p:extLst>
      <p:ext uri="{BB962C8B-B14F-4D97-AF65-F5344CB8AC3E}">
        <p14:creationId xmlns:p14="http://schemas.microsoft.com/office/powerpoint/2010/main" val="19958794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Information</a:t>
            </a:r>
          </a:p>
        </p:txBody>
      </p:sp>
      <p:sp>
        <p:nvSpPr>
          <p:cNvPr id="10" name="Date Placeholder 9"/>
          <p:cNvSpPr>
            <a:spLocks noGrp="1"/>
          </p:cNvSpPr>
          <p:nvPr>
            <p:ph type="dt" sz="half" idx="10"/>
          </p:nvPr>
        </p:nvSpPr>
        <p:spPr/>
        <p:txBody>
          <a:bodyPr/>
          <a:lstStyle/>
          <a:p>
            <a:r>
              <a:rPr lang="en-US" dirty="0">
                <a:solidFill>
                  <a:prstClr val="black">
                    <a:tint val="75000"/>
                  </a:prstClr>
                </a:solidFill>
              </a:rPr>
              <a:t>March 2018</a:t>
            </a:r>
          </a:p>
        </p:txBody>
      </p:sp>
      <p:sp>
        <p:nvSpPr>
          <p:cNvPr id="11" name="Footer Placeholder 10"/>
          <p:cNvSpPr>
            <a:spLocks noGrp="1"/>
          </p:cNvSpPr>
          <p:nvPr>
            <p:ph type="ftr" sz="quarter" idx="11"/>
          </p:nvPr>
        </p:nvSpPr>
        <p:spPr/>
        <p:txBody>
          <a:bodyPr/>
          <a:lstStyle/>
          <a:p>
            <a:r>
              <a:rPr lang="en-US" dirty="0"/>
              <a:t>Medicare 101</a:t>
            </a:r>
          </a:p>
        </p:txBody>
      </p:sp>
      <p:sp>
        <p:nvSpPr>
          <p:cNvPr id="12" name="Slide Number Placeholder 11"/>
          <p:cNvSpPr>
            <a:spLocks noGrp="1"/>
          </p:cNvSpPr>
          <p:nvPr>
            <p:ph type="sldNum" sz="quarter" idx="12"/>
          </p:nvPr>
        </p:nvSpPr>
        <p:spPr/>
        <p:txBody>
          <a:bodyPr/>
          <a:lstStyle/>
          <a:p>
            <a:fld id="{F62912B7-67D0-4C7F-B2EE-F336CB0BE48F}" type="slidenum">
              <a:rPr lang="en-US" smtClean="0"/>
              <a:t>28</a:t>
            </a:fld>
            <a:endParaRPr lang="en-US" dirty="0"/>
          </a:p>
        </p:txBody>
      </p:sp>
      <p:sp>
        <p:nvSpPr>
          <p:cNvPr id="3" name="Content Placeholder 2"/>
          <p:cNvSpPr>
            <a:spLocks noGrp="1"/>
          </p:cNvSpPr>
          <p:nvPr>
            <p:ph sz="half" idx="4294967295"/>
          </p:nvPr>
        </p:nvSpPr>
        <p:spPr>
          <a:xfrm>
            <a:off x="952500" y="1319633"/>
            <a:ext cx="7562851" cy="1073150"/>
          </a:xfrm>
        </p:spPr>
        <p:txBody>
          <a:bodyPr>
            <a:normAutofit/>
          </a:bodyPr>
          <a:lstStyle/>
          <a:p>
            <a:pPr>
              <a:lnSpc>
                <a:spcPct val="110000"/>
              </a:lnSpc>
              <a:spcBef>
                <a:spcPts val="600"/>
              </a:spcBef>
            </a:pPr>
            <a:r>
              <a:rPr lang="en-US" dirty="0"/>
              <a:t>1-800-MEDICARE (1-800-633-4227), TTY: 1-877-486-2048</a:t>
            </a:r>
          </a:p>
          <a:p>
            <a:pPr>
              <a:lnSpc>
                <a:spcPct val="110000"/>
              </a:lnSpc>
              <a:spcBef>
                <a:spcPts val="600"/>
              </a:spcBef>
            </a:pPr>
            <a:r>
              <a:rPr lang="en-US" dirty="0"/>
              <a:t>www.Medicare.gov</a:t>
            </a:r>
          </a:p>
          <a:p>
            <a:pPr marL="0" indent="0">
              <a:buNone/>
            </a:pPr>
            <a:endParaRPr lang="en-US" dirty="0"/>
          </a:p>
        </p:txBody>
      </p:sp>
      <p:sp>
        <p:nvSpPr>
          <p:cNvPr id="4" name="TextBox 3">
            <a:extLst>
              <a:ext uri="{FF2B5EF4-FFF2-40B4-BE49-F238E27FC236}">
                <a16:creationId xmlns:a16="http://schemas.microsoft.com/office/drawing/2014/main" id="{0C985D8E-C829-453B-99D8-B2539EC92990}"/>
              </a:ext>
            </a:extLst>
          </p:cNvPr>
          <p:cNvSpPr txBox="1"/>
          <p:nvPr/>
        </p:nvSpPr>
        <p:spPr>
          <a:xfrm>
            <a:off x="972923" y="905251"/>
            <a:ext cx="5485028" cy="553998"/>
          </a:xfrm>
          <a:prstGeom prst="rect">
            <a:avLst/>
          </a:prstGeom>
          <a:noFill/>
        </p:spPr>
        <p:txBody>
          <a:bodyPr wrap="none" rtlCol="0">
            <a:spAutoFit/>
          </a:bodyPr>
          <a:lstStyle/>
          <a:p>
            <a:r>
              <a:rPr lang="en-US" sz="3000" dirty="0"/>
              <a:t>Government Contact Information:</a:t>
            </a:r>
          </a:p>
        </p:txBody>
      </p:sp>
      <p:sp>
        <p:nvSpPr>
          <p:cNvPr id="8" name="TextBox 7">
            <a:extLst>
              <a:ext uri="{FF2B5EF4-FFF2-40B4-BE49-F238E27FC236}">
                <a16:creationId xmlns:a16="http://schemas.microsoft.com/office/drawing/2014/main" id="{0A4C6F7A-BB27-4672-B5B7-EFE3D9ED9EBD}"/>
              </a:ext>
            </a:extLst>
          </p:cNvPr>
          <p:cNvSpPr txBox="1"/>
          <p:nvPr/>
        </p:nvSpPr>
        <p:spPr>
          <a:xfrm>
            <a:off x="972923" y="2426329"/>
            <a:ext cx="6889002" cy="553998"/>
          </a:xfrm>
          <a:prstGeom prst="rect">
            <a:avLst/>
          </a:prstGeom>
          <a:noFill/>
        </p:spPr>
        <p:txBody>
          <a:bodyPr wrap="none" rtlCol="0">
            <a:spAutoFit/>
          </a:bodyPr>
          <a:lstStyle/>
          <a:p>
            <a:r>
              <a:rPr lang="en-US" sz="3000" dirty="0"/>
              <a:t>State Contact Information and Diane’s info:</a:t>
            </a:r>
          </a:p>
        </p:txBody>
      </p:sp>
      <p:sp>
        <p:nvSpPr>
          <p:cNvPr id="9" name="Content Placeholder 2">
            <a:extLst>
              <a:ext uri="{FF2B5EF4-FFF2-40B4-BE49-F238E27FC236}">
                <a16:creationId xmlns:a16="http://schemas.microsoft.com/office/drawing/2014/main" id="{6EDB6391-6EE1-495C-A2EE-EC92A3588B56}"/>
              </a:ext>
            </a:extLst>
          </p:cNvPr>
          <p:cNvSpPr txBox="1">
            <a:spLocks/>
          </p:cNvSpPr>
          <p:nvPr/>
        </p:nvSpPr>
        <p:spPr>
          <a:xfrm>
            <a:off x="972923" y="2981457"/>
            <a:ext cx="7562851" cy="1785809"/>
          </a:xfrm>
          <a:prstGeom prst="rect">
            <a:avLst/>
          </a:prstGeom>
        </p:spPr>
        <p:txBody>
          <a:bodyPr vert="horz" lIns="91440" tIns="45720" rIns="91440" bIns="45720" rtlCol="0">
            <a:normAutofit fontScale="92500" lnSpcReduction="20000"/>
          </a:bodyPr>
          <a:lstStyle>
            <a:lvl1pPr marL="199123" indent="-199123" algn="l" defTabSz="514324" rtl="0" eaLnBrk="1" latinLnBrk="0" hangingPunct="1">
              <a:lnSpc>
                <a:spcPct val="100000"/>
              </a:lnSpc>
              <a:spcBef>
                <a:spcPts val="339"/>
              </a:spcBef>
              <a:buFont typeface="Wingdings" panose="05000000000000000000" pitchFamily="2" charset="2"/>
              <a:buChar char="§"/>
              <a:defRPr sz="2400" kern="1200">
                <a:solidFill>
                  <a:schemeClr val="tx1"/>
                </a:solidFill>
                <a:latin typeface="+mn-lt"/>
                <a:ea typeface="+mn-ea"/>
                <a:cs typeface="+mn-cs"/>
              </a:defRPr>
            </a:lvl1pPr>
            <a:lvl2pPr marL="385745" indent="-163407" algn="l" defTabSz="514324" rtl="0" eaLnBrk="1" latinLnBrk="0" hangingPunct="1">
              <a:lnSpc>
                <a:spcPct val="100000"/>
              </a:lnSpc>
              <a:spcBef>
                <a:spcPts val="339"/>
              </a:spcBef>
              <a:buFont typeface="Arial" panose="020B0604020202020204" pitchFamily="34" charset="0"/>
              <a:buChar char="•"/>
              <a:defRPr sz="2100" kern="1200">
                <a:solidFill>
                  <a:schemeClr val="tx1"/>
                </a:solidFill>
                <a:latin typeface="+mn-lt"/>
                <a:ea typeface="+mn-ea"/>
                <a:cs typeface="+mn-cs"/>
              </a:defRPr>
            </a:lvl2pPr>
            <a:lvl3pPr marL="584867" indent="-199123" algn="l" defTabSz="514324" rtl="0" eaLnBrk="1" latinLnBrk="0" hangingPunct="1">
              <a:lnSpc>
                <a:spcPct val="100000"/>
              </a:lnSpc>
              <a:spcBef>
                <a:spcPts val="339"/>
              </a:spcBef>
              <a:buSzPct val="50000"/>
              <a:buFont typeface="Wingdings" panose="05000000000000000000" pitchFamily="2" charset="2"/>
              <a:buChar char="q"/>
              <a:defRPr sz="2100" kern="1200">
                <a:solidFill>
                  <a:schemeClr val="tx1"/>
                </a:solidFill>
                <a:latin typeface="+mn-lt"/>
                <a:ea typeface="+mn-ea"/>
                <a:cs typeface="+mn-cs"/>
              </a:defRPr>
            </a:lvl3pPr>
            <a:lvl4pPr marL="771487" indent="-165192" algn="l" defTabSz="514324" rtl="0" eaLnBrk="1" latinLnBrk="0" hangingPunct="1">
              <a:lnSpc>
                <a:spcPct val="100000"/>
              </a:lnSpc>
              <a:spcBef>
                <a:spcPts val="339"/>
              </a:spcBef>
              <a:buFont typeface="Calibri" panose="020F0502020204030204" pitchFamily="34" charset="0"/>
              <a:buChar char="–"/>
              <a:defRPr sz="1800" kern="1200">
                <a:solidFill>
                  <a:schemeClr val="tx1"/>
                </a:solidFill>
                <a:latin typeface="+mn-lt"/>
                <a:ea typeface="+mn-ea"/>
                <a:cs typeface="+mn-cs"/>
              </a:defRPr>
            </a:lvl4pPr>
            <a:lvl5pPr marL="771487" indent="122332" algn="l" defTabSz="514324" rtl="0" eaLnBrk="1" latinLnBrk="0" hangingPunct="1">
              <a:lnSpc>
                <a:spcPct val="100000"/>
              </a:lnSpc>
              <a:spcBef>
                <a:spcPts val="339"/>
              </a:spcBef>
              <a:buFont typeface="Arial" panose="020B0604020202020204" pitchFamily="34" charset="0"/>
              <a:buChar char="•"/>
              <a:defRPr sz="1800" kern="1200">
                <a:solidFill>
                  <a:schemeClr val="tx1"/>
                </a:solidFill>
                <a:latin typeface="+mn-lt"/>
                <a:ea typeface="+mn-ea"/>
                <a:cs typeface="+mn-cs"/>
              </a:defRPr>
            </a:lvl5pPr>
            <a:lvl6pPr marL="1414393" indent="-128582" algn="l" defTabSz="514324"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54" indent="-128582" algn="l" defTabSz="514324"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17" indent="-128582" algn="l" defTabSz="514324"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880" indent="-128582" algn="l" defTabSz="514324"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a:lnSpc>
                <a:spcPct val="110000"/>
              </a:lnSpc>
              <a:spcBef>
                <a:spcPts val="600"/>
              </a:spcBef>
            </a:pPr>
            <a:r>
              <a:rPr lang="en-US" dirty="0"/>
              <a:t>573-751-4126</a:t>
            </a:r>
          </a:p>
          <a:p>
            <a:pPr>
              <a:lnSpc>
                <a:spcPct val="110000"/>
              </a:lnSpc>
              <a:spcBef>
                <a:spcPts val="600"/>
              </a:spcBef>
            </a:pPr>
            <a:r>
              <a:rPr lang="en-US" dirty="0">
                <a:hlinkClick r:id="rId3"/>
              </a:rPr>
              <a:t>www.insurance.mo.gov</a:t>
            </a:r>
            <a:endParaRPr lang="en-US" dirty="0"/>
          </a:p>
          <a:p>
            <a:pPr>
              <a:lnSpc>
                <a:spcPct val="110000"/>
              </a:lnSpc>
              <a:spcBef>
                <a:spcPts val="600"/>
              </a:spcBef>
            </a:pPr>
            <a:r>
              <a:rPr lang="en-US"/>
              <a:t>www.dianeinsurancestl.com</a:t>
            </a:r>
            <a:endParaRPr lang="en-US" dirty="0"/>
          </a:p>
          <a:p>
            <a:pPr marL="0" indent="0" algn="ctr">
              <a:buFont typeface="Wingdings" panose="05000000000000000000" pitchFamily="2" charset="2"/>
              <a:buNone/>
            </a:pPr>
            <a:r>
              <a:rPr lang="en-US" sz="4000" b="1" dirty="0"/>
              <a:t>Text YES to 314-302-5743  </a:t>
            </a:r>
          </a:p>
        </p:txBody>
      </p:sp>
    </p:spTree>
    <p:extLst>
      <p:ext uri="{BB962C8B-B14F-4D97-AF65-F5344CB8AC3E}">
        <p14:creationId xmlns:p14="http://schemas.microsoft.com/office/powerpoint/2010/main" val="41512484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a:t>What Is Medicare?</a:t>
            </a:r>
          </a:p>
        </p:txBody>
      </p:sp>
      <p:sp>
        <p:nvSpPr>
          <p:cNvPr id="11" name="Date Placeholder 10"/>
          <p:cNvSpPr>
            <a:spLocks noGrp="1"/>
          </p:cNvSpPr>
          <p:nvPr>
            <p:ph type="dt" sz="half" idx="10"/>
          </p:nvPr>
        </p:nvSpPr>
        <p:spPr/>
        <p:txBody>
          <a:bodyPr/>
          <a:lstStyle/>
          <a:p>
            <a:r>
              <a:rPr lang="en-US" dirty="0"/>
              <a:t>2018</a:t>
            </a:r>
          </a:p>
        </p:txBody>
      </p:sp>
      <p:sp>
        <p:nvSpPr>
          <p:cNvPr id="13" name="Slide Number Placeholder 12"/>
          <p:cNvSpPr>
            <a:spLocks noGrp="1"/>
          </p:cNvSpPr>
          <p:nvPr>
            <p:ph type="sldNum" sz="quarter" idx="12"/>
          </p:nvPr>
        </p:nvSpPr>
        <p:spPr/>
        <p:txBody>
          <a:bodyPr/>
          <a:lstStyle/>
          <a:p>
            <a:fld id="{F62912B7-67D0-4C7F-B2EE-F336CB0BE48F}" type="slidenum">
              <a:rPr lang="en-US" smtClean="0"/>
              <a:t>3</a:t>
            </a:fld>
            <a:endParaRPr lang="en-US" dirty="0"/>
          </a:p>
        </p:txBody>
      </p:sp>
      <p:sp>
        <p:nvSpPr>
          <p:cNvPr id="3" name="Content Placeholder 2"/>
          <p:cNvSpPr>
            <a:spLocks noGrp="1"/>
          </p:cNvSpPr>
          <p:nvPr>
            <p:ph idx="4294967295"/>
          </p:nvPr>
        </p:nvSpPr>
        <p:spPr>
          <a:xfrm>
            <a:off x="257175" y="1077917"/>
            <a:ext cx="4857750" cy="2570158"/>
          </a:xfrm>
        </p:spPr>
        <p:txBody>
          <a:bodyPr>
            <a:noAutofit/>
          </a:bodyPr>
          <a:lstStyle/>
          <a:p>
            <a:r>
              <a:rPr lang="en-US" dirty="0"/>
              <a:t>Health insurance for people</a:t>
            </a:r>
          </a:p>
          <a:p>
            <a:pPr marL="569899" lvl="1" indent="-284156"/>
            <a:r>
              <a:rPr lang="en-US" dirty="0"/>
              <a:t>65 and older</a:t>
            </a:r>
          </a:p>
          <a:p>
            <a:pPr marL="569899" lvl="1" indent="-284156"/>
            <a:r>
              <a:rPr lang="en-US" dirty="0"/>
              <a:t>Under 65 with certain disabilities</a:t>
            </a:r>
          </a:p>
          <a:p>
            <a:pPr marL="855641" lvl="2" indent="-285744">
              <a:tabLst>
                <a:tab pos="1081061" algn="l"/>
              </a:tabLst>
            </a:pPr>
            <a:r>
              <a:rPr lang="en-US" dirty="0"/>
              <a:t>ALS (Amyotrophic Lateral Sclerosis, also called Lou Gehrig’s disease) without waiting period</a:t>
            </a:r>
          </a:p>
          <a:p>
            <a:pPr marL="569899" lvl="1" indent="-284156"/>
            <a:r>
              <a:rPr lang="en-US" dirty="0"/>
              <a:t>Any age with End-Stage Renal Disease</a:t>
            </a:r>
          </a:p>
          <a:p>
            <a:pPr marL="258352" lvl="1" indent="0">
              <a:buNone/>
            </a:pPr>
            <a:endParaRPr lang="en-US" dirty="0"/>
          </a:p>
        </p:txBody>
      </p:sp>
      <p:sp>
        <p:nvSpPr>
          <p:cNvPr id="5" name="TextBox 4"/>
          <p:cNvSpPr txBox="1"/>
          <p:nvPr/>
        </p:nvSpPr>
        <p:spPr>
          <a:xfrm>
            <a:off x="6115052" y="4330699"/>
            <a:ext cx="1921039" cy="307777"/>
          </a:xfrm>
          <a:prstGeom prst="rect">
            <a:avLst/>
          </a:prstGeom>
          <a:noFill/>
        </p:spPr>
        <p:txBody>
          <a:bodyPr wrap="none" rtlCol="0">
            <a:spAutoFit/>
          </a:bodyPr>
          <a:lstStyle/>
          <a:p>
            <a:r>
              <a:rPr lang="en-US" sz="1400" dirty="0"/>
              <a:t>CMS Product No. 10050</a:t>
            </a:r>
          </a:p>
        </p:txBody>
      </p:sp>
      <p:pic>
        <p:nvPicPr>
          <p:cNvPr id="1030" name="Picture 6" descr="Medicare and You 2021 | Get Your Handbook and Learn What's Inside |  MedicareSupplement.com">
            <a:extLst>
              <a:ext uri="{FF2B5EF4-FFF2-40B4-BE49-F238E27FC236}">
                <a16:creationId xmlns:a16="http://schemas.microsoft.com/office/drawing/2014/main" id="{164C812E-E200-47CF-B2EE-3EA9B02CFD98}"/>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363710" y="839085"/>
            <a:ext cx="3151641" cy="34212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22082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b="1" dirty="0"/>
              <a:t>What Agencies are Responsible for Medicare?</a:t>
            </a:r>
          </a:p>
        </p:txBody>
      </p:sp>
      <p:sp>
        <p:nvSpPr>
          <p:cNvPr id="9" name="Date Placeholder 8"/>
          <p:cNvSpPr>
            <a:spLocks noGrp="1"/>
          </p:cNvSpPr>
          <p:nvPr>
            <p:ph type="dt" sz="half" idx="10"/>
          </p:nvPr>
        </p:nvSpPr>
        <p:spPr/>
        <p:txBody>
          <a:bodyPr/>
          <a:lstStyle/>
          <a:p>
            <a:r>
              <a:rPr lang="en-US" dirty="0"/>
              <a:t>2018</a:t>
            </a:r>
          </a:p>
        </p:txBody>
      </p:sp>
      <p:sp>
        <p:nvSpPr>
          <p:cNvPr id="11" name="Slide Number Placeholder 10"/>
          <p:cNvSpPr>
            <a:spLocks noGrp="1"/>
          </p:cNvSpPr>
          <p:nvPr>
            <p:ph type="sldNum" sz="quarter" idx="12"/>
          </p:nvPr>
        </p:nvSpPr>
        <p:spPr/>
        <p:txBody>
          <a:bodyPr/>
          <a:lstStyle/>
          <a:p>
            <a:fld id="{F62912B7-67D0-4C7F-B2EE-F336CB0BE48F}" type="slidenum">
              <a:rPr lang="en-US" smtClean="0"/>
              <a:t>4</a:t>
            </a:fld>
            <a:endParaRPr lang="en-US" dirty="0"/>
          </a:p>
        </p:txBody>
      </p:sp>
      <p:pic>
        <p:nvPicPr>
          <p:cNvPr id="12" name="Content Placeholder 11" title="CMS Logo"/>
          <p:cNvPicPr>
            <a:picLocks noGrp="1" noChangeAspect="1"/>
          </p:cNvPicPr>
          <p:nvPr>
            <p:ph sz="half" idx="4294967295"/>
          </p:nvPr>
        </p:nvPicPr>
        <p:blipFill>
          <a:blip r:embed="rId3" cstate="email">
            <a:extLst>
              <a:ext uri="{28A0092B-C50C-407E-A947-70E740481C1C}">
                <a14:useLocalDpi xmlns:a14="http://schemas.microsoft.com/office/drawing/2010/main"/>
              </a:ext>
            </a:extLst>
          </a:blip>
          <a:stretch>
            <a:fillRect/>
          </a:stretch>
        </p:blipFill>
        <p:spPr>
          <a:xfrm>
            <a:off x="5631249" y="1967165"/>
            <a:ext cx="2735262" cy="942975"/>
          </a:xfrm>
        </p:spPr>
      </p:pic>
      <p:sp>
        <p:nvSpPr>
          <p:cNvPr id="5" name="Left Brace 4" title="Bracket indicating SSA and RRB"/>
          <p:cNvSpPr/>
          <p:nvPr/>
        </p:nvSpPr>
        <p:spPr>
          <a:xfrm rot="5400000">
            <a:off x="2205369" y="-289457"/>
            <a:ext cx="385168" cy="2687885"/>
          </a:xfrm>
          <a:prstGeom prst="leftBrace">
            <a:avLst>
              <a:gd name="adj1" fmla="val 8333"/>
              <a:gd name="adj2" fmla="val 49552"/>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1" dirty="0"/>
          </a:p>
        </p:txBody>
      </p:sp>
      <p:sp>
        <p:nvSpPr>
          <p:cNvPr id="6" name="TextBox 5"/>
          <p:cNvSpPr txBox="1"/>
          <p:nvPr/>
        </p:nvSpPr>
        <p:spPr>
          <a:xfrm flipH="1">
            <a:off x="1054012" y="1070754"/>
            <a:ext cx="2723509" cy="1200329"/>
          </a:xfrm>
          <a:prstGeom prst="rect">
            <a:avLst/>
          </a:prstGeom>
          <a:noFill/>
        </p:spPr>
        <p:txBody>
          <a:bodyPr wrap="square" rtlCol="0">
            <a:spAutoFit/>
          </a:bodyPr>
          <a:lstStyle/>
          <a:p>
            <a:pPr algn="ctr"/>
            <a:r>
              <a:rPr lang="en-US" sz="1800" b="1" dirty="0"/>
              <a:t>They Handle Enrollment, Premiums, and Replacement Medicare Cards</a:t>
            </a:r>
          </a:p>
        </p:txBody>
      </p:sp>
      <p:pic>
        <p:nvPicPr>
          <p:cNvPr id="13" name="Picture 12" title="Social Security Logo"/>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6988" y="1967165"/>
            <a:ext cx="1295765" cy="1299883"/>
          </a:xfrm>
          <a:prstGeom prst="rect">
            <a:avLst/>
          </a:prstGeom>
        </p:spPr>
      </p:pic>
      <p:sp>
        <p:nvSpPr>
          <p:cNvPr id="15" name="Rectangle 14"/>
          <p:cNvSpPr/>
          <p:nvPr/>
        </p:nvSpPr>
        <p:spPr>
          <a:xfrm>
            <a:off x="228476" y="3303813"/>
            <a:ext cx="2356267" cy="1200329"/>
          </a:xfrm>
          <a:prstGeom prst="rect">
            <a:avLst/>
          </a:prstGeom>
        </p:spPr>
        <p:txBody>
          <a:bodyPr wrap="square">
            <a:spAutoFit/>
          </a:bodyPr>
          <a:lstStyle/>
          <a:p>
            <a:pPr>
              <a:spcBef>
                <a:spcPts val="451"/>
              </a:spcBef>
              <a:spcAft>
                <a:spcPts val="1351"/>
              </a:spcAft>
            </a:pPr>
            <a:r>
              <a:rPr lang="en-US" sz="1800" b="1" dirty="0">
                <a:solidFill>
                  <a:prstClr val="black"/>
                </a:solidFill>
                <a:ea typeface="Calibri"/>
                <a:cs typeface="Times New Roman"/>
              </a:rPr>
              <a:t>Social Security Administration </a:t>
            </a:r>
            <a:r>
              <a:rPr lang="en-US" sz="1800" dirty="0">
                <a:solidFill>
                  <a:prstClr val="black"/>
                </a:solidFill>
                <a:ea typeface="Calibri"/>
                <a:cs typeface="Times New Roman"/>
              </a:rPr>
              <a:t>(SSA) enrolls most people in Medicare</a:t>
            </a:r>
          </a:p>
        </p:txBody>
      </p:sp>
      <p:pic>
        <p:nvPicPr>
          <p:cNvPr id="19" name="Picture 18" title="RRB logo"/>
          <p:cNvPicPr/>
          <p:nvPr/>
        </p:nvPicPr>
        <p:blipFill rotWithShape="1">
          <a:blip r:embed="rId5" cstate="email">
            <a:extLst>
              <a:ext uri="{28A0092B-C50C-407E-A947-70E740481C1C}">
                <a14:useLocalDpi xmlns:a14="http://schemas.microsoft.com/office/drawing/2010/main"/>
              </a:ext>
            </a:extLst>
          </a:blip>
          <a:srcRect t="8125" b="8516"/>
          <a:stretch/>
        </p:blipFill>
        <p:spPr>
          <a:xfrm>
            <a:off x="3154096" y="1967167"/>
            <a:ext cx="1624709" cy="1362313"/>
          </a:xfrm>
          <a:prstGeom prst="rect">
            <a:avLst/>
          </a:prstGeom>
        </p:spPr>
      </p:pic>
      <p:sp>
        <p:nvSpPr>
          <p:cNvPr id="16" name="Rectangle 15"/>
          <p:cNvSpPr/>
          <p:nvPr/>
        </p:nvSpPr>
        <p:spPr>
          <a:xfrm>
            <a:off x="2755886" y="3273917"/>
            <a:ext cx="2215733" cy="1200329"/>
          </a:xfrm>
          <a:prstGeom prst="rect">
            <a:avLst/>
          </a:prstGeom>
        </p:spPr>
        <p:txBody>
          <a:bodyPr wrap="square">
            <a:spAutoFit/>
          </a:bodyPr>
          <a:lstStyle/>
          <a:p>
            <a:pPr>
              <a:spcBef>
                <a:spcPts val="451"/>
              </a:spcBef>
              <a:spcAft>
                <a:spcPts val="900"/>
              </a:spcAft>
            </a:pPr>
            <a:r>
              <a:rPr lang="en-US" sz="1800" b="1" dirty="0">
                <a:solidFill>
                  <a:prstClr val="black"/>
                </a:solidFill>
                <a:ea typeface="Calibri"/>
                <a:cs typeface="Times New Roman"/>
              </a:rPr>
              <a:t>Railroad Retirement Board </a:t>
            </a:r>
            <a:r>
              <a:rPr lang="en-US" sz="1800" dirty="0">
                <a:solidFill>
                  <a:prstClr val="black"/>
                </a:solidFill>
                <a:ea typeface="Calibri"/>
                <a:cs typeface="Times New Roman"/>
              </a:rPr>
              <a:t>(RRB) enrolls railroad retirees in Medicare</a:t>
            </a:r>
          </a:p>
        </p:txBody>
      </p:sp>
      <p:cxnSp>
        <p:nvCxnSpPr>
          <p:cNvPr id="3" name="Straight Connector 2" title="Dividing line"/>
          <p:cNvCxnSpPr/>
          <p:nvPr/>
        </p:nvCxnSpPr>
        <p:spPr>
          <a:xfrm>
            <a:off x="5149521" y="1070753"/>
            <a:ext cx="12031" cy="3403492"/>
          </a:xfrm>
          <a:prstGeom prst="line">
            <a:avLst/>
          </a:prstGeom>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flipH="1">
            <a:off x="5736871" y="1216059"/>
            <a:ext cx="2956468" cy="461665"/>
          </a:xfrm>
          <a:prstGeom prst="rect">
            <a:avLst/>
          </a:prstGeom>
          <a:noFill/>
        </p:spPr>
        <p:txBody>
          <a:bodyPr wrap="square" rtlCol="0">
            <a:spAutoFit/>
          </a:bodyPr>
          <a:lstStyle/>
          <a:p>
            <a:pPr algn="ctr"/>
            <a:r>
              <a:rPr lang="en-US" sz="2400" b="1" dirty="0">
                <a:solidFill>
                  <a:srgbClr val="002060"/>
                </a:solidFill>
              </a:rPr>
              <a:t>We Handle the Rest</a:t>
            </a:r>
            <a:endParaRPr lang="en-US" sz="2400" b="1" dirty="0"/>
          </a:p>
        </p:txBody>
      </p:sp>
      <p:sp>
        <p:nvSpPr>
          <p:cNvPr id="14" name="Rectangle 13"/>
          <p:cNvSpPr/>
          <p:nvPr/>
        </p:nvSpPr>
        <p:spPr>
          <a:xfrm>
            <a:off x="5631249" y="3298264"/>
            <a:ext cx="3217476" cy="1200329"/>
          </a:xfrm>
          <a:prstGeom prst="rect">
            <a:avLst/>
          </a:prstGeom>
        </p:spPr>
        <p:txBody>
          <a:bodyPr wrap="square">
            <a:spAutoFit/>
          </a:bodyPr>
          <a:lstStyle/>
          <a:p>
            <a:pPr>
              <a:spcBef>
                <a:spcPts val="451"/>
              </a:spcBef>
              <a:spcAft>
                <a:spcPts val="1351"/>
              </a:spcAft>
            </a:pPr>
            <a:r>
              <a:rPr lang="en-US" sz="1800" b="1" dirty="0">
                <a:solidFill>
                  <a:prstClr val="black"/>
                </a:solidFill>
                <a:ea typeface="Calibri"/>
                <a:cs typeface="Times New Roman"/>
              </a:rPr>
              <a:t>Centers for Medicare &amp; Medicaid Services</a:t>
            </a:r>
            <a:r>
              <a:rPr lang="en-US" sz="1800" dirty="0">
                <a:solidFill>
                  <a:prstClr val="black"/>
                </a:solidFill>
                <a:ea typeface="Calibri"/>
                <a:cs typeface="Times New Roman"/>
              </a:rPr>
              <a:t> (CMS) administers the Medicare Program</a:t>
            </a:r>
          </a:p>
        </p:txBody>
      </p:sp>
      <p:sp>
        <p:nvSpPr>
          <p:cNvPr id="7" name="TextBox 6">
            <a:extLst>
              <a:ext uri="{FF2B5EF4-FFF2-40B4-BE49-F238E27FC236}">
                <a16:creationId xmlns:a16="http://schemas.microsoft.com/office/drawing/2014/main" id="{8BEDE7AB-72A6-4953-8068-C1BE845F7D4F}"/>
              </a:ext>
            </a:extLst>
          </p:cNvPr>
          <p:cNvSpPr txBox="1"/>
          <p:nvPr/>
        </p:nvSpPr>
        <p:spPr>
          <a:xfrm>
            <a:off x="1809750" y="4657725"/>
            <a:ext cx="5638082" cy="300082"/>
          </a:xfrm>
          <a:prstGeom prst="rect">
            <a:avLst/>
          </a:prstGeom>
          <a:noFill/>
        </p:spPr>
        <p:txBody>
          <a:bodyPr wrap="none" rtlCol="0">
            <a:spAutoFit/>
          </a:bodyPr>
          <a:lstStyle/>
          <a:p>
            <a:r>
              <a:rPr lang="en-US" dirty="0">
                <a:solidFill>
                  <a:srgbClr val="FF0000"/>
                </a:solidFill>
              </a:rPr>
              <a:t>***************************************************************</a:t>
            </a:r>
          </a:p>
        </p:txBody>
      </p:sp>
    </p:spTree>
    <p:extLst>
      <p:ext uri="{BB962C8B-B14F-4D97-AF65-F5344CB8AC3E}">
        <p14:creationId xmlns:p14="http://schemas.microsoft.com/office/powerpoint/2010/main" val="7178686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a:t>What are the 4 Parts of Medicare?</a:t>
            </a:r>
          </a:p>
        </p:txBody>
      </p:sp>
      <p:sp>
        <p:nvSpPr>
          <p:cNvPr id="18" name="Date Placeholder 17"/>
          <p:cNvSpPr>
            <a:spLocks noGrp="1"/>
          </p:cNvSpPr>
          <p:nvPr>
            <p:ph type="dt" sz="half" idx="10"/>
          </p:nvPr>
        </p:nvSpPr>
        <p:spPr/>
        <p:txBody>
          <a:bodyPr/>
          <a:lstStyle/>
          <a:p>
            <a:r>
              <a:rPr lang="en-US" dirty="0">
                <a:solidFill>
                  <a:prstClr val="black">
                    <a:tint val="75000"/>
                  </a:prstClr>
                </a:solidFill>
              </a:rPr>
              <a:t>2018</a:t>
            </a:r>
          </a:p>
        </p:txBody>
      </p:sp>
      <p:sp>
        <p:nvSpPr>
          <p:cNvPr id="20" name="Slide Number Placeholder 19"/>
          <p:cNvSpPr>
            <a:spLocks noGrp="1"/>
          </p:cNvSpPr>
          <p:nvPr>
            <p:ph type="sldNum" sz="quarter" idx="12"/>
          </p:nvPr>
        </p:nvSpPr>
        <p:spPr/>
        <p:txBody>
          <a:bodyPr/>
          <a:lstStyle/>
          <a:p>
            <a:fld id="{F62912B7-67D0-4C7F-B2EE-F336CB0BE48F}" type="slidenum">
              <a:rPr lang="en-US" smtClean="0">
                <a:solidFill>
                  <a:prstClr val="black">
                    <a:tint val="75000"/>
                  </a:prstClr>
                </a:solidFill>
              </a:rPr>
              <a:pPr/>
              <a:t>5</a:t>
            </a:fld>
            <a:endParaRPr lang="en-US" dirty="0">
              <a:solidFill>
                <a:prstClr val="black">
                  <a:tint val="75000"/>
                </a:prstClr>
              </a:solidFill>
            </a:endParaRPr>
          </a:p>
        </p:txBody>
      </p:sp>
      <p:sp>
        <p:nvSpPr>
          <p:cNvPr id="12" name="TextBox 11"/>
          <p:cNvSpPr txBox="1"/>
          <p:nvPr/>
        </p:nvSpPr>
        <p:spPr>
          <a:xfrm>
            <a:off x="247633" y="758930"/>
            <a:ext cx="8811552" cy="707886"/>
          </a:xfrm>
          <a:prstGeom prst="rect">
            <a:avLst/>
          </a:prstGeom>
          <a:solidFill>
            <a:schemeClr val="tx2"/>
          </a:solidFill>
        </p:spPr>
        <p:txBody>
          <a:bodyPr wrap="square" rtlCol="0">
            <a:spAutoFit/>
          </a:bodyPr>
          <a:lstStyle/>
          <a:p>
            <a:r>
              <a:rPr lang="en-US" sz="2000" dirty="0">
                <a:solidFill>
                  <a:schemeClr val="bg1"/>
                </a:solidFill>
              </a:rPr>
              <a:t>Throughout this training, these icons are used to identify the part of Medicare being discussed.</a:t>
            </a:r>
          </a:p>
        </p:txBody>
      </p:sp>
      <p:sp>
        <p:nvSpPr>
          <p:cNvPr id="2" name="TextBox 1"/>
          <p:cNvSpPr txBox="1"/>
          <p:nvPr/>
        </p:nvSpPr>
        <p:spPr>
          <a:xfrm>
            <a:off x="241383" y="1538817"/>
            <a:ext cx="4295212" cy="369332"/>
          </a:xfrm>
          <a:prstGeom prst="rect">
            <a:avLst/>
          </a:prstGeom>
          <a:solidFill>
            <a:schemeClr val="tx2"/>
          </a:solidFill>
        </p:spPr>
        <p:txBody>
          <a:bodyPr wrap="square" rtlCol="0">
            <a:spAutoFit/>
          </a:bodyPr>
          <a:lstStyle/>
          <a:p>
            <a:pPr algn="ctr"/>
            <a:r>
              <a:rPr lang="en-US" sz="1800" b="1" dirty="0">
                <a:solidFill>
                  <a:schemeClr val="bg1"/>
                </a:solidFill>
              </a:rPr>
              <a:t>Original Medicare</a:t>
            </a:r>
          </a:p>
        </p:txBody>
      </p:sp>
      <p:grpSp>
        <p:nvGrpSpPr>
          <p:cNvPr id="49" name="Group 48" title="Part A icon"/>
          <p:cNvGrpSpPr/>
          <p:nvPr/>
        </p:nvGrpSpPr>
        <p:grpSpPr>
          <a:xfrm>
            <a:off x="119561" y="2536503"/>
            <a:ext cx="1963209" cy="1561219"/>
            <a:chOff x="241383" y="1961457"/>
            <a:chExt cx="1963209" cy="1561219"/>
          </a:xfrm>
        </p:grpSpPr>
        <p:pic>
          <p:nvPicPr>
            <p:cNvPr id="23" name="Picture 22" title="Part A ico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9852" y="1961457"/>
              <a:ext cx="1141658" cy="631372"/>
            </a:xfrm>
            <a:prstGeom prst="rect">
              <a:avLst/>
            </a:prstGeom>
          </p:spPr>
        </p:pic>
        <p:sp>
          <p:nvSpPr>
            <p:cNvPr id="25" name="TextBox 24" title="Part A Icon"/>
            <p:cNvSpPr txBox="1"/>
            <p:nvPr/>
          </p:nvSpPr>
          <p:spPr>
            <a:xfrm>
              <a:off x="241383" y="2668468"/>
              <a:ext cx="1963209" cy="854208"/>
            </a:xfrm>
            <a:prstGeom prst="rect">
              <a:avLst/>
            </a:prstGeom>
            <a:noFill/>
          </p:spPr>
          <p:txBody>
            <a:bodyPr wrap="square" rtlCol="0">
              <a:spAutoFit/>
            </a:bodyPr>
            <a:lstStyle/>
            <a:p>
              <a:pPr algn="ctr"/>
              <a:r>
                <a:rPr lang="en-US" sz="1800" b="1" dirty="0">
                  <a:solidFill>
                    <a:schemeClr val="tx2"/>
                  </a:solidFill>
                </a:rPr>
                <a:t>Part A</a:t>
              </a:r>
            </a:p>
            <a:p>
              <a:pPr algn="ctr"/>
              <a:r>
                <a:rPr lang="en-US" sz="1800" dirty="0">
                  <a:solidFill>
                    <a:schemeClr val="tx2"/>
                  </a:solidFill>
                </a:rPr>
                <a:t>Hospital Insurance</a:t>
              </a:r>
            </a:p>
            <a:p>
              <a:pPr algn="ctr"/>
              <a:endParaRPr lang="en-US" sz="1351" dirty="0">
                <a:solidFill>
                  <a:schemeClr val="tx2"/>
                </a:solidFill>
              </a:endParaRPr>
            </a:p>
          </p:txBody>
        </p:sp>
      </p:grpSp>
      <p:cxnSp>
        <p:nvCxnSpPr>
          <p:cNvPr id="22" name="Straight Connector 21" title="Line"/>
          <p:cNvCxnSpPr/>
          <p:nvPr/>
        </p:nvCxnSpPr>
        <p:spPr>
          <a:xfrm flipH="1">
            <a:off x="2216625" y="1916775"/>
            <a:ext cx="18985" cy="2874556"/>
          </a:xfrm>
          <a:prstGeom prst="line">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lnRef>
          <a:fillRef idx="0">
            <a:schemeClr val="accent1"/>
          </a:fillRef>
          <a:effectRef idx="1">
            <a:schemeClr val="accent1"/>
          </a:effectRef>
          <a:fontRef idx="minor">
            <a:schemeClr val="tx1"/>
          </a:fontRef>
        </p:style>
      </p:cxnSp>
      <p:grpSp>
        <p:nvGrpSpPr>
          <p:cNvPr id="50" name="Group 49" title="Part B Icon"/>
          <p:cNvGrpSpPr/>
          <p:nvPr/>
        </p:nvGrpSpPr>
        <p:grpSpPr>
          <a:xfrm>
            <a:off x="2339735" y="2616668"/>
            <a:ext cx="1961035" cy="1302546"/>
            <a:chOff x="2374250" y="2022298"/>
            <a:chExt cx="1961035" cy="1302545"/>
          </a:xfrm>
        </p:grpSpPr>
        <p:pic>
          <p:nvPicPr>
            <p:cNvPr id="28" name="Picture 27" title="Part B icon"/>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984517" y="2022298"/>
              <a:ext cx="707734" cy="624371"/>
            </a:xfrm>
            <a:prstGeom prst="rect">
              <a:avLst/>
            </a:prstGeom>
          </p:spPr>
        </p:pic>
        <p:sp>
          <p:nvSpPr>
            <p:cNvPr id="29" name="TextBox 28" title="Part B Icon"/>
            <p:cNvSpPr txBox="1"/>
            <p:nvPr/>
          </p:nvSpPr>
          <p:spPr>
            <a:xfrm>
              <a:off x="2374250" y="2678512"/>
              <a:ext cx="1961035" cy="646331"/>
            </a:xfrm>
            <a:prstGeom prst="rect">
              <a:avLst/>
            </a:prstGeom>
            <a:noFill/>
          </p:spPr>
          <p:txBody>
            <a:bodyPr wrap="square" rtlCol="0">
              <a:spAutoFit/>
            </a:bodyPr>
            <a:lstStyle/>
            <a:p>
              <a:pPr algn="ctr"/>
              <a:r>
                <a:rPr lang="en-US" sz="1800" b="1" dirty="0">
                  <a:solidFill>
                    <a:schemeClr val="tx2"/>
                  </a:solidFill>
                </a:rPr>
                <a:t>Part B</a:t>
              </a:r>
            </a:p>
            <a:p>
              <a:pPr algn="ctr"/>
              <a:r>
                <a:rPr lang="en-US" sz="1800" dirty="0">
                  <a:solidFill>
                    <a:schemeClr val="tx2"/>
                  </a:solidFill>
                </a:rPr>
                <a:t>Medical Insurance</a:t>
              </a:r>
            </a:p>
          </p:txBody>
        </p:sp>
      </p:grpSp>
      <p:cxnSp>
        <p:nvCxnSpPr>
          <p:cNvPr id="24" name="Straight Connector 23" title="Line"/>
          <p:cNvCxnSpPr/>
          <p:nvPr/>
        </p:nvCxnSpPr>
        <p:spPr>
          <a:xfrm>
            <a:off x="4511537" y="1896117"/>
            <a:ext cx="11451" cy="2850492"/>
          </a:xfrm>
          <a:prstGeom prst="line">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9600000" scaled="0"/>
            </a:gradFill>
          </a:ln>
        </p:spPr>
        <p:style>
          <a:lnRef idx="2">
            <a:schemeClr val="accent1"/>
          </a:lnRef>
          <a:fillRef idx="0">
            <a:schemeClr val="accent1"/>
          </a:fillRef>
          <a:effectRef idx="1">
            <a:schemeClr val="accent1"/>
          </a:effectRef>
          <a:fontRef idx="minor">
            <a:schemeClr val="tx1"/>
          </a:fontRef>
        </p:style>
      </p:cxnSp>
      <p:sp>
        <p:nvSpPr>
          <p:cNvPr id="44" name="TextBox 43"/>
          <p:cNvSpPr txBox="1"/>
          <p:nvPr/>
        </p:nvSpPr>
        <p:spPr>
          <a:xfrm>
            <a:off x="4558188" y="1542732"/>
            <a:ext cx="2352393" cy="646331"/>
          </a:xfrm>
          <a:prstGeom prst="rect">
            <a:avLst/>
          </a:prstGeom>
          <a:solidFill>
            <a:schemeClr val="tx2"/>
          </a:solidFill>
        </p:spPr>
        <p:txBody>
          <a:bodyPr wrap="square" rtlCol="0">
            <a:spAutoFit/>
          </a:bodyPr>
          <a:lstStyle/>
          <a:p>
            <a:pPr algn="ctr"/>
            <a:r>
              <a:rPr lang="en-US" sz="1800" b="1" dirty="0">
                <a:solidFill>
                  <a:schemeClr val="bg1"/>
                </a:solidFill>
              </a:rPr>
              <a:t>Medicare Advantage Part C</a:t>
            </a:r>
          </a:p>
        </p:txBody>
      </p:sp>
      <p:grpSp>
        <p:nvGrpSpPr>
          <p:cNvPr id="51" name="Group 50" title="Medicare Advantage Icon"/>
          <p:cNvGrpSpPr/>
          <p:nvPr/>
        </p:nvGrpSpPr>
        <p:grpSpPr>
          <a:xfrm>
            <a:off x="4595500" y="2217643"/>
            <a:ext cx="2203198" cy="2270632"/>
            <a:chOff x="4595498" y="1971466"/>
            <a:chExt cx="2203198" cy="2270632"/>
          </a:xfrm>
        </p:grpSpPr>
        <p:pic>
          <p:nvPicPr>
            <p:cNvPr id="32" name="Picture 31" title="Part A icon"/>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653409" y="2027176"/>
              <a:ext cx="860838" cy="476070"/>
            </a:xfrm>
            <a:prstGeom prst="rect">
              <a:avLst/>
            </a:prstGeom>
          </p:spPr>
        </p:pic>
        <p:sp>
          <p:nvSpPr>
            <p:cNvPr id="33" name="TextBox 32"/>
            <p:cNvSpPr txBox="1"/>
            <p:nvPr/>
          </p:nvSpPr>
          <p:spPr>
            <a:xfrm>
              <a:off x="4595498" y="2488365"/>
              <a:ext cx="1050836" cy="523220"/>
            </a:xfrm>
            <a:prstGeom prst="rect">
              <a:avLst/>
            </a:prstGeom>
            <a:noFill/>
          </p:spPr>
          <p:txBody>
            <a:bodyPr wrap="square" rtlCol="0">
              <a:spAutoFit/>
            </a:bodyPr>
            <a:lstStyle/>
            <a:p>
              <a:pPr algn="ctr"/>
              <a:r>
                <a:rPr lang="en-US" sz="1800" b="1" dirty="0">
                  <a:solidFill>
                    <a:schemeClr val="tx2"/>
                  </a:solidFill>
                </a:rPr>
                <a:t>Part A</a:t>
              </a:r>
            </a:p>
            <a:p>
              <a:pPr algn="ctr"/>
              <a:endParaRPr lang="en-US" sz="1000" dirty="0">
                <a:solidFill>
                  <a:schemeClr val="tx2"/>
                </a:solidFill>
              </a:endParaRPr>
            </a:p>
          </p:txBody>
        </p:sp>
        <p:pic>
          <p:nvPicPr>
            <p:cNvPr id="34" name="Picture 33" title="Part B icon"/>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155461" y="1971466"/>
              <a:ext cx="570452" cy="539089"/>
            </a:xfrm>
            <a:prstGeom prst="rect">
              <a:avLst/>
            </a:prstGeom>
          </p:spPr>
        </p:pic>
        <p:sp>
          <p:nvSpPr>
            <p:cNvPr id="35" name="TextBox 34"/>
            <p:cNvSpPr txBox="1"/>
            <p:nvPr/>
          </p:nvSpPr>
          <p:spPr>
            <a:xfrm>
              <a:off x="5930196" y="2468831"/>
              <a:ext cx="868500" cy="369332"/>
            </a:xfrm>
            <a:prstGeom prst="rect">
              <a:avLst/>
            </a:prstGeom>
            <a:noFill/>
          </p:spPr>
          <p:txBody>
            <a:bodyPr wrap="square" rtlCol="0">
              <a:spAutoFit/>
            </a:bodyPr>
            <a:lstStyle/>
            <a:p>
              <a:pPr algn="ctr"/>
              <a:r>
                <a:rPr lang="en-US" sz="1800" b="1" dirty="0">
                  <a:solidFill>
                    <a:schemeClr val="tx2"/>
                  </a:solidFill>
                </a:rPr>
                <a:t>Part B</a:t>
              </a:r>
            </a:p>
          </p:txBody>
        </p:sp>
        <p:pic>
          <p:nvPicPr>
            <p:cNvPr id="36" name="Picture 35" title="Part D icon"/>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486231" y="3165576"/>
              <a:ext cx="669230" cy="462663"/>
            </a:xfrm>
            <a:prstGeom prst="rect">
              <a:avLst/>
            </a:prstGeom>
          </p:spPr>
        </p:pic>
        <p:sp>
          <p:nvSpPr>
            <p:cNvPr id="41" name="Plus 40" title="and sign"/>
            <p:cNvSpPr/>
            <p:nvPr/>
          </p:nvSpPr>
          <p:spPr>
            <a:xfrm>
              <a:off x="5677351" y="2325420"/>
              <a:ext cx="218398" cy="267409"/>
            </a:xfrm>
            <a:prstGeom prst="mathPlus">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p>
          </p:txBody>
        </p:sp>
        <p:sp>
          <p:nvSpPr>
            <p:cNvPr id="42" name="Plus 41" title="and sign"/>
            <p:cNvSpPr/>
            <p:nvPr/>
          </p:nvSpPr>
          <p:spPr>
            <a:xfrm>
              <a:off x="5694575" y="2787245"/>
              <a:ext cx="218398" cy="267409"/>
            </a:xfrm>
            <a:prstGeom prst="mathPlus">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p>
          </p:txBody>
        </p:sp>
        <p:sp>
          <p:nvSpPr>
            <p:cNvPr id="43" name="TextBox 42"/>
            <p:cNvSpPr txBox="1"/>
            <p:nvPr/>
          </p:nvSpPr>
          <p:spPr>
            <a:xfrm>
              <a:off x="5408554" y="3657323"/>
              <a:ext cx="881280" cy="584775"/>
            </a:xfrm>
            <a:prstGeom prst="rect">
              <a:avLst/>
            </a:prstGeom>
            <a:noFill/>
          </p:spPr>
          <p:txBody>
            <a:bodyPr wrap="square" rtlCol="0">
              <a:spAutoFit/>
            </a:bodyPr>
            <a:lstStyle/>
            <a:p>
              <a:pPr algn="ctr"/>
              <a:r>
                <a:rPr lang="en-US" sz="1800" b="1" dirty="0">
                  <a:solidFill>
                    <a:schemeClr val="tx2"/>
                  </a:solidFill>
                </a:rPr>
                <a:t>Part D</a:t>
              </a:r>
            </a:p>
            <a:p>
              <a:pPr algn="ctr"/>
              <a:r>
                <a:rPr lang="en-US" sz="1400" b="1" dirty="0">
                  <a:solidFill>
                    <a:schemeClr val="tx2"/>
                  </a:solidFill>
                </a:rPr>
                <a:t>(Usually)</a:t>
              </a:r>
              <a:endParaRPr lang="en-US" sz="1800" b="1" dirty="0">
                <a:solidFill>
                  <a:schemeClr val="tx2"/>
                </a:solidFill>
              </a:endParaRPr>
            </a:p>
          </p:txBody>
        </p:sp>
      </p:grpSp>
      <p:cxnSp>
        <p:nvCxnSpPr>
          <p:cNvPr id="26" name="Straight Connector 25" title="line"/>
          <p:cNvCxnSpPr/>
          <p:nvPr/>
        </p:nvCxnSpPr>
        <p:spPr>
          <a:xfrm>
            <a:off x="6927223" y="1902587"/>
            <a:ext cx="17804" cy="2864681"/>
          </a:xfrm>
          <a:prstGeom prst="line">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lnRef>
          <a:fillRef idx="0">
            <a:schemeClr val="accent1"/>
          </a:fillRef>
          <a:effectRef idx="1">
            <a:schemeClr val="accent1"/>
          </a:effectRef>
          <a:fontRef idx="minor">
            <a:schemeClr val="tx1"/>
          </a:fontRef>
        </p:style>
      </p:cxnSp>
      <p:sp>
        <p:nvSpPr>
          <p:cNvPr id="37" name="TextBox 36" title="Text box for Medicare Prescription Drug Coverage"/>
          <p:cNvSpPr txBox="1"/>
          <p:nvPr/>
        </p:nvSpPr>
        <p:spPr>
          <a:xfrm>
            <a:off x="6942089" y="1544180"/>
            <a:ext cx="2044593" cy="923330"/>
          </a:xfrm>
          <a:prstGeom prst="rect">
            <a:avLst/>
          </a:prstGeom>
          <a:solidFill>
            <a:schemeClr val="tx2"/>
          </a:solidFill>
        </p:spPr>
        <p:txBody>
          <a:bodyPr wrap="square" rtlCol="0">
            <a:spAutoFit/>
          </a:bodyPr>
          <a:lstStyle/>
          <a:p>
            <a:pPr algn="ctr"/>
            <a:r>
              <a:rPr lang="en-US" sz="1800" b="1" dirty="0">
                <a:solidFill>
                  <a:schemeClr val="bg1"/>
                </a:solidFill>
              </a:rPr>
              <a:t>Medicare Prescription Drug Coverage</a:t>
            </a:r>
          </a:p>
        </p:txBody>
      </p:sp>
      <p:grpSp>
        <p:nvGrpSpPr>
          <p:cNvPr id="52" name="Group 51" title="art"/>
          <p:cNvGrpSpPr/>
          <p:nvPr/>
        </p:nvGrpSpPr>
        <p:grpSpPr>
          <a:xfrm>
            <a:off x="7051441" y="2667775"/>
            <a:ext cx="1909569" cy="1856542"/>
            <a:chOff x="7108787" y="2022298"/>
            <a:chExt cx="1909569" cy="1856542"/>
          </a:xfrm>
        </p:grpSpPr>
        <p:pic>
          <p:nvPicPr>
            <p:cNvPr id="30" name="Picture 29" title="Part D icon"/>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614053" y="2022298"/>
              <a:ext cx="669230" cy="462663"/>
            </a:xfrm>
            <a:prstGeom prst="rect">
              <a:avLst/>
            </a:prstGeom>
          </p:spPr>
        </p:pic>
        <p:sp>
          <p:nvSpPr>
            <p:cNvPr id="31" name="TextBox 30" title="Part D Icon"/>
            <p:cNvSpPr txBox="1"/>
            <p:nvPr/>
          </p:nvSpPr>
          <p:spPr>
            <a:xfrm>
              <a:off x="7108787" y="2678511"/>
              <a:ext cx="1909569" cy="1200329"/>
            </a:xfrm>
            <a:prstGeom prst="rect">
              <a:avLst/>
            </a:prstGeom>
            <a:noFill/>
          </p:spPr>
          <p:txBody>
            <a:bodyPr wrap="square" rtlCol="0">
              <a:spAutoFit/>
            </a:bodyPr>
            <a:lstStyle/>
            <a:p>
              <a:pPr algn="ctr"/>
              <a:r>
                <a:rPr lang="en-US" sz="1800" b="1" dirty="0">
                  <a:solidFill>
                    <a:schemeClr val="tx2"/>
                  </a:solidFill>
                </a:rPr>
                <a:t>Part D</a:t>
              </a:r>
            </a:p>
            <a:p>
              <a:pPr algn="ctr"/>
              <a:r>
                <a:rPr lang="en-US" sz="1800" dirty="0">
                  <a:solidFill>
                    <a:schemeClr val="tx2"/>
                  </a:solidFill>
                </a:rPr>
                <a:t>Medicare prescription drug coverage</a:t>
              </a:r>
            </a:p>
          </p:txBody>
        </p:sp>
      </p:grpSp>
    </p:spTree>
    <p:extLst>
      <p:ext uri="{BB962C8B-B14F-4D97-AF65-F5344CB8AC3E}">
        <p14:creationId xmlns:p14="http://schemas.microsoft.com/office/powerpoint/2010/main" val="27499178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Original Medicare Part A-Hospital Insurance Coverage" title="Original Medicare Part A-Hospital Insurance Coverage"/>
          <p:cNvSpPr>
            <a:spLocks noGrp="1"/>
          </p:cNvSpPr>
          <p:nvPr>
            <p:ph type="title"/>
          </p:nvPr>
        </p:nvSpPr>
        <p:spPr/>
        <p:txBody>
          <a:bodyPr>
            <a:normAutofit fontScale="90000"/>
          </a:bodyPr>
          <a:lstStyle/>
          <a:p>
            <a:r>
              <a:rPr lang="en-US" b="1" dirty="0"/>
              <a:t>Original Medicare: </a:t>
            </a:r>
            <a:br>
              <a:rPr lang="en-US" b="1" dirty="0"/>
            </a:br>
            <a:r>
              <a:rPr lang="en-US" b="1" dirty="0"/>
              <a:t>What is the Coverage and Cost of Part A?</a:t>
            </a:r>
          </a:p>
        </p:txBody>
      </p:sp>
      <p:sp>
        <p:nvSpPr>
          <p:cNvPr id="11" name="Date Placeholder 10"/>
          <p:cNvSpPr>
            <a:spLocks noGrp="1"/>
          </p:cNvSpPr>
          <p:nvPr>
            <p:ph type="dt" sz="half" idx="10"/>
          </p:nvPr>
        </p:nvSpPr>
        <p:spPr/>
        <p:txBody>
          <a:bodyPr/>
          <a:lstStyle/>
          <a:p>
            <a:r>
              <a:rPr lang="en-US" dirty="0">
                <a:solidFill>
                  <a:prstClr val="black">
                    <a:tint val="75000"/>
                  </a:prstClr>
                </a:solidFill>
              </a:rPr>
              <a:t>2018</a:t>
            </a:r>
          </a:p>
        </p:txBody>
      </p:sp>
      <p:sp>
        <p:nvSpPr>
          <p:cNvPr id="13" name="Slide Number Placeholder 12"/>
          <p:cNvSpPr>
            <a:spLocks noGrp="1"/>
          </p:cNvSpPr>
          <p:nvPr>
            <p:ph type="sldNum" sz="quarter" idx="12"/>
          </p:nvPr>
        </p:nvSpPr>
        <p:spPr/>
        <p:txBody>
          <a:bodyPr/>
          <a:lstStyle/>
          <a:p>
            <a:fld id="{F62912B7-67D0-4C7F-B2EE-F336CB0BE48F}" type="slidenum">
              <a:rPr lang="en-US" smtClean="0">
                <a:solidFill>
                  <a:prstClr val="black">
                    <a:tint val="75000"/>
                  </a:prstClr>
                </a:solidFill>
              </a:rPr>
              <a:pPr/>
              <a:t>6</a:t>
            </a:fld>
            <a:endParaRPr lang="en-US" dirty="0">
              <a:solidFill>
                <a:prstClr val="black">
                  <a:tint val="75000"/>
                </a:prstClr>
              </a:solidFill>
            </a:endParaRPr>
          </a:p>
        </p:txBody>
      </p:sp>
      <p:sp>
        <p:nvSpPr>
          <p:cNvPr id="3" name="Content Placeholder 2" descr="Part A–Hospital Insurance helps cover&#10;Inpatient hospital care&#10;Inpatient skilled nursing facility (SNF) care&#10;Blood (inpatient)&#10;Certain inpatient non-religious, nonmedical health care in approved religious nonmedical institutions (RNHCIs)&#10;Home health care&#10;Hospice care&#10;" title="List of coverage under Original Medicare Part A-Hospital Insurance Coverage"/>
          <p:cNvSpPr>
            <a:spLocks noGrp="1"/>
          </p:cNvSpPr>
          <p:nvPr>
            <p:ph idx="1"/>
          </p:nvPr>
        </p:nvSpPr>
        <p:spPr>
          <a:xfrm>
            <a:off x="1787526" y="1015734"/>
            <a:ext cx="7185025" cy="3565525"/>
          </a:xfrm>
        </p:spPr>
        <p:txBody>
          <a:bodyPr/>
          <a:lstStyle/>
          <a:p>
            <a:pPr marL="0" indent="0">
              <a:buNone/>
            </a:pPr>
            <a:r>
              <a:rPr lang="en-US" b="1" dirty="0"/>
              <a:t>Part A–Hospital Insurance </a:t>
            </a:r>
            <a:r>
              <a:rPr lang="en-US" dirty="0"/>
              <a:t>helps cover medically necessary</a:t>
            </a:r>
          </a:p>
          <a:p>
            <a:pPr>
              <a:buFont typeface="Wingdings" panose="05000000000000000000" pitchFamily="2" charset="2"/>
              <a:buChar char="ü"/>
            </a:pPr>
            <a:r>
              <a:rPr lang="en-US" sz="2100" dirty="0"/>
              <a:t>Inpatient hospital care</a:t>
            </a:r>
          </a:p>
          <a:p>
            <a:pPr lvl="1"/>
            <a:r>
              <a:rPr lang="en-US" sz="1800" dirty="0"/>
              <a:t>Semi-private room, meals, general nursing, other hospital services and supplies, as well as care in inpatient rehabilitation facilities and inpatient mental health care in a psychiatric hospital (lifetime 190-day limit).</a:t>
            </a:r>
          </a:p>
          <a:p>
            <a:pPr>
              <a:buFont typeface="Wingdings" panose="05000000000000000000" pitchFamily="2" charset="2"/>
              <a:buChar char="ü"/>
            </a:pPr>
            <a:r>
              <a:rPr lang="en-US" sz="2100" dirty="0"/>
              <a:t>Inpatient skilled nursing facility (SNF) care</a:t>
            </a:r>
          </a:p>
          <a:p>
            <a:pPr lvl="1"/>
            <a:r>
              <a:rPr lang="en-US" sz="1800" dirty="0"/>
              <a:t>After a related 3-day inpatient hospital stay </a:t>
            </a:r>
          </a:p>
          <a:p>
            <a:pPr lvl="2"/>
            <a:r>
              <a:rPr lang="en-US" sz="1500" dirty="0"/>
              <a:t>If you meet all the criteria</a:t>
            </a:r>
          </a:p>
        </p:txBody>
      </p:sp>
      <p:grpSp>
        <p:nvGrpSpPr>
          <p:cNvPr id="8" name="Group 7" title="Part A Icon"/>
          <p:cNvGrpSpPr/>
          <p:nvPr/>
        </p:nvGrpSpPr>
        <p:grpSpPr>
          <a:xfrm>
            <a:off x="266259" y="2190951"/>
            <a:ext cx="1521267" cy="1215474"/>
            <a:chOff x="226658" y="2607645"/>
            <a:chExt cx="1521267" cy="1215473"/>
          </a:xfrm>
        </p:grpSpPr>
        <p:pic>
          <p:nvPicPr>
            <p:cNvPr id="10" name="Picture 9" title="Part A ico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7346" y="2607645"/>
              <a:ext cx="841201" cy="465210"/>
            </a:xfrm>
            <a:prstGeom prst="rect">
              <a:avLst/>
            </a:prstGeom>
          </p:spPr>
        </p:pic>
        <p:sp>
          <p:nvSpPr>
            <p:cNvPr id="14" name="TextBox 13"/>
            <p:cNvSpPr txBox="1"/>
            <p:nvPr/>
          </p:nvSpPr>
          <p:spPr>
            <a:xfrm>
              <a:off x="226658" y="3107153"/>
              <a:ext cx="1521267" cy="715965"/>
            </a:xfrm>
            <a:prstGeom prst="rect">
              <a:avLst/>
            </a:prstGeom>
            <a:noFill/>
          </p:spPr>
          <p:txBody>
            <a:bodyPr wrap="square" rtlCol="0">
              <a:spAutoFit/>
            </a:bodyPr>
            <a:lstStyle/>
            <a:p>
              <a:pPr algn="ctr"/>
              <a:r>
                <a:rPr lang="en-US" sz="1351" b="1" dirty="0">
                  <a:solidFill>
                    <a:schemeClr val="tx2"/>
                  </a:solidFill>
                </a:rPr>
                <a:t>Part A</a:t>
              </a:r>
            </a:p>
            <a:p>
              <a:pPr algn="ctr"/>
              <a:r>
                <a:rPr lang="en-US" sz="1351" dirty="0">
                  <a:solidFill>
                    <a:schemeClr val="tx2"/>
                  </a:solidFill>
                </a:rPr>
                <a:t>Hospital Insurance</a:t>
              </a:r>
            </a:p>
            <a:p>
              <a:pPr algn="ctr"/>
              <a:endParaRPr lang="en-US" sz="1351" dirty="0">
                <a:solidFill>
                  <a:schemeClr val="tx2"/>
                </a:solidFill>
              </a:endParaRPr>
            </a:p>
          </p:txBody>
        </p:sp>
      </p:grpSp>
    </p:spTree>
    <p:extLst>
      <p:ext uri="{BB962C8B-B14F-4D97-AF65-F5344CB8AC3E}">
        <p14:creationId xmlns:p14="http://schemas.microsoft.com/office/powerpoint/2010/main" val="35100793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Original Medicare Part A-Hospital Insurance Coverage" title="Original Medicare Part A-Hospital Insurance Coverage"/>
          <p:cNvSpPr>
            <a:spLocks noGrp="1"/>
          </p:cNvSpPr>
          <p:nvPr>
            <p:ph type="title"/>
          </p:nvPr>
        </p:nvSpPr>
        <p:spPr/>
        <p:txBody>
          <a:bodyPr>
            <a:normAutofit fontScale="90000"/>
          </a:bodyPr>
          <a:lstStyle/>
          <a:p>
            <a:r>
              <a:rPr lang="en-US" b="1" dirty="0"/>
              <a:t>Original Medicare:</a:t>
            </a:r>
            <a:br>
              <a:rPr lang="en-US" b="1" dirty="0"/>
            </a:br>
            <a:r>
              <a:rPr lang="en-US" b="1" dirty="0"/>
              <a:t>What Does Part A Cover? (continued)</a:t>
            </a:r>
          </a:p>
        </p:txBody>
      </p:sp>
      <p:sp>
        <p:nvSpPr>
          <p:cNvPr id="11" name="Date Placeholder 10"/>
          <p:cNvSpPr>
            <a:spLocks noGrp="1"/>
          </p:cNvSpPr>
          <p:nvPr>
            <p:ph type="dt" sz="half" idx="10"/>
          </p:nvPr>
        </p:nvSpPr>
        <p:spPr/>
        <p:txBody>
          <a:bodyPr/>
          <a:lstStyle/>
          <a:p>
            <a:r>
              <a:rPr lang="en-US" dirty="0">
                <a:solidFill>
                  <a:prstClr val="black">
                    <a:tint val="75000"/>
                  </a:prstClr>
                </a:solidFill>
              </a:rPr>
              <a:t>2018</a:t>
            </a:r>
          </a:p>
        </p:txBody>
      </p:sp>
      <p:sp>
        <p:nvSpPr>
          <p:cNvPr id="13" name="Slide Number Placeholder 12"/>
          <p:cNvSpPr>
            <a:spLocks noGrp="1"/>
          </p:cNvSpPr>
          <p:nvPr>
            <p:ph type="sldNum" sz="quarter" idx="12"/>
          </p:nvPr>
        </p:nvSpPr>
        <p:spPr/>
        <p:txBody>
          <a:bodyPr/>
          <a:lstStyle/>
          <a:p>
            <a:fld id="{F62912B7-67D0-4C7F-B2EE-F336CB0BE48F}" type="slidenum">
              <a:rPr lang="en-US" smtClean="0">
                <a:solidFill>
                  <a:prstClr val="black">
                    <a:tint val="75000"/>
                  </a:prstClr>
                </a:solidFill>
              </a:rPr>
              <a:pPr/>
              <a:t>7</a:t>
            </a:fld>
            <a:endParaRPr lang="en-US" dirty="0">
              <a:solidFill>
                <a:prstClr val="black">
                  <a:tint val="75000"/>
                </a:prstClr>
              </a:solidFill>
            </a:endParaRPr>
          </a:p>
        </p:txBody>
      </p:sp>
      <p:sp>
        <p:nvSpPr>
          <p:cNvPr id="3" name="Content Placeholder 2" descr="Part A–Hospital Insurance helps cover&#10;Inpatient hospital care&#10;Inpatient skilled nursing facility (SNF) care&#10;Blood (inpatient)&#10;Certain inpatient non-religious, nonmedical health care in approved religious nonmedical institutions (RNHCIs)&#10;Home health care&#10;Hospice care&#10;" title="List of coverage under Original Medicare Part A-Hospital Insurance Coverage"/>
          <p:cNvSpPr>
            <a:spLocks noGrp="1"/>
          </p:cNvSpPr>
          <p:nvPr>
            <p:ph idx="4294967295"/>
          </p:nvPr>
        </p:nvSpPr>
        <p:spPr>
          <a:xfrm>
            <a:off x="1787528" y="1495248"/>
            <a:ext cx="6727823" cy="2390421"/>
          </a:xfrm>
        </p:spPr>
        <p:txBody>
          <a:bodyPr>
            <a:normAutofit/>
          </a:bodyPr>
          <a:lstStyle/>
          <a:p>
            <a:pPr marL="0" indent="0">
              <a:buNone/>
            </a:pPr>
            <a:r>
              <a:rPr lang="en-US" b="1" dirty="0"/>
              <a:t>Part A–Hospital Insurance </a:t>
            </a:r>
            <a:r>
              <a:rPr lang="en-US" sz="2100" dirty="0"/>
              <a:t>helps cover</a:t>
            </a:r>
          </a:p>
          <a:p>
            <a:pPr>
              <a:buFont typeface="Wingdings" panose="05000000000000000000" pitchFamily="2" charset="2"/>
              <a:buChar char="ü"/>
            </a:pPr>
            <a:r>
              <a:rPr lang="en-US" sz="2100" dirty="0"/>
              <a:t>Blood (inpatient)</a:t>
            </a:r>
          </a:p>
          <a:p>
            <a:pPr>
              <a:buFont typeface="Wingdings" panose="05000000000000000000" pitchFamily="2" charset="2"/>
              <a:buChar char="ü"/>
            </a:pPr>
            <a:r>
              <a:rPr lang="en-US" sz="2100" dirty="0"/>
              <a:t>Certain inpatient non-religious, nonmedical health care in approved religious nonmedical institutions (RNHCIs)</a:t>
            </a:r>
          </a:p>
          <a:p>
            <a:pPr>
              <a:buFont typeface="Wingdings" panose="05000000000000000000" pitchFamily="2" charset="2"/>
              <a:buChar char="ü"/>
            </a:pPr>
            <a:r>
              <a:rPr lang="en-US" sz="2100" dirty="0"/>
              <a:t>Home health care</a:t>
            </a:r>
          </a:p>
          <a:p>
            <a:pPr>
              <a:buFont typeface="Wingdings" panose="05000000000000000000" pitchFamily="2" charset="2"/>
              <a:buChar char="ü"/>
            </a:pPr>
            <a:r>
              <a:rPr lang="en-US" sz="2100" dirty="0"/>
              <a:t>Hospice care</a:t>
            </a:r>
          </a:p>
        </p:txBody>
      </p:sp>
      <p:grpSp>
        <p:nvGrpSpPr>
          <p:cNvPr id="9" name="Group 8" title="Part A Icon"/>
          <p:cNvGrpSpPr/>
          <p:nvPr/>
        </p:nvGrpSpPr>
        <p:grpSpPr>
          <a:xfrm>
            <a:off x="266259" y="2190951"/>
            <a:ext cx="1521267" cy="1215474"/>
            <a:chOff x="226658" y="2607645"/>
            <a:chExt cx="1521267" cy="1215473"/>
          </a:xfrm>
        </p:grpSpPr>
        <p:pic>
          <p:nvPicPr>
            <p:cNvPr id="10" name="Picture 9" title="Part A ico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7346" y="2607645"/>
              <a:ext cx="841201" cy="465210"/>
            </a:xfrm>
            <a:prstGeom prst="rect">
              <a:avLst/>
            </a:prstGeom>
          </p:spPr>
        </p:pic>
        <p:sp>
          <p:nvSpPr>
            <p:cNvPr id="14" name="TextBox 13"/>
            <p:cNvSpPr txBox="1"/>
            <p:nvPr/>
          </p:nvSpPr>
          <p:spPr>
            <a:xfrm>
              <a:off x="226658" y="3107153"/>
              <a:ext cx="1521267" cy="715965"/>
            </a:xfrm>
            <a:prstGeom prst="rect">
              <a:avLst/>
            </a:prstGeom>
            <a:noFill/>
          </p:spPr>
          <p:txBody>
            <a:bodyPr wrap="square" rtlCol="0">
              <a:spAutoFit/>
            </a:bodyPr>
            <a:lstStyle/>
            <a:p>
              <a:pPr algn="ctr"/>
              <a:r>
                <a:rPr lang="en-US" sz="1351" b="1" dirty="0">
                  <a:solidFill>
                    <a:schemeClr val="tx2"/>
                  </a:solidFill>
                </a:rPr>
                <a:t>Part A</a:t>
              </a:r>
            </a:p>
            <a:p>
              <a:pPr algn="ctr"/>
              <a:r>
                <a:rPr lang="en-US" sz="1351" dirty="0">
                  <a:solidFill>
                    <a:schemeClr val="tx2"/>
                  </a:solidFill>
                </a:rPr>
                <a:t>Hospital Insurance</a:t>
              </a:r>
            </a:p>
            <a:p>
              <a:pPr algn="ctr"/>
              <a:endParaRPr lang="en-US" sz="1351" dirty="0">
                <a:solidFill>
                  <a:schemeClr val="tx2"/>
                </a:solidFill>
              </a:endParaRPr>
            </a:p>
          </p:txBody>
        </p:sp>
      </p:grpSp>
    </p:spTree>
    <p:extLst>
      <p:ext uri="{BB962C8B-B14F-4D97-AF65-F5344CB8AC3E}">
        <p14:creationId xmlns:p14="http://schemas.microsoft.com/office/powerpoint/2010/main" val="40226670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Part A—What You Pay in 2021</a:t>
            </a:r>
          </a:p>
        </p:txBody>
      </p:sp>
      <p:sp>
        <p:nvSpPr>
          <p:cNvPr id="11" name="Date Placeholder 10"/>
          <p:cNvSpPr>
            <a:spLocks noGrp="1"/>
          </p:cNvSpPr>
          <p:nvPr>
            <p:ph type="dt" sz="half" idx="10"/>
          </p:nvPr>
        </p:nvSpPr>
        <p:spPr/>
        <p:txBody>
          <a:bodyPr/>
          <a:lstStyle/>
          <a:p>
            <a:r>
              <a:rPr lang="en-US" dirty="0">
                <a:solidFill>
                  <a:prstClr val="black">
                    <a:tint val="75000"/>
                  </a:prstClr>
                </a:solidFill>
              </a:rPr>
              <a:t>2018</a:t>
            </a:r>
          </a:p>
        </p:txBody>
      </p:sp>
      <p:sp>
        <p:nvSpPr>
          <p:cNvPr id="13" name="Slide Number Placeholder 12"/>
          <p:cNvSpPr>
            <a:spLocks noGrp="1"/>
          </p:cNvSpPr>
          <p:nvPr>
            <p:ph type="sldNum" sz="quarter" idx="12"/>
          </p:nvPr>
        </p:nvSpPr>
        <p:spPr/>
        <p:txBody>
          <a:bodyPr/>
          <a:lstStyle/>
          <a:p>
            <a:fld id="{F62912B7-67D0-4C7F-B2EE-F336CB0BE48F}" type="slidenum">
              <a:rPr lang="en-US" smtClean="0">
                <a:solidFill>
                  <a:prstClr val="black">
                    <a:tint val="75000"/>
                  </a:prstClr>
                </a:solidFill>
              </a:rPr>
              <a:pPr/>
              <a:t>8</a:t>
            </a:fld>
            <a:endParaRPr lang="en-US" dirty="0">
              <a:solidFill>
                <a:prstClr val="black">
                  <a:tint val="75000"/>
                </a:prstClr>
              </a:solidFill>
            </a:endParaRPr>
          </a:p>
        </p:txBody>
      </p:sp>
      <p:grpSp>
        <p:nvGrpSpPr>
          <p:cNvPr id="14" name="Group 13" title="Part A Icon"/>
          <p:cNvGrpSpPr/>
          <p:nvPr/>
        </p:nvGrpSpPr>
        <p:grpSpPr>
          <a:xfrm>
            <a:off x="266259" y="2190951"/>
            <a:ext cx="1521267" cy="1215474"/>
            <a:chOff x="226658" y="2607645"/>
            <a:chExt cx="1521267" cy="1215473"/>
          </a:xfrm>
        </p:grpSpPr>
        <p:pic>
          <p:nvPicPr>
            <p:cNvPr id="15" name="Picture 14" title="Part A ico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7346" y="2607645"/>
              <a:ext cx="841201" cy="465210"/>
            </a:xfrm>
            <a:prstGeom prst="rect">
              <a:avLst/>
            </a:prstGeom>
          </p:spPr>
        </p:pic>
        <p:sp>
          <p:nvSpPr>
            <p:cNvPr id="16" name="TextBox 15"/>
            <p:cNvSpPr txBox="1"/>
            <p:nvPr/>
          </p:nvSpPr>
          <p:spPr>
            <a:xfrm>
              <a:off x="226658" y="3107153"/>
              <a:ext cx="1521267" cy="715965"/>
            </a:xfrm>
            <a:prstGeom prst="rect">
              <a:avLst/>
            </a:prstGeom>
            <a:noFill/>
          </p:spPr>
          <p:txBody>
            <a:bodyPr wrap="square" rtlCol="0">
              <a:spAutoFit/>
            </a:bodyPr>
            <a:lstStyle/>
            <a:p>
              <a:pPr algn="ctr"/>
              <a:r>
                <a:rPr lang="en-US" sz="1351" b="1" dirty="0">
                  <a:solidFill>
                    <a:schemeClr val="tx2"/>
                  </a:solidFill>
                </a:rPr>
                <a:t>Part A</a:t>
              </a:r>
            </a:p>
            <a:p>
              <a:pPr algn="ctr"/>
              <a:r>
                <a:rPr lang="en-US" sz="1351" dirty="0">
                  <a:solidFill>
                    <a:schemeClr val="tx2"/>
                  </a:solidFill>
                </a:rPr>
                <a:t>Hospital Insurance</a:t>
              </a:r>
            </a:p>
            <a:p>
              <a:pPr algn="ctr"/>
              <a:endParaRPr lang="en-US" sz="1351" dirty="0">
                <a:solidFill>
                  <a:schemeClr val="tx2"/>
                </a:solidFill>
              </a:endParaRPr>
            </a:p>
          </p:txBody>
        </p:sp>
      </p:grpSp>
      <p:sp>
        <p:nvSpPr>
          <p:cNvPr id="9" name="Content Placeholder 2" descr="Part A–Hospital Insurance helps cover&#10;Inpatient hospital care&#10;Inpatient skilled nursing facility (SNF) care&#10;Blood (inpatient)&#10;Certain inpatient non-religious, nonmedical health care in approved religious nonmedical institutions (RNHCIs)&#10;Home health care&#10;Hospice care&#10;" title="List of coverage under Original Medicare Part A-Hospital Insurance Coverage"/>
          <p:cNvSpPr txBox="1">
            <a:spLocks/>
          </p:cNvSpPr>
          <p:nvPr/>
        </p:nvSpPr>
        <p:spPr>
          <a:xfrm>
            <a:off x="1801505" y="1005091"/>
            <a:ext cx="6832543" cy="2985884"/>
          </a:xfrm>
          <a:prstGeom prst="rect">
            <a:avLst/>
          </a:prstGeom>
        </p:spPr>
        <p:txBody>
          <a:bodyPr vert="horz" lIns="68580" tIns="34291" rIns="68580" bIns="34291" rtlCol="0">
            <a:noAutofit/>
          </a:bodyPr>
          <a:lstStyle>
            <a:lvl1pPr marL="265510" indent="-265510" algn="l" defTabSz="685800" rtl="0" eaLnBrk="1" latinLnBrk="0" hangingPunct="1">
              <a:lnSpc>
                <a:spcPct val="100000"/>
              </a:lnSpc>
              <a:spcBef>
                <a:spcPts val="600"/>
              </a:spcBef>
              <a:buFont typeface="Wingdings" panose="05000000000000000000" pitchFamily="2" charset="2"/>
              <a:buChar char="§"/>
              <a:defRPr sz="3200" kern="1200">
                <a:solidFill>
                  <a:schemeClr val="tx1"/>
                </a:solidFill>
                <a:latin typeface="+mn-lt"/>
                <a:ea typeface="+mn-ea"/>
                <a:cs typeface="+mn-cs"/>
              </a:defRPr>
            </a:lvl1pPr>
            <a:lvl2pPr marL="467916" indent="-171450" algn="l" defTabSz="685800" rtl="0" eaLnBrk="1" latinLnBrk="0" hangingPunct="1">
              <a:lnSpc>
                <a:spcPct val="100000"/>
              </a:lnSpc>
              <a:spcBef>
                <a:spcPts val="600"/>
              </a:spcBef>
              <a:buFont typeface="Arial" panose="020B0604020202020204" pitchFamily="34" charset="0"/>
              <a:buChar char="•"/>
              <a:defRPr sz="2800" kern="1200">
                <a:solidFill>
                  <a:schemeClr val="tx1"/>
                </a:solidFill>
                <a:latin typeface="+mn-lt"/>
                <a:ea typeface="+mn-ea"/>
                <a:cs typeface="+mn-cs"/>
              </a:defRPr>
            </a:lvl2pPr>
            <a:lvl3pPr marL="639366" indent="-169069" algn="l" defTabSz="685800" rtl="0" eaLnBrk="1" latinLnBrk="0" hangingPunct="1">
              <a:lnSpc>
                <a:spcPct val="100000"/>
              </a:lnSpc>
              <a:spcBef>
                <a:spcPts val="600"/>
              </a:spcBef>
              <a:buSzPct val="50000"/>
              <a:buFont typeface="Wingdings" panose="05000000000000000000" pitchFamily="2" charset="2"/>
              <a:buChar char="q"/>
              <a:defRPr sz="2800" i="0" kern="1200">
                <a:solidFill>
                  <a:schemeClr val="tx1"/>
                </a:solidFill>
                <a:latin typeface="+mn-lt"/>
                <a:ea typeface="+mn-ea"/>
                <a:cs typeface="+mn-cs"/>
              </a:defRPr>
            </a:lvl3pPr>
            <a:lvl4pPr marL="685800" indent="264319" algn="l" defTabSz="685800" rtl="0" eaLnBrk="1" latinLnBrk="0" hangingPunct="1">
              <a:lnSpc>
                <a:spcPct val="100000"/>
              </a:lnSpc>
              <a:spcBef>
                <a:spcPts val="600"/>
              </a:spcBef>
              <a:buFont typeface="Calibri" panose="020F0502020204030204" pitchFamily="34" charset="0"/>
              <a:buChar char="–"/>
              <a:defRPr sz="2400" i="0" kern="1200">
                <a:solidFill>
                  <a:schemeClr val="tx1"/>
                </a:solidFill>
                <a:latin typeface="+mn-lt"/>
                <a:ea typeface="+mn-ea"/>
                <a:cs typeface="+mn-cs"/>
              </a:defRPr>
            </a:lvl4pPr>
            <a:lvl5pPr marL="1153716" indent="-202406" algn="l" defTabSz="685800" rtl="0" eaLnBrk="1" latinLnBrk="0" hangingPunct="1">
              <a:lnSpc>
                <a:spcPct val="100000"/>
              </a:lnSpc>
              <a:spcBef>
                <a:spcPts val="600"/>
              </a:spcBef>
              <a:buFont typeface="Arial" panose="020B0604020202020204" pitchFamily="34" charset="0"/>
              <a:buChar char="•"/>
              <a:defRPr sz="2400" i="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100" b="1" dirty="0">
                <a:solidFill>
                  <a:prstClr val="black"/>
                </a:solidFill>
              </a:rPr>
              <a:t>Premium</a:t>
            </a:r>
            <a:r>
              <a:rPr lang="en-US" sz="2100" dirty="0">
                <a:solidFill>
                  <a:prstClr val="black"/>
                </a:solidFill>
              </a:rPr>
              <a:t>—No premium for most people</a:t>
            </a:r>
          </a:p>
          <a:p>
            <a:r>
              <a:rPr lang="en-US" sz="2100" b="1" dirty="0">
                <a:solidFill>
                  <a:prstClr val="black"/>
                </a:solidFill>
              </a:rPr>
              <a:t>Deductible</a:t>
            </a:r>
            <a:r>
              <a:rPr lang="en-US" sz="2100" dirty="0">
                <a:solidFill>
                  <a:prstClr val="black"/>
                </a:solidFill>
              </a:rPr>
              <a:t>—$1,340 for inpatient hospital stays (days 1-60)</a:t>
            </a:r>
          </a:p>
          <a:p>
            <a:pPr marL="634984" indent="-342891">
              <a:buFont typeface="Arial" panose="020B0604020202020204" pitchFamily="34" charset="0"/>
              <a:buChar char="•"/>
            </a:pPr>
            <a:r>
              <a:rPr lang="en-US" sz="2100" dirty="0">
                <a:solidFill>
                  <a:prstClr val="black"/>
                </a:solidFill>
              </a:rPr>
              <a:t>For inpatient hospital stays longer than 60 days </a:t>
            </a:r>
          </a:p>
          <a:p>
            <a:pPr marL="914377" lvl="1" indent="-285744">
              <a:buSzPct val="50000"/>
              <a:buFont typeface="Wingdings" panose="05000000000000000000" pitchFamily="2" charset="2"/>
              <a:buChar char="q"/>
            </a:pPr>
            <a:r>
              <a:rPr lang="en-US" sz="1800" dirty="0">
                <a:solidFill>
                  <a:prstClr val="black"/>
                </a:solidFill>
              </a:rPr>
              <a:t>$335 per day for days 61-90</a:t>
            </a:r>
          </a:p>
          <a:p>
            <a:pPr marL="914377" lvl="1" indent="-285744">
              <a:buSzPct val="50000"/>
              <a:buFont typeface="Wingdings" panose="05000000000000000000" pitchFamily="2" charset="2"/>
              <a:buChar char="q"/>
            </a:pPr>
            <a:r>
              <a:rPr lang="en-US" sz="1800" dirty="0">
                <a:solidFill>
                  <a:prstClr val="black"/>
                </a:solidFill>
              </a:rPr>
              <a:t>$670 per each day beyond 90 </a:t>
            </a:r>
          </a:p>
          <a:p>
            <a:pPr marL="1198533" lvl="2" indent="-285744">
              <a:buFont typeface="Courier New" panose="02070309020205020404" pitchFamily="49" charset="0"/>
              <a:buChar char="o"/>
            </a:pPr>
            <a:r>
              <a:rPr lang="en-US" sz="1500" dirty="0">
                <a:solidFill>
                  <a:prstClr val="black"/>
                </a:solidFill>
              </a:rPr>
              <a:t>“lifetime reserve days” (up to 60 in your lifetime)</a:t>
            </a:r>
          </a:p>
          <a:p>
            <a:pPr marL="914377" indent="-285744">
              <a:buSzPct val="50000"/>
              <a:buFont typeface="Wingdings" panose="05000000000000000000" pitchFamily="2" charset="2"/>
              <a:buChar char="q"/>
            </a:pPr>
            <a:r>
              <a:rPr lang="en-US" sz="1800" dirty="0">
                <a:solidFill>
                  <a:prstClr val="black"/>
                </a:solidFill>
              </a:rPr>
              <a:t>All costs after 150 days</a:t>
            </a:r>
          </a:p>
          <a:p>
            <a:r>
              <a:rPr lang="en-US" sz="2100" b="1" dirty="0">
                <a:solidFill>
                  <a:prstClr val="black"/>
                </a:solidFill>
              </a:rPr>
              <a:t>Out-of-pocket maximum</a:t>
            </a:r>
            <a:r>
              <a:rPr lang="en-US" sz="2100" dirty="0">
                <a:solidFill>
                  <a:prstClr val="black"/>
                </a:solidFill>
              </a:rPr>
              <a:t>—None in Original Medicare</a:t>
            </a:r>
            <a:endParaRPr lang="en-US" sz="1500" dirty="0">
              <a:solidFill>
                <a:prstClr val="black"/>
              </a:solidFill>
            </a:endParaRPr>
          </a:p>
        </p:txBody>
      </p:sp>
      <p:sp>
        <p:nvSpPr>
          <p:cNvPr id="3" name="TextBox 2"/>
          <p:cNvSpPr txBox="1"/>
          <p:nvPr/>
        </p:nvSpPr>
        <p:spPr>
          <a:xfrm>
            <a:off x="361949" y="4370358"/>
            <a:ext cx="8429625" cy="400110"/>
          </a:xfrm>
          <a:prstGeom prst="rect">
            <a:avLst/>
          </a:prstGeom>
          <a:noFill/>
          <a:ln w="34925">
            <a:solidFill>
              <a:schemeClr val="tx2">
                <a:lumMod val="75000"/>
              </a:schemeClr>
            </a:solidFill>
          </a:ln>
        </p:spPr>
        <p:txBody>
          <a:bodyPr wrap="square" rtlCol="0">
            <a:spAutoFit/>
          </a:bodyPr>
          <a:lstStyle/>
          <a:p>
            <a:r>
              <a:rPr lang="en-US" sz="2000" b="1" dirty="0"/>
              <a:t>NOTE: Part B pays for most of your doctor services when you are an inpatient.</a:t>
            </a:r>
          </a:p>
        </p:txBody>
      </p:sp>
    </p:spTree>
    <p:extLst>
      <p:ext uri="{BB962C8B-B14F-4D97-AF65-F5344CB8AC3E}">
        <p14:creationId xmlns:p14="http://schemas.microsoft.com/office/powerpoint/2010/main" val="954646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p:txBody>
          <a:bodyPr/>
          <a:lstStyle/>
          <a:p>
            <a:r>
              <a:rPr lang="en-US" dirty="0"/>
              <a:t>Skilled Nursing Facility (SNF)</a:t>
            </a:r>
          </a:p>
        </p:txBody>
      </p:sp>
      <p:sp>
        <p:nvSpPr>
          <p:cNvPr id="29700" name="Rectangle 3"/>
          <p:cNvSpPr>
            <a:spLocks noGrp="1" noChangeArrowheads="1"/>
          </p:cNvSpPr>
          <p:nvPr>
            <p:ph idx="1"/>
          </p:nvPr>
        </p:nvSpPr>
        <p:spPr>
          <a:xfrm>
            <a:off x="1787526" y="1856648"/>
            <a:ext cx="6964697" cy="1830012"/>
          </a:xfrm>
        </p:spPr>
        <p:txBody>
          <a:bodyPr>
            <a:normAutofit lnSpcReduction="10000"/>
          </a:bodyPr>
          <a:lstStyle/>
          <a:p>
            <a:pPr>
              <a:lnSpc>
                <a:spcPct val="120000"/>
              </a:lnSpc>
              <a:spcBef>
                <a:spcPts val="600"/>
              </a:spcBef>
            </a:pPr>
            <a:r>
              <a:rPr lang="en-US" dirty="0"/>
              <a:t>Original Medicare &amp; Medicare Advantage plans offer Short Term Skilled Rehabilitation services in a Skilled Nursing Facility. </a:t>
            </a:r>
          </a:p>
          <a:p>
            <a:pPr>
              <a:lnSpc>
                <a:spcPct val="120000"/>
              </a:lnSpc>
              <a:spcBef>
                <a:spcPts val="600"/>
              </a:spcBef>
            </a:pPr>
            <a:r>
              <a:rPr lang="en-US" dirty="0"/>
              <a:t>Custodial Care is NOT covered.</a:t>
            </a:r>
          </a:p>
        </p:txBody>
      </p:sp>
      <p:sp>
        <p:nvSpPr>
          <p:cNvPr id="4" name="Slide Number Placeholder 3"/>
          <p:cNvSpPr>
            <a:spLocks noGrp="1"/>
          </p:cNvSpPr>
          <p:nvPr>
            <p:ph type="sldNum" sz="quarter" idx="12"/>
          </p:nvPr>
        </p:nvSpPr>
        <p:spPr/>
        <p:txBody>
          <a:bodyPr/>
          <a:lstStyle/>
          <a:p>
            <a:fld id="{D60A6685-DBF6-4C41-A0CC-AA9EA7A85A20}" type="slidenum">
              <a:rPr lang="en-US" smtClean="0">
                <a:solidFill>
                  <a:prstClr val="black">
                    <a:tint val="75000"/>
                  </a:prstClr>
                </a:solidFill>
              </a:rPr>
              <a:pPr/>
              <a:t>9</a:t>
            </a:fld>
            <a:endParaRPr lang="en-US" dirty="0">
              <a:solidFill>
                <a:prstClr val="black">
                  <a:tint val="75000"/>
                </a:prstClr>
              </a:solidFill>
            </a:endParaRPr>
          </a:p>
        </p:txBody>
      </p:sp>
      <p:sp>
        <p:nvSpPr>
          <p:cNvPr id="2" name="Date Placeholder 1"/>
          <p:cNvSpPr>
            <a:spLocks noGrp="1"/>
          </p:cNvSpPr>
          <p:nvPr>
            <p:ph type="dt" sz="half" idx="13"/>
          </p:nvPr>
        </p:nvSpPr>
        <p:spPr>
          <a:xfrm>
            <a:off x="179052" y="4614866"/>
            <a:ext cx="1543051" cy="273844"/>
          </a:xfrm>
          <a:prstGeom prst="rect">
            <a:avLst/>
          </a:prstGeom>
        </p:spPr>
        <p:txBody>
          <a:bodyPr/>
          <a:lstStyle/>
          <a:p>
            <a:r>
              <a:rPr lang="en-US" dirty="0">
                <a:solidFill>
                  <a:prstClr val="black">
                    <a:tint val="75000"/>
                  </a:prstClr>
                </a:solidFill>
              </a:rPr>
              <a:t>2018</a:t>
            </a:r>
          </a:p>
        </p:txBody>
      </p:sp>
      <p:grpSp>
        <p:nvGrpSpPr>
          <p:cNvPr id="8" name="Group 7" title="Part A Icon"/>
          <p:cNvGrpSpPr/>
          <p:nvPr/>
        </p:nvGrpSpPr>
        <p:grpSpPr>
          <a:xfrm>
            <a:off x="266259" y="2190951"/>
            <a:ext cx="1521267" cy="1215474"/>
            <a:chOff x="226658" y="2607645"/>
            <a:chExt cx="1521267" cy="1215473"/>
          </a:xfrm>
        </p:grpSpPr>
        <p:pic>
          <p:nvPicPr>
            <p:cNvPr id="10" name="Picture 9" title="Part A icon"/>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7346" y="2607645"/>
              <a:ext cx="841201" cy="465210"/>
            </a:xfrm>
            <a:prstGeom prst="rect">
              <a:avLst/>
            </a:prstGeom>
          </p:spPr>
        </p:pic>
        <p:sp>
          <p:nvSpPr>
            <p:cNvPr id="11" name="TextBox 10"/>
            <p:cNvSpPr txBox="1"/>
            <p:nvPr/>
          </p:nvSpPr>
          <p:spPr>
            <a:xfrm>
              <a:off x="226658" y="3107153"/>
              <a:ext cx="1521267" cy="715965"/>
            </a:xfrm>
            <a:prstGeom prst="rect">
              <a:avLst/>
            </a:prstGeom>
            <a:noFill/>
          </p:spPr>
          <p:txBody>
            <a:bodyPr wrap="square" rtlCol="0">
              <a:spAutoFit/>
            </a:bodyPr>
            <a:lstStyle/>
            <a:p>
              <a:pPr algn="ctr"/>
              <a:r>
                <a:rPr lang="en-US" sz="1351" b="1" dirty="0">
                  <a:solidFill>
                    <a:schemeClr val="tx2"/>
                  </a:solidFill>
                </a:rPr>
                <a:t>Part A</a:t>
              </a:r>
            </a:p>
            <a:p>
              <a:pPr algn="ctr"/>
              <a:r>
                <a:rPr lang="en-US" sz="1351" dirty="0">
                  <a:solidFill>
                    <a:schemeClr val="tx2"/>
                  </a:solidFill>
                </a:rPr>
                <a:t>Hospital Insurance</a:t>
              </a:r>
            </a:p>
            <a:p>
              <a:pPr algn="ctr"/>
              <a:endParaRPr lang="en-US" sz="1351" dirty="0">
                <a:solidFill>
                  <a:schemeClr val="tx2"/>
                </a:solidFill>
              </a:endParaRPr>
            </a:p>
          </p:txBody>
        </p:sp>
      </p:grpSp>
    </p:spTree>
    <p:custDataLst>
      <p:tags r:id="rId1"/>
    </p:custDataLst>
    <p:extLst>
      <p:ext uri="{BB962C8B-B14F-4D97-AF65-F5344CB8AC3E}">
        <p14:creationId xmlns:p14="http://schemas.microsoft.com/office/powerpoint/2010/main" val="2971643892"/>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8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1_Office Theme">
  <a:themeElements>
    <a:clrScheme name="Custom 1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2_Office Theme">
  <a:themeElements>
    <a:clrScheme name="Custom 1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41275" cap="flat" cmpd="sng" algn="ctr">
          <a:solidFill>
            <a:srgbClr val="FF0000"/>
          </a:solidFill>
          <a:prstDash val="solid"/>
        </a:ln>
        <a:effectLst/>
        <a:extLst>
          <a:ext uri="{909E8E84-426E-40DD-AFC4-6F175D3DCCD1}">
            <a14:hiddenFill xmlns:a14="http://schemas.microsoft.com/office/drawing/2010/main">
              <a:solidFill>
                <a:schemeClr val="accent1"/>
              </a:solidFill>
            </a14:hiddenFill>
          </a:ext>
        </a:ex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12.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6ntpPowerPointTemplate11_5_15.potx" id="{D8B21409-55A4-475D-A914-F952BFB016A0}" vid="{8611ABE4-F9CF-465A-AD8F-7875D2A83E82}"/>
    </a:ext>
  </a:extLst>
</a:theme>
</file>

<file path=ppt/theme/theme13.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6ntpPowerPointTemplate11_5_15.potx" id="{D8B21409-55A4-475D-A914-F952BFB016A0}" vid="{8611ABE4-F9CF-465A-AD8F-7875D2A83E82}"/>
    </a:ext>
  </a:extLst>
</a:theme>
</file>

<file path=ppt/theme/theme14.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_2015 Blue Section Header - bulleted li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6ntpPowerPointTemplate11_5_15.potx" id="{D8B21409-55A4-475D-A914-F952BFB016A0}" vid="{40E4E048-E822-4C7F-8E8A-B9C21D1035E6}"/>
    </a:ext>
  </a:extLst>
</a:theme>
</file>

<file path=ppt/theme/theme17.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6ntpPowerPointTemplate11_5_15.potx" id="{D8B21409-55A4-475D-A914-F952BFB016A0}" vid="{8611ABE4-F9CF-465A-AD8F-7875D2A83E82}"/>
    </a:ext>
  </a:extLst>
</a:theme>
</file>

<file path=ppt/theme/theme18.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6ntpPowerPointTemplate11_5_15.potx" id="{D8B21409-55A4-475D-A914-F952BFB016A0}" vid="{40E4E048-E822-4C7F-8E8A-B9C21D1035E6}"/>
    </a:ext>
  </a:extLst>
</a:theme>
</file>

<file path=ppt/theme/theme19.xml><?xml version="1.0" encoding="utf-8"?>
<a:theme xmlns:a="http://schemas.openxmlformats.org/drawingml/2006/main" name="7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6ntpPowerPointTemplate11_5_15.potx" id="{D8B21409-55A4-475D-A914-F952BFB016A0}" vid="{40E4E048-E822-4C7F-8E8A-B9C21D1035E6}"/>
    </a:ext>
  </a:extLst>
</a:theme>
</file>

<file path=ppt/theme/theme2.xml><?xml version="1.0" encoding="utf-8"?>
<a:theme xmlns:a="http://schemas.openxmlformats.org/drawingml/2006/main" name="Content P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0.xml><?xml version="1.0" encoding="utf-8"?>
<a:theme xmlns:a="http://schemas.openxmlformats.org/drawingml/2006/main" name="1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1.xml><?xml version="1.0" encoding="utf-8"?>
<a:theme xmlns:a="http://schemas.openxmlformats.org/drawingml/2006/main" name="1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ilk Glass">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ontent P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0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1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1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1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ilk Glass">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1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35331</TotalTime>
  <Words>7306</Words>
  <Application>Microsoft Office PowerPoint</Application>
  <PresentationFormat>On-screen Show (16:9)</PresentationFormat>
  <Paragraphs>529</Paragraphs>
  <Slides>28</Slides>
  <Notes>27</Notes>
  <HiddenSlides>0</HiddenSlides>
  <MMClips>0</MMClips>
  <ScaleCrop>false</ScaleCrop>
  <HeadingPairs>
    <vt:vector size="6" baseType="variant">
      <vt:variant>
        <vt:lpstr>Fonts Used</vt:lpstr>
      </vt:variant>
      <vt:variant>
        <vt:i4>10</vt:i4>
      </vt:variant>
      <vt:variant>
        <vt:lpstr>Theme</vt:lpstr>
      </vt:variant>
      <vt:variant>
        <vt:i4>21</vt:i4>
      </vt:variant>
      <vt:variant>
        <vt:lpstr>Slide Titles</vt:lpstr>
      </vt:variant>
      <vt:variant>
        <vt:i4>28</vt:i4>
      </vt:variant>
    </vt:vector>
  </HeadingPairs>
  <TitlesOfParts>
    <vt:vector size="59" baseType="lpstr">
      <vt:lpstr>Arial</vt:lpstr>
      <vt:lpstr>Calibri</vt:lpstr>
      <vt:lpstr>Calibri </vt:lpstr>
      <vt:lpstr>Calibri Light</vt:lpstr>
      <vt:lpstr>Century Gothic</vt:lpstr>
      <vt:lpstr>Constantia</vt:lpstr>
      <vt:lpstr>Courier New</vt:lpstr>
      <vt:lpstr>Minion Pro</vt:lpstr>
      <vt:lpstr>Tahoma</vt:lpstr>
      <vt:lpstr>Wingdings</vt:lpstr>
      <vt:lpstr>8_Custom Design</vt:lpstr>
      <vt:lpstr>Content Page</vt:lpstr>
      <vt:lpstr>1_Content Page</vt:lpstr>
      <vt:lpstr>10_Custom Design</vt:lpstr>
      <vt:lpstr>13_Custom Design</vt:lpstr>
      <vt:lpstr>11_Custom Design</vt:lpstr>
      <vt:lpstr>12_Custom Design</vt:lpstr>
      <vt:lpstr>15_Custom Design</vt:lpstr>
      <vt:lpstr>14_Custom Design</vt:lpstr>
      <vt:lpstr>1_Office Theme</vt:lpstr>
      <vt:lpstr>2_Office Theme</vt:lpstr>
      <vt:lpstr>2_Custom Design</vt:lpstr>
      <vt:lpstr>3_Custom Design</vt:lpstr>
      <vt:lpstr>Custom Design</vt:lpstr>
      <vt:lpstr>1_2015 Blue Section Header - bulleted list</vt:lpstr>
      <vt:lpstr>1_Custom Design</vt:lpstr>
      <vt:lpstr>4_Custom Design</vt:lpstr>
      <vt:lpstr>5_Custom Design</vt:lpstr>
      <vt:lpstr>7_Custom Design</vt:lpstr>
      <vt:lpstr>16_Custom Design</vt:lpstr>
      <vt:lpstr>17_Custom Design</vt:lpstr>
      <vt:lpstr>PowerPoint Presentation</vt:lpstr>
      <vt:lpstr>Lesson 1: Subject Matters to be Discussed</vt:lpstr>
      <vt:lpstr>What Is Medicare?</vt:lpstr>
      <vt:lpstr>What Agencies are Responsible for Medicare?</vt:lpstr>
      <vt:lpstr>What are the 4 Parts of Medicare?</vt:lpstr>
      <vt:lpstr>Original Medicare:  What is the Coverage and Cost of Part A?</vt:lpstr>
      <vt:lpstr>Original Medicare: What Does Part A Cover? (continued)</vt:lpstr>
      <vt:lpstr>Part A—What You Pay in 2021</vt:lpstr>
      <vt:lpstr>Skilled Nursing Facility (SNF)</vt:lpstr>
      <vt:lpstr>Home Health Care Coverage </vt:lpstr>
      <vt:lpstr>Original Medicare: What is the Cost and Coverage of Part B?</vt:lpstr>
      <vt:lpstr>Part B—What You Pay in 2021</vt:lpstr>
      <vt:lpstr>Part B Cost Considerations</vt:lpstr>
      <vt:lpstr>How and When Can You Enroll in Medicare?</vt:lpstr>
      <vt:lpstr>Medicare Initial Enrollment Period (IEP)</vt:lpstr>
      <vt:lpstr>Lesson 2—Subject Matters to be Discussed</vt:lpstr>
      <vt:lpstr>Your 2 Main Medicare Coverage Choices</vt:lpstr>
      <vt:lpstr>Original Medicare</vt:lpstr>
      <vt:lpstr>Medicare Supplement Insurance (Medigap) Policies </vt:lpstr>
      <vt:lpstr>Medigap Plans Basic Benefits</vt:lpstr>
      <vt:lpstr>Medigap Plans</vt:lpstr>
      <vt:lpstr>When You Can Buy a Medigap Policy</vt:lpstr>
      <vt:lpstr>Medicare Drug Plan Costs—What You Pay In 2021</vt:lpstr>
      <vt:lpstr>Part D Cost Considerations </vt:lpstr>
      <vt:lpstr>Part D Late Enrollment Penalty</vt:lpstr>
      <vt:lpstr>Medicare Advantage Plans (Part C)  (Like HMOs or PPOs)</vt:lpstr>
      <vt:lpstr>How Medicare Advantage (MA) Plans Work</vt:lpstr>
      <vt:lpstr>Additional Information</vt:lpstr>
    </vt:vector>
  </TitlesOfParts>
  <Company>CMS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Medicare 2017</dc:title>
  <dc:creator>Susan Razik</dc:creator>
  <cp:lastModifiedBy>Diane Finnestead</cp:lastModifiedBy>
  <cp:revision>1123</cp:revision>
  <cp:lastPrinted>2018-03-26T15:39:41Z</cp:lastPrinted>
  <dcterms:created xsi:type="dcterms:W3CDTF">2017-04-17T11:35:19Z</dcterms:created>
  <dcterms:modified xsi:type="dcterms:W3CDTF">2020-10-28T02:00:27Z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